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1"/>
  </p:notesMasterIdLst>
  <p:sldIdLst>
    <p:sldId id="358" r:id="rId3"/>
    <p:sldId id="360" r:id="rId4"/>
    <p:sldId id="359" r:id="rId5"/>
    <p:sldId id="257" r:id="rId6"/>
    <p:sldId id="361" r:id="rId7"/>
    <p:sldId id="258" r:id="rId8"/>
    <p:sldId id="260" r:id="rId9"/>
    <p:sldId id="278" r:id="rId10"/>
    <p:sldId id="292" r:id="rId11"/>
    <p:sldId id="293" r:id="rId12"/>
    <p:sldId id="296" r:id="rId13"/>
    <p:sldId id="297" r:id="rId14"/>
    <p:sldId id="294" r:id="rId15"/>
    <p:sldId id="287" r:id="rId16"/>
    <p:sldId id="288" r:id="rId17"/>
    <p:sldId id="290" r:id="rId18"/>
    <p:sldId id="362" r:id="rId19"/>
    <p:sldId id="363" r:id="rId20"/>
    <p:sldId id="295" r:id="rId21"/>
    <p:sldId id="305" r:id="rId22"/>
    <p:sldId id="301" r:id="rId23"/>
    <p:sldId id="304" r:id="rId24"/>
    <p:sldId id="279" r:id="rId25"/>
    <p:sldId id="263" r:id="rId26"/>
    <p:sldId id="264" r:id="rId27"/>
    <p:sldId id="299" r:id="rId28"/>
    <p:sldId id="300" r:id="rId29"/>
    <p:sldId id="261" r:id="rId30"/>
    <p:sldId id="280" r:id="rId31"/>
    <p:sldId id="265" r:id="rId32"/>
    <p:sldId id="266" r:id="rId33"/>
    <p:sldId id="282" r:id="rId34"/>
    <p:sldId id="284" r:id="rId35"/>
    <p:sldId id="273" r:id="rId36"/>
    <p:sldId id="274" r:id="rId37"/>
    <p:sldId id="275" r:id="rId38"/>
    <p:sldId id="28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4434" autoAdjust="0"/>
  </p:normalViewPr>
  <p:slideViewPr>
    <p:cSldViewPr snapToGrid="0">
      <p:cViewPr varScale="1">
        <p:scale>
          <a:sx n="65" d="100"/>
          <a:sy n="65" d="100"/>
        </p:scale>
        <p:origin x="6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33920-E657-4312-A80D-0BA98864D5BC}" type="datetimeFigureOut">
              <a:rPr lang="fr-FR" smtClean="0"/>
              <a:t>15/03/2022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885AD-012D-41F5-BA94-6BFF315ADC82}" type="slidenum">
              <a:rPr lang="fr-FR" smtClean="0"/>
              <a:t>‹#›</a:t>
            </a:fld>
            <a:endParaRPr lang="fr-FR"/>
          </a:p>
        </p:txBody>
      </p:sp>
    </p:spTree>
    <p:extLst>
      <p:ext uri="{BB962C8B-B14F-4D97-AF65-F5344CB8AC3E}">
        <p14:creationId xmlns:p14="http://schemas.microsoft.com/office/powerpoint/2010/main" val="392526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ante.journaldesfemmes.fr/maladies/2584365-maladies-infectieuses-definition-liste-traitement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who.int/fr/emergencies/diseases/novel-coronavirus-2019/question-and-answers-hub/q-a-detail/q-a-coronavirus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méthodes de collecte de données solides et éthiques et la bonne utilisation des résultats aideront les coordinateurs SSR et les responsables de programmes de santé à prendre des décisions fondées sur des données probantes lors de la transition vers les activités du Dispositif minimum d’urgence (DMU) vers les services de SSR</a:t>
            </a:r>
            <a:endParaRPr lang="fr-FR" dirty="0"/>
          </a:p>
        </p:txBody>
      </p:sp>
      <p:sp>
        <p:nvSpPr>
          <p:cNvPr id="4" name="Slide Number Placeholder 3"/>
          <p:cNvSpPr>
            <a:spLocks noGrp="1"/>
          </p:cNvSpPr>
          <p:nvPr>
            <p:ph type="sldNum" sz="quarter" idx="10"/>
          </p:nvPr>
        </p:nvSpPr>
        <p:spPr/>
        <p:txBody>
          <a:bodyPr/>
          <a:lstStyle/>
          <a:p>
            <a:fld id="{531885AD-012D-41F5-BA94-6BFF315ADC82}" type="slidenum">
              <a:rPr lang="fr-FR" smtClean="0"/>
              <a:t>7</a:t>
            </a:fld>
            <a:endParaRPr lang="fr-FR"/>
          </a:p>
        </p:txBody>
      </p:sp>
    </p:spTree>
    <p:extLst>
      <p:ext uri="{BB962C8B-B14F-4D97-AF65-F5344CB8AC3E}">
        <p14:creationId xmlns:p14="http://schemas.microsoft.com/office/powerpoint/2010/main" val="21169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1200" b="1" dirty="0" smtClean="0"/>
              <a:t>Il est essentiel de garantir la mise à disposition d’informations, de services et de fournitures complets de santé sexuelle et reproductive dans les contextes de crise humanitaire non seulement pour une réponse efficace mais aussi pour être en conformité avec les obligations juridiques internationales. </a:t>
            </a:r>
          </a:p>
          <a:p>
            <a:pPr marL="514350" indent="-514350">
              <a:buFont typeface="+mj-lt"/>
              <a:buAutoNum type="romanLcPeriod"/>
            </a:pPr>
            <a:r>
              <a:rPr lang="fr-FR" sz="1200" dirty="0" smtClean="0"/>
              <a:t>Assurer que la SRR est intégré dans le paquet des soins essentiels de la santé, lors de la pandémie.</a:t>
            </a:r>
          </a:p>
          <a:p>
            <a:pPr marL="514350" indent="-514350">
              <a:buFont typeface="+mj-lt"/>
              <a:buAutoNum type="romanLcPeriod"/>
            </a:pPr>
            <a:r>
              <a:rPr lang="fr-FR" sz="1200" dirty="0" smtClean="0">
                <a:ea typeface="Calibri" panose="020F0502020204030204" pitchFamily="34" charset="0"/>
                <a:cs typeface="Times New Roman" panose="02020603050405020304" pitchFamily="18" charset="0"/>
              </a:rPr>
              <a:t>Garantir le financement de la santé sexuelle et reproductive dans les appels relatifs à la COVID-19 et au-delà.</a:t>
            </a:r>
            <a:endParaRPr lang="en-US" sz="1200" dirty="0" smtClean="0">
              <a:ea typeface="Calibri" panose="020F0502020204030204" pitchFamily="34" charset="0"/>
              <a:cs typeface="Times New Roman" panose="02020603050405020304" pitchFamily="18" charset="0"/>
            </a:endParaRPr>
          </a:p>
          <a:p>
            <a:pPr marL="514350" indent="-514350">
              <a:buFont typeface="+mj-lt"/>
              <a:buAutoNum type="romanLcPeriod"/>
            </a:pPr>
            <a:r>
              <a:rPr lang="fr-FR" sz="1200" dirty="0" smtClean="0">
                <a:ea typeface="Calibri" panose="020F0502020204030204" pitchFamily="34" charset="0"/>
                <a:cs typeface="Times New Roman" panose="02020603050405020304" pitchFamily="18" charset="0"/>
              </a:rPr>
              <a:t>Assurer la coordination entre les secteurs du développement et de l’humanitaire, les gouvernements, les bailleurs de fonds, les agences de l’ONU et les partenaires d’exécution. </a:t>
            </a:r>
            <a:r>
              <a:rPr lang="fr-FR" sz="1200" dirty="0" smtClean="0"/>
              <a:t>Collecter et utiliser systématiquement des données ventilées sur le sexe, l’âge, la grossesse et le handicap pour mieux guider les efforts en matière de réponse et de rétablissement.</a:t>
            </a:r>
            <a:endParaRPr lang="en-US" sz="1200" dirty="0" smtClean="0">
              <a:ea typeface="Calibri" panose="020F0502020204030204" pitchFamily="34" charset="0"/>
              <a:cs typeface="Times New Roman" panose="02020603050405020304" pitchFamily="18" charset="0"/>
            </a:endParaRPr>
          </a:p>
          <a:p>
            <a:pPr marL="514350" indent="-514350">
              <a:buFont typeface="+mj-lt"/>
              <a:buAutoNum type="romanLcPeriod"/>
            </a:pPr>
            <a:r>
              <a:rPr lang="fr-FR" sz="1200" dirty="0" smtClean="0"/>
              <a:t>Assurer l’accès aux fournitures vitales essentielles.  </a:t>
            </a:r>
          </a:p>
          <a:p>
            <a:pPr marL="514350" indent="-514350">
              <a:buFont typeface="+mj-lt"/>
              <a:buAutoNum type="romanLcPeriod"/>
            </a:pPr>
            <a:r>
              <a:rPr lang="fr-FR" sz="1200" dirty="0" smtClean="0">
                <a:ea typeface="Calibri" panose="020F0502020204030204" pitchFamily="34" charset="0"/>
                <a:cs typeface="Times New Roman" panose="02020603050405020304" pitchFamily="18" charset="0"/>
              </a:rPr>
              <a:t>Créer un lien plus solide entre les services de SSR et ceux de prise en charge des </a:t>
            </a:r>
            <a:r>
              <a:rPr lang="fr-FR" sz="1200" dirty="0" err="1" smtClean="0">
                <a:ea typeface="Calibri" panose="020F0502020204030204" pitchFamily="34" charset="0"/>
                <a:cs typeface="Times New Roman" panose="02020603050405020304" pitchFamily="18" charset="0"/>
              </a:rPr>
              <a:t>VBGs</a:t>
            </a:r>
            <a:r>
              <a:rPr lang="fr-FR" sz="1200" dirty="0" smtClean="0">
                <a:ea typeface="Calibri" panose="020F0502020204030204" pitchFamily="34" charset="0"/>
                <a:cs typeface="Times New Roman" panose="02020603050405020304" pitchFamily="18" charset="0"/>
              </a:rPr>
              <a:t>.</a:t>
            </a:r>
          </a:p>
          <a:p>
            <a:pPr marL="514350" indent="-514350">
              <a:buFont typeface="+mj-lt"/>
              <a:buAutoNum type="romanLcPeriod"/>
            </a:pPr>
            <a:r>
              <a:rPr lang="fr-FR" sz="1200" dirty="0" smtClean="0">
                <a:ea typeface="Calibri" panose="020F0502020204030204" pitchFamily="34" charset="0"/>
                <a:cs typeface="Times New Roman" panose="02020603050405020304" pitchFamily="18" charset="0"/>
              </a:rPr>
              <a:t>Soutenir les professionnels de santé et les organisations de la société civile au service des femmes en première ligne, les gouvernements, les bailleurs de fonds, les agences de l’ONU et les partenaires d’exécution. </a:t>
            </a:r>
            <a:endParaRPr lang="en-US" sz="1200" dirty="0" smtClean="0">
              <a:ea typeface="Calibri" panose="020F0502020204030204" pitchFamily="34" charset="0"/>
              <a:cs typeface="Times New Roman" panose="02020603050405020304" pitchFamily="18" charset="0"/>
            </a:endParaRPr>
          </a:p>
          <a:p>
            <a:pPr marL="514350" indent="-514350">
              <a:buFont typeface="+mj-lt"/>
              <a:buAutoNum type="romanLcPeriod"/>
            </a:pPr>
            <a:r>
              <a:rPr lang="fr-FR" sz="1200" dirty="0" smtClean="0">
                <a:ea typeface="Calibri" panose="020F0502020204030204" pitchFamily="34" charset="0"/>
                <a:cs typeface="Times New Roman" panose="02020603050405020304" pitchFamily="18" charset="0"/>
              </a:rPr>
              <a:t>Garantir le principe de responsabilité à l’égard des femmes et les filles dans les contextes de crise, les gouvernements, les bailleurs de fonds, les agences de l’ONU et les partenaires d’exécution. </a:t>
            </a:r>
            <a:r>
              <a:rPr lang="fr-FR" sz="1200" dirty="0" smtClean="0"/>
              <a:t>Veiller à ce que les services cliniques essentiels pour la santé sexuelle et reproductive restent disponibles, en accord avec le DMU. Veiller à ce que les organes décisionnels relatifs à la COVID-19 soient inclusifs, équilibrés entre les genres, et incluent une expertise liée à la santé sexuelle et reproductive. </a:t>
            </a:r>
            <a:endParaRPr lang="en-US" sz="1200" dirty="0" smtClean="0">
              <a:ea typeface="Calibri" panose="020F0502020204030204" pitchFamily="34" charset="0"/>
              <a:cs typeface="Times New Roman" panose="02020603050405020304" pitchFamily="18" charset="0"/>
            </a:endParaRPr>
          </a:p>
          <a:p>
            <a:pPr marL="514350" indent="-514350">
              <a:buFont typeface="+mj-lt"/>
              <a:buAutoNum type="romanLcPeriod"/>
            </a:pPr>
            <a:r>
              <a:rPr lang="fr-FR" sz="1200" dirty="0" smtClean="0"/>
              <a:t>Soutenir et protéger les populations marginalisées, les agences de l’ONU et les partenaires d’exécution. Mobiliser efficacement les organisations et les réseaux représentant diverses communautés marginalisées, pour diffuser et promouvoir la prévention et les comportements axés sur la santé.</a:t>
            </a: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t>53</a:t>
            </a:fld>
            <a:endParaRPr lang="fr-FR"/>
          </a:p>
        </p:txBody>
      </p:sp>
    </p:spTree>
    <p:extLst>
      <p:ext uri="{BB962C8B-B14F-4D97-AF65-F5344CB8AC3E}">
        <p14:creationId xmlns:p14="http://schemas.microsoft.com/office/powerpoint/2010/main" val="417107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Le recours à des mesures d’isolement peut limiter l’accès aux informations sur l’exploitation et les abus sexuels, et restreindre l’accès des victimes de tels abus aux canaux de signalement ainsi qu’aux services de lutte contre la violence sexiste et aux services de santé sexuelle et reproductive. </a:t>
            </a: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solidFill>
                  <a:prstClr val="black"/>
                </a:solidFill>
              </a:rPr>
              <a:pPr/>
              <a:t>60</a:t>
            </a:fld>
            <a:endParaRPr lang="fr-FR">
              <a:solidFill>
                <a:prstClr val="black"/>
              </a:solidFill>
            </a:endParaRPr>
          </a:p>
        </p:txBody>
      </p:sp>
    </p:spTree>
    <p:extLst>
      <p:ext uri="{BB962C8B-B14F-4D97-AF65-F5344CB8AC3E}">
        <p14:creationId xmlns:p14="http://schemas.microsoft.com/office/powerpoint/2010/main" val="390851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200" b="1" dirty="0" smtClean="0">
                <a:effectLst/>
                <a:latin typeface="+mn-lt"/>
                <a:ea typeface="Calibri" panose="020F0502020204030204" pitchFamily="34" charset="0"/>
                <a:cs typeface="Times New Roman" panose="02020603050405020304" pitchFamily="18" charset="0"/>
              </a:rPr>
              <a:t>Actions recommandées </a:t>
            </a:r>
            <a:endParaRPr lang="en-US" sz="12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fr-FR" sz="1200" dirty="0" smtClean="0">
                <a:effectLst/>
                <a:latin typeface="+mn-lt"/>
                <a:ea typeface="Calibri" panose="020F0502020204030204" pitchFamily="34" charset="0"/>
                <a:cs typeface="Times New Roman" panose="02020603050405020304" pitchFamily="18" charset="0"/>
              </a:rPr>
              <a:t>La pandémie de COVID-19 a entraîné l’adoption de restrictions de déplacement qui affectent les travailleurs humanitaires, limitant l’accès aux populations concernées en raison des couvre-feux et des injonctions à rester chez soi. Conformément à leurs responsabilités, les agences humanitaires et l’équipe de pays pour l’action humanitaire/l’équipe de pays des Nations Unies (HCT/UNCT) devraient unir leurs efforts pour organiser les travaux dans les domaines présentés ci-après.4  </a:t>
            </a:r>
            <a:endParaRPr lang="en-US" sz="12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fr-FR" sz="1200" dirty="0" smtClean="0">
                <a:effectLst/>
                <a:latin typeface="+mn-lt"/>
                <a:ea typeface="Calibri" panose="020F0502020204030204" pitchFamily="34" charset="0"/>
                <a:cs typeface="Times New Roman" panose="02020603050405020304" pitchFamily="18" charset="0"/>
              </a:rPr>
              <a:t>Les contributions des partenaires nationaux et locaux devraient augmenter ; cependant, même les acteurs locaux peuvent être confrontés à une restriction des interactions en face à face. Il pourrait donc être nécessaire d’adapter les actions recommandées ci-après de manière à pouvoir les exécuter à distance, en ligne, en partenariat ou par d’autres moyens.</a:t>
            </a:r>
            <a:endParaRPr lang="en-US" sz="1200" dirty="0" smtClean="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fr-FR" sz="12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Exemples des messages PAES:</a:t>
            </a:r>
            <a:endParaRPr kumimoji="0" lang="en-US" sz="12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800100" marR="0" lvl="1"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rPr>
              <a:t>Toutes les formes d’aide humanitaire sont gratuites. Aucune faveur sexuelle ou autre ne peut être demandée en échange d’une aide humanitaire. </a:t>
            </a:r>
            <a:endParaRPr kumimoji="0" lang="en-US"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endParaRPr>
          </a:p>
          <a:p>
            <a:pPr marL="800100" marR="0" lvl="1"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rPr>
              <a:t>La communauté humanitaire suit une politique de </a:t>
            </a:r>
            <a:r>
              <a:rPr kumimoji="0" lang="fr-FR" sz="1200" b="0" i="1"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rPr>
              <a:t>tolérance zéro</a:t>
            </a:r>
            <a:r>
              <a:rPr kumimoji="0" lang="fr-FR"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rPr>
              <a:t> en matière d’exploitation et d’abus sexuels. </a:t>
            </a:r>
            <a:endParaRPr kumimoji="0" lang="en-US"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endParaRPr>
          </a:p>
          <a:p>
            <a:pPr marL="800100" marR="0" lvl="1"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rPr>
              <a:t>Tout cas ou soupçon d’exploitation ou d’abus sexuels commis par des travailleurs humanitaires peut être signalé au [renseigner la ligne d’assistance (numéro vert) ou les coordonnées du/des points focaux en matière de PAES].</a:t>
            </a:r>
          </a:p>
          <a:p>
            <a:pPr marL="457200" marR="0" lvl="1"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fr-FR"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rPr>
              <a:t>Lorsque les systèmes de plainte et de retour d’informations en face à face sont suspendus en raison de la distanciation sociale, veiller à ce que d’autres canaux soient développés et maintenus, en accordant toute l’attention nécessaire à la préservation de la sécurité, de la confidentialité et de la sensibilité des victimes. Étant donné que les premiers intervenants, en particulier les acteurs du secteur de la santé, peuvent avoir le contact le plus direct avec les populations touchées, ils devraient recevoir une formation en matière de PSEA et apprendre à traiter les éventuelles divulgations d’exploitation et d’abus sexuels de façon sûre, appropriée et confidentielle. </a:t>
            </a:r>
            <a:endParaRPr kumimoji="0" lang="en-US" sz="1200" b="0" i="0" u="none" strike="noStrike" kern="1200" cap="none" spc="0" normalizeH="0" baseline="0" noProof="0" dirty="0" smtClean="0">
              <a:ln>
                <a:noFill/>
              </a:ln>
              <a:solidFill>
                <a:prstClr val="black"/>
              </a:solidFill>
              <a:effectLst/>
              <a:uLnTx/>
              <a:uFill>
                <a:solidFill>
                  <a:srgbClr val="000000"/>
                </a:solidFill>
              </a:uFill>
              <a:latin typeface="+mn-lt"/>
              <a:ea typeface="Times New Roman" panose="02020603050405020304" pitchFamily="18" charset="0"/>
              <a:cs typeface="+mn-cs"/>
            </a:endParaRP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solidFill>
                  <a:prstClr val="black"/>
                </a:solidFill>
              </a:rPr>
              <a:pPr/>
              <a:t>61</a:t>
            </a:fld>
            <a:endParaRPr lang="fr-FR">
              <a:solidFill>
                <a:prstClr val="black"/>
              </a:solidFill>
            </a:endParaRPr>
          </a:p>
        </p:txBody>
      </p:sp>
    </p:spTree>
    <p:extLst>
      <p:ext uri="{BB962C8B-B14F-4D97-AF65-F5344CB8AC3E}">
        <p14:creationId xmlns:p14="http://schemas.microsoft.com/office/powerpoint/2010/main" val="265483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370465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solidFill>
                  <a:srgbClr val="333333"/>
                </a:solidFill>
                <a:effectLst/>
                <a:latin typeface="Arial" panose="020B0604020202020204" pitchFamily="34" charset="0"/>
                <a:ea typeface="Times New Roman" panose="02020603050405020304" pitchFamily="18" charset="0"/>
              </a:rPr>
              <a:t>Les gouvernements doivent mettre en place des mesures et des dispositifs qui facilitent l’engagement coordonné, organisé et efficace de la jeunesse face au coronavirus. </a:t>
            </a:r>
          </a:p>
          <a:p>
            <a:pPr marL="0" marR="0">
              <a:lnSpc>
                <a:spcPct val="107000"/>
              </a:lnSpc>
              <a:spcBef>
                <a:spcPts val="0"/>
              </a:spcBef>
              <a:spcAft>
                <a:spcPts val="750"/>
              </a:spcAft>
            </a:pPr>
            <a:r>
              <a:rPr lang="fr-FR" sz="12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Les jeunes doivent collaborer avec les pouvoirs publics et d’autres partenaires pour stopper la propagation du virus, protéger un maximum de personnes et prendre des mesures qui renforceront la lutte contre la pandémie.</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solidFill>
                  <a:prstClr val="black"/>
                </a:solidFill>
              </a:rPr>
              <a:pPr/>
              <a:t>79</a:t>
            </a:fld>
            <a:endParaRPr lang="fr-FR">
              <a:solidFill>
                <a:prstClr val="black"/>
              </a:solidFill>
            </a:endParaRPr>
          </a:p>
        </p:txBody>
      </p:sp>
    </p:spTree>
    <p:extLst>
      <p:ext uri="{BB962C8B-B14F-4D97-AF65-F5344CB8AC3E}">
        <p14:creationId xmlns:p14="http://schemas.microsoft.com/office/powerpoint/2010/main" val="295788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2400" u="sng" dirty="0" smtClean="0">
                <a:solidFill>
                  <a:srgbClr val="FF0000"/>
                </a:solidFill>
              </a:rPr>
              <a:t>Indicateurs de contexte: </a:t>
            </a:r>
            <a:r>
              <a:rPr lang="fr-FR" sz="2400" dirty="0" smtClean="0"/>
              <a:t>servent pour leur part à établir des constats, des le début. </a:t>
            </a:r>
          </a:p>
          <a:p>
            <a:pPr marL="914400" lvl="1" indent="-457200">
              <a:buFont typeface="+mj-lt"/>
              <a:buAutoNum type="alphaLcPeriod"/>
            </a:pPr>
            <a:r>
              <a:rPr lang="fr-FR" sz="2000" b="1" dirty="0" smtClean="0"/>
              <a:t>Indicateur de cadrage </a:t>
            </a:r>
            <a:r>
              <a:rPr lang="fr-FR" sz="2000" dirty="0" smtClean="0"/>
              <a:t>(données générales notamment socioéconomiques ou sociodémographiques).</a:t>
            </a:r>
          </a:p>
          <a:p>
            <a:pPr marL="914400" lvl="1" indent="-457200">
              <a:buFont typeface="+mj-lt"/>
              <a:buAutoNum type="alphaLcPeriod"/>
            </a:pPr>
            <a:r>
              <a:rPr lang="fr-FR" sz="2000" b="1" dirty="0" smtClean="0"/>
              <a:t> Indicateur de situation: </a:t>
            </a:r>
            <a:r>
              <a:rPr lang="fr-FR" sz="2000" dirty="0" smtClean="0"/>
              <a:t>données thématiques et évolutives, annuellement voire mensuellement (nombre d’accouchement par césarienne/ Décès maternel par an etc.)</a:t>
            </a:r>
          </a:p>
          <a:p>
            <a:pPr marL="0" indent="0">
              <a:buNone/>
            </a:pPr>
            <a:r>
              <a:rPr lang="fr-FR" sz="2400" u="sng" dirty="0" smtClean="0">
                <a:solidFill>
                  <a:srgbClr val="FF0000"/>
                </a:solidFill>
              </a:rPr>
              <a:t>Indicateurs de suivi: </a:t>
            </a:r>
            <a:r>
              <a:rPr lang="fr-FR" sz="2400" dirty="0" smtClean="0"/>
              <a:t>se composent des indicateurs de réalisation et de résultats.</a:t>
            </a:r>
          </a:p>
          <a:p>
            <a:pPr marL="914400" lvl="1" indent="-457200">
              <a:buFont typeface="+mj-lt"/>
              <a:buAutoNum type="alphaLcPeriod" startAt="3"/>
            </a:pPr>
            <a:r>
              <a:rPr lang="fr-FR" sz="2000" b="1" dirty="0" smtClean="0"/>
              <a:t>Indicateur de processus: </a:t>
            </a:r>
            <a:r>
              <a:rPr lang="fr-FR" sz="2000" dirty="0" smtClean="0"/>
              <a:t>vérifier si les actions prévues ont été on non réalisées (nombre des formations sanitaires offrant les services de gestion clinique de viol/ le taux de létalité parmi les grossesses avec complications). </a:t>
            </a:r>
            <a:endParaRPr lang="fr-FR" sz="2000" b="1" dirty="0" smtClean="0"/>
          </a:p>
          <a:p>
            <a:pPr marL="914400" lvl="1" indent="-457200">
              <a:buFont typeface="+mj-lt"/>
              <a:buAutoNum type="alphaLcPeriod" startAt="3"/>
            </a:pPr>
            <a:r>
              <a:rPr lang="fr-FR" sz="2000" b="1" dirty="0" smtClean="0"/>
              <a:t>Indicateur de résultat: </a:t>
            </a:r>
            <a:r>
              <a:rPr lang="fr-FR" sz="2000" dirty="0" smtClean="0"/>
              <a:t>mesure le produit immédiat d’une action ou d’une série d’actions(le ration de mortalité maternel etc.) </a:t>
            </a:r>
          </a:p>
          <a:p>
            <a:pPr marL="0" indent="0">
              <a:buNone/>
            </a:pPr>
            <a:r>
              <a:rPr lang="fr-FR" sz="2400" u="sng" dirty="0" smtClean="0">
                <a:solidFill>
                  <a:srgbClr val="FF0000"/>
                </a:solidFill>
              </a:rPr>
              <a:t>Indicateurs d’effet/ d’impact: </a:t>
            </a:r>
            <a:r>
              <a:rPr lang="fr-FR" sz="2400" dirty="0" smtClean="0"/>
              <a:t>mesurent les effets des programmes d’actions (consolidation des résultats).</a:t>
            </a:r>
            <a:endParaRPr lang="fr-FR" dirty="0"/>
          </a:p>
        </p:txBody>
      </p:sp>
      <p:sp>
        <p:nvSpPr>
          <p:cNvPr id="4" name="Slide Number Placeholder 3"/>
          <p:cNvSpPr>
            <a:spLocks noGrp="1"/>
          </p:cNvSpPr>
          <p:nvPr>
            <p:ph type="sldNum" sz="quarter" idx="10"/>
          </p:nvPr>
        </p:nvSpPr>
        <p:spPr/>
        <p:txBody>
          <a:bodyPr/>
          <a:lstStyle/>
          <a:p>
            <a:fld id="{531885AD-012D-41F5-BA94-6BFF315ADC82}" type="slidenum">
              <a:rPr lang="fr-FR" smtClean="0"/>
              <a:t>22</a:t>
            </a:fld>
            <a:endParaRPr lang="fr-FR"/>
          </a:p>
        </p:txBody>
      </p:sp>
    </p:spTree>
    <p:extLst>
      <p:ext uri="{BB962C8B-B14F-4D97-AF65-F5344CB8AC3E}">
        <p14:creationId xmlns:p14="http://schemas.microsoft.com/office/powerpoint/2010/main" val="166258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Une analyse situationnelle doit être conduite pour comprendre le contexte juridique, politique, culturel et socio-économique et en quoi cela peut impacter les besoins de SSR et la disponibilité des services des populations touchées.</a:t>
            </a:r>
            <a:endParaRPr lang="fr-FR" dirty="0"/>
          </a:p>
        </p:txBody>
      </p:sp>
      <p:sp>
        <p:nvSpPr>
          <p:cNvPr id="4" name="Slide Number Placeholder 3"/>
          <p:cNvSpPr>
            <a:spLocks noGrp="1"/>
          </p:cNvSpPr>
          <p:nvPr>
            <p:ph type="sldNum" sz="quarter" idx="10"/>
          </p:nvPr>
        </p:nvSpPr>
        <p:spPr/>
        <p:txBody>
          <a:bodyPr/>
          <a:lstStyle/>
          <a:p>
            <a:fld id="{531885AD-012D-41F5-BA94-6BFF315ADC82}" type="slidenum">
              <a:rPr lang="fr-FR" smtClean="0"/>
              <a:t>25</a:t>
            </a:fld>
            <a:endParaRPr lang="fr-FR"/>
          </a:p>
        </p:txBody>
      </p:sp>
    </p:spTree>
    <p:extLst>
      <p:ext uri="{BB962C8B-B14F-4D97-AF65-F5344CB8AC3E}">
        <p14:creationId xmlns:p14="http://schemas.microsoft.com/office/powerpoint/2010/main" val="422946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1000"/>
              </a:spcBef>
              <a:spcAft>
                <a:spcPts val="500"/>
              </a:spcAft>
            </a:pP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Différence avec une épidémie</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 marR="114300" algn="just">
              <a:lnSpc>
                <a:spcPct val="107000"/>
              </a:lnSpc>
              <a:spcBef>
                <a:spcPts val="900"/>
              </a:spcBef>
              <a:spcAft>
                <a:spcPts val="900"/>
              </a:spcAft>
            </a:pPr>
            <a:r>
              <a:rPr lang="fr-FR"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pandémie s'étend à un continent, voire au monde entier.</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Difficile de saisir la nuance entre épidémie et pandémie. La principale différence réside dans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l'ampleur géographique d'une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hlinkClick r:id="rId3"/>
              </a:rPr>
              <a:t>maladie infectieuse</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Une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épidémie</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(du latin </a:t>
            </a:r>
            <a:r>
              <a:rPr lang="fr-FR" sz="1200" i="1"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epidemia</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qui signifie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à la maison</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correspond au développement et à la propagation rapide d'une maladie contagieuse, le plus souvent d'origine infectieuse, chez un grand nombre de personnes.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L'épidémie se limiterait donc à une région, un pays ou à une zone bien définie</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En revanche,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une pandémie</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(du</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grec </a:t>
            </a:r>
            <a:r>
              <a:rPr lang="fr-FR" sz="1200" b="1"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pan</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qui signifie "tout" et </a:t>
            </a:r>
            <a:r>
              <a:rPr lang="fr-FR" sz="1200" b="1" i="1"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demos</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qui signifie "peuple"</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est </a:t>
            </a:r>
            <a:r>
              <a:rPr lang="fr-FR"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une épidémie avec plusieurs foyers. La pandémie s'étend à toute la population d'un continent, voire au monde entier</a:t>
            </a:r>
            <a:r>
              <a:rPr lang="fr-FR"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Son impact et sa gravité (nombre de contaminations et taux de mortalité) sont donc plus importants que ceux d'une épidémie.</a:t>
            </a:r>
          </a:p>
          <a:p>
            <a:pPr marL="0" marR="0" algn="just">
              <a:lnSpc>
                <a:spcPct val="107000"/>
              </a:lnSpc>
              <a:spcBef>
                <a:spcPts val="0"/>
              </a:spcBef>
              <a:spcAft>
                <a:spcPts val="600"/>
              </a:spcAft>
            </a:pPr>
            <a:endParaRPr lang="fr-FR" sz="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fr-FR" sz="1200" b="1" u="none" strike="noStrike" kern="1200" dirty="0" smtClean="0">
                <a:solidFill>
                  <a:schemeClr val="tx1"/>
                </a:solidFill>
                <a:effectLst/>
                <a:latin typeface="+mn-lt"/>
                <a:ea typeface="+mn-ea"/>
                <a:cs typeface="+mn-cs"/>
                <a:hlinkClick r:id="rId4"/>
              </a:rPr>
              <a:t>Peut-on contracter la COVID-19 au contact d'une personne qui ne présente aucun symptôme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COVID-19 se propage principalement par les gouttelettes respiratoires expulsées par les personnes qui toussent ou qui ont d’autres symptômes, comme la fièvre ou la fatigue. Beaucoup de personnes atteintes ne présentent que des symptômes discrets. C’est particulièrement vrai aux premiers stades de la maladie. Il est donc possible de contracter la COVID-19 au contact d’une personne qui n’a, par exemple, qu’une toux légère mais qui ne se sent pas malade.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Selon certaines informations, les personnes asymptomatiques pourraient transmettre le virus. On ne sait pas encore à quelle fréquence cela se produit.</a:t>
            </a:r>
            <a:endParaRPr lang="en-US" sz="1200" kern="1200" dirty="0" smtClean="0">
              <a:solidFill>
                <a:schemeClr val="tx1"/>
              </a:solidFill>
              <a:effectLst/>
              <a:latin typeface="+mn-lt"/>
              <a:ea typeface="+mn-ea"/>
              <a:cs typeface="+mn-cs"/>
            </a:endParaRPr>
          </a:p>
          <a:p>
            <a:pPr marL="0" marR="0" algn="just">
              <a:lnSpc>
                <a:spcPct val="107000"/>
              </a:lnSpc>
              <a:spcBef>
                <a:spcPts val="0"/>
              </a:spcBef>
              <a:spcAft>
                <a:spcPts val="600"/>
              </a:spcAft>
            </a:pP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t>45</a:t>
            </a:fld>
            <a:endParaRPr lang="fr-FR"/>
          </a:p>
        </p:txBody>
      </p:sp>
    </p:spTree>
    <p:extLst>
      <p:ext uri="{BB962C8B-B14F-4D97-AF65-F5344CB8AC3E}">
        <p14:creationId xmlns:p14="http://schemas.microsoft.com/office/powerpoint/2010/main" val="210216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t>47</a:t>
            </a:fld>
            <a:endParaRPr lang="fr-FR"/>
          </a:p>
        </p:txBody>
      </p:sp>
    </p:spTree>
    <p:extLst>
      <p:ext uri="{BB962C8B-B14F-4D97-AF65-F5344CB8AC3E}">
        <p14:creationId xmlns:p14="http://schemas.microsoft.com/office/powerpoint/2010/main" val="398216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t>49</a:t>
            </a:fld>
            <a:endParaRPr lang="fr-FR"/>
          </a:p>
        </p:txBody>
      </p:sp>
    </p:spTree>
    <p:extLst>
      <p:ext uri="{BB962C8B-B14F-4D97-AF65-F5344CB8AC3E}">
        <p14:creationId xmlns:p14="http://schemas.microsoft.com/office/powerpoint/2010/main" val="297982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Contexte: </a:t>
            </a:r>
          </a:p>
          <a:p>
            <a:r>
              <a:rPr lang="fr-FR" dirty="0" smtClean="0"/>
              <a:t>Le 11 mars 2020, l’Organisation mondiale de la Santé a déclaré que la flambée de COVID-19 constituait une pandémie. Alors que tous les pays luttent pour répondre à la propagation rapide de la maladie, la pandémie représente une menace particulièrement grave dans les situations d’urgence humanitaire et les contextes fragiles risquent de sombrer dans de nouvelles crises. Même avant la pandémie de COVID-19, environ 1,8 milliard de personnes vivaient dans des contextes fragiles à travers le monde, 168 millions d’entre elles avaient besoin d’une aide humanitaire. (1) Parmi elles, environ 1 personne sur 4 sont des femmes et des filles en âge de procréer. (2) Le nombre de femmes et de filles fortement exposées continuera d’augmenter alors que les crises humanitaires doivent affronter la COVID-19 avec des systèmes de santé et des réseaux logistiques déjà mis à rude épreuve, des espaces et refuges inadaptés et surpeuplés, une protection limitée face à la violence basée sur le genre, des établissements et des produits d’hygiène et d’assainissement insuffisants. </a:t>
            </a:r>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solidFill>
                  <a:prstClr val="black"/>
                </a:solidFill>
              </a:rPr>
              <a:pPr/>
              <a:t>50</a:t>
            </a:fld>
            <a:endParaRPr lang="fr-FR">
              <a:solidFill>
                <a:prstClr val="black"/>
              </a:solidFill>
            </a:endParaRPr>
          </a:p>
        </p:txBody>
      </p:sp>
    </p:spTree>
    <p:extLst>
      <p:ext uri="{BB962C8B-B14F-4D97-AF65-F5344CB8AC3E}">
        <p14:creationId xmlns:p14="http://schemas.microsoft.com/office/powerpoint/2010/main" val="393154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groupes marginalisés - notamment les adolescents, les migrants, les personnes handicapées et les personnes ayant des expressions, des identités de genre, des orientations sexuelles et caractéristiques sexuelles diverses - alors que leur vulnérabilité est décuplée en temps de crise.</a:t>
            </a: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t>51</a:t>
            </a:fld>
            <a:endParaRPr lang="fr-FR"/>
          </a:p>
        </p:txBody>
      </p:sp>
    </p:spTree>
    <p:extLst>
      <p:ext uri="{BB962C8B-B14F-4D97-AF65-F5344CB8AC3E}">
        <p14:creationId xmlns:p14="http://schemas.microsoft.com/office/powerpoint/2010/main" val="79338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Interruption des chaînes d’approvisionnement et les réseaux logistiques habituels des soins partout dans le monde, entrainant une rupture des stocks:</a:t>
            </a:r>
          </a:p>
          <a:p>
            <a:pPr lvl="1">
              <a:buFont typeface="Wingdings" panose="05000000000000000000" pitchFamily="2" charset="2"/>
              <a:buChar char="Ø"/>
            </a:pPr>
            <a:r>
              <a:rPr lang="fr-FR" dirty="0" smtClean="0"/>
              <a:t>Des retards à tous les niveaux de production et de fabrication des fournitures; </a:t>
            </a:r>
          </a:p>
          <a:p>
            <a:pPr lvl="1">
              <a:buFont typeface="Wingdings" panose="05000000000000000000" pitchFamily="2" charset="2"/>
              <a:buChar char="Ø"/>
            </a:pPr>
            <a:r>
              <a:rPr lang="fr-FR" dirty="0" smtClean="0"/>
              <a:t>des difficultés en matière d’achat; </a:t>
            </a:r>
          </a:p>
          <a:p>
            <a:pPr lvl="1">
              <a:buFont typeface="Wingdings" panose="05000000000000000000" pitchFamily="2" charset="2"/>
              <a:buChar char="Ø"/>
            </a:pPr>
            <a:r>
              <a:rPr lang="fr-FR" dirty="0" smtClean="0"/>
              <a:t>des obstacles réglementaires accrus qui empêchent les importations et exportations;</a:t>
            </a:r>
          </a:p>
          <a:p>
            <a:pPr lvl="1">
              <a:buFont typeface="Wingdings" panose="05000000000000000000" pitchFamily="2" charset="2"/>
              <a:buChar char="Ø"/>
            </a:pPr>
            <a:r>
              <a:rPr lang="fr-FR" dirty="0" smtClean="0"/>
              <a:t> la disponibilité réduite des transports internationaux et nationaux; et </a:t>
            </a:r>
          </a:p>
          <a:p>
            <a:pPr lvl="1">
              <a:buFont typeface="Wingdings" panose="05000000000000000000" pitchFamily="2" charset="2"/>
              <a:buChar char="Ø"/>
            </a:pPr>
            <a:r>
              <a:rPr lang="fr-FR" dirty="0" smtClean="0"/>
              <a:t>des interruptions dans la livraison de produits au dernier maillon.</a:t>
            </a:r>
          </a:p>
          <a:p>
            <a:pPr lvl="1">
              <a:buFont typeface="Wingdings" panose="05000000000000000000" pitchFamily="2" charset="2"/>
              <a:buChar char="Ø"/>
            </a:pPr>
            <a:r>
              <a:rPr lang="fr-FR" dirty="0" smtClean="0"/>
              <a:t>Perturbation de la disponibilité de fournitures vitales en matière de santé sexuelle et reproductive.</a:t>
            </a:r>
          </a:p>
          <a:p>
            <a:endParaRPr lang="fr-FR" dirty="0"/>
          </a:p>
        </p:txBody>
      </p:sp>
      <p:sp>
        <p:nvSpPr>
          <p:cNvPr id="4" name="Slide Number Placeholder 3"/>
          <p:cNvSpPr>
            <a:spLocks noGrp="1"/>
          </p:cNvSpPr>
          <p:nvPr>
            <p:ph type="sldNum" sz="quarter" idx="10"/>
          </p:nvPr>
        </p:nvSpPr>
        <p:spPr/>
        <p:txBody>
          <a:bodyPr/>
          <a:lstStyle/>
          <a:p>
            <a:fld id="{729EEA9B-263A-4185-A5E2-FE489703370C}" type="slidenum">
              <a:rPr lang="fr-FR" smtClean="0"/>
              <a:t>52</a:t>
            </a:fld>
            <a:endParaRPr lang="fr-FR"/>
          </a:p>
        </p:txBody>
      </p:sp>
    </p:spTree>
    <p:extLst>
      <p:ext uri="{BB962C8B-B14F-4D97-AF65-F5344CB8AC3E}">
        <p14:creationId xmlns:p14="http://schemas.microsoft.com/office/powerpoint/2010/main" val="241255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FC22B-3094-4739-AF86-F39F921B93A0}" type="slidenum">
              <a:rPr lang="fr-FR" smtClean="0"/>
              <a:t>‹#›</a:t>
            </a:fld>
            <a:endParaRPr lang="fr-FR"/>
          </a:p>
        </p:txBody>
      </p:sp>
    </p:spTree>
    <p:extLst>
      <p:ext uri="{BB962C8B-B14F-4D97-AF65-F5344CB8AC3E}">
        <p14:creationId xmlns:p14="http://schemas.microsoft.com/office/powerpoint/2010/main" val="32062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FC22B-3094-4739-AF86-F39F921B93A0}"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8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FC22B-3094-4739-AF86-F39F921B93A0}" type="slidenum">
              <a:rPr lang="fr-FR" smtClean="0"/>
              <a:t>‹#›</a:t>
            </a:fld>
            <a:endParaRPr lang="fr-FR"/>
          </a:p>
        </p:txBody>
      </p:sp>
    </p:spTree>
    <p:extLst>
      <p:ext uri="{BB962C8B-B14F-4D97-AF65-F5344CB8AC3E}">
        <p14:creationId xmlns:p14="http://schemas.microsoft.com/office/powerpoint/2010/main" val="277318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5230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0805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27913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8634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49033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4595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273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2440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FC22B-3094-4739-AF86-F39F921B93A0}"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00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4809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31941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6506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00B45-419F-45AA-AEE7-7939B86CF8C8}" type="datetimeFigureOut">
              <a:rPr lang="fr-FR" smtClean="0"/>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FC22B-3094-4739-AF86-F39F921B93A0}"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28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3800B45-419F-45AA-AEE7-7939B86CF8C8}" type="datetimeFigureOut">
              <a:rPr lang="fr-FR" smtClean="0"/>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DFC22B-3094-4739-AF86-F39F921B93A0}" type="slidenum">
              <a:rPr lang="fr-FR" smtClean="0"/>
              <a:t>‹#›</a:t>
            </a:fld>
            <a:endParaRPr lang="fr-F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55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3800B45-419F-45AA-AEE7-7939B86CF8C8}" type="datetimeFigureOut">
              <a:rPr lang="fr-FR" smtClean="0"/>
              <a:t>15/03/2022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BDFC22B-3094-4739-AF86-F39F921B93A0}" type="slidenum">
              <a:rPr lang="fr-FR" smtClean="0"/>
              <a:t>‹#›</a:t>
            </a:fld>
            <a:endParaRPr lang="fr-F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95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3800B45-419F-45AA-AEE7-7939B86CF8C8}" type="datetimeFigureOut">
              <a:rPr lang="fr-FR" smtClean="0"/>
              <a:t>15/03/2022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BDFC22B-3094-4739-AF86-F39F921B93A0}" type="slidenum">
              <a:rPr lang="fr-FR" smtClean="0"/>
              <a:t>‹#›</a:t>
            </a:fld>
            <a:endParaRPr lang="fr-F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47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00B45-419F-45AA-AEE7-7939B86CF8C8}" type="datetimeFigureOut">
              <a:rPr lang="fr-FR" smtClean="0"/>
              <a:t>15/03/2022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BDFC22B-3094-4739-AF86-F39F921B93A0}" type="slidenum">
              <a:rPr lang="fr-FR" smtClean="0"/>
              <a:t>‹#›</a:t>
            </a:fld>
            <a:endParaRPr lang="fr-F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0737"/>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1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00B45-419F-45AA-AEE7-7939B86CF8C8}" type="datetimeFigureOut">
              <a:rPr lang="fr-FR" smtClean="0"/>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DFC22B-3094-4739-AF86-F39F921B93A0}" type="slidenum">
              <a:rPr lang="fr-FR" smtClean="0"/>
              <a:t>‹#›</a:t>
            </a:fld>
            <a:endParaRPr lang="fr-FR"/>
          </a:p>
        </p:txBody>
      </p:sp>
    </p:spTree>
    <p:extLst>
      <p:ext uri="{BB962C8B-B14F-4D97-AF65-F5344CB8AC3E}">
        <p14:creationId xmlns:p14="http://schemas.microsoft.com/office/powerpoint/2010/main" val="14931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00B45-419F-45AA-AEE7-7939B86CF8C8}" type="datetimeFigureOut">
              <a:rPr lang="fr-FR" smtClean="0"/>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DFC22B-3094-4739-AF86-F39F921B93A0}" type="slidenum">
              <a:rPr lang="fr-FR" smtClean="0"/>
              <a:t>‹#›</a:t>
            </a:fld>
            <a:endParaRPr lang="fr-FR"/>
          </a:p>
        </p:txBody>
      </p:sp>
    </p:spTree>
    <p:extLst>
      <p:ext uri="{BB962C8B-B14F-4D97-AF65-F5344CB8AC3E}">
        <p14:creationId xmlns:p14="http://schemas.microsoft.com/office/powerpoint/2010/main" val="2378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00B45-419F-45AA-AEE7-7939B86CF8C8}" type="datetimeFigureOut">
              <a:rPr lang="fr-FR" smtClean="0"/>
              <a:t>15/03/2022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C22B-3094-4739-AF86-F39F921B93A0}" type="slidenum">
              <a:rPr lang="fr-FR" smtClean="0"/>
              <a:t>‹#›</a:t>
            </a:fld>
            <a:endParaRPr lang="fr-FR"/>
          </a:p>
        </p:txBody>
      </p:sp>
    </p:spTree>
    <p:extLst>
      <p:ext uri="{BB962C8B-B14F-4D97-AF65-F5344CB8AC3E}">
        <p14:creationId xmlns:p14="http://schemas.microsoft.com/office/powerpoint/2010/main" val="122627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00B45-419F-45AA-AEE7-7939B86CF8C8}" type="datetimeFigureOut">
              <a:rPr lang="fr-FR" smtClean="0">
                <a:solidFill>
                  <a:prstClr val="black">
                    <a:tint val="75000"/>
                  </a:prstClr>
                </a:solidFill>
              </a:rPr>
              <a:pPr/>
              <a:t>15/03/2022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C22B-3094-4739-AF86-F39F921B93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9790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riv.org/documents/evaluation-bilansuivi-indicateurs/" TargetMode="Externa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hyperlink" Target="../../../COVID-19/Investigating%20the%20Impact%20of%20COVID-19%20during%20pregnancy-%20CDC-2020.pdf"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8630265" cy="901035"/>
          </a:xfrm>
        </p:spPr>
        <p:txBody>
          <a:bodyPr/>
          <a:lstStyle/>
          <a:p>
            <a:r>
              <a:rPr lang="fr-FR" b="1" dirty="0" smtClean="0">
                <a:ln>
                  <a:solidFill>
                    <a:schemeClr val="accent2"/>
                  </a:solidFill>
                </a:ln>
                <a:latin typeface="+mn-lt"/>
              </a:rPr>
              <a:t>Revue de l’EC modules 7 et 8</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r>
              <a:rPr lang="fr-FR" b="1" dirty="0"/>
              <a:t>A retenir :</a:t>
            </a:r>
            <a:endParaRPr lang="en-US" dirty="0"/>
          </a:p>
          <a:p>
            <a:pPr lvl="0"/>
            <a:r>
              <a:rPr lang="fr-FR" dirty="0"/>
              <a:t>Les bonnes réponses ont été fournies pour toutes les questions a ceux qui ont participé à cet exercice.</a:t>
            </a:r>
            <a:endParaRPr lang="en-US" dirty="0"/>
          </a:p>
          <a:p>
            <a:pPr lvl="0"/>
            <a:r>
              <a:rPr lang="fr-FR" dirty="0"/>
              <a:t>D’autres continuent à fournir plus d’une réponse quand cela n’est pas demandes.</a:t>
            </a:r>
            <a:endParaRPr lang="en-US" dirty="0"/>
          </a:p>
          <a:p>
            <a:pPr lvl="0" fontAlgn="ctr"/>
            <a:r>
              <a:rPr lang="fr-FR" dirty="0"/>
              <a:t>Les composantes de système de santé (</a:t>
            </a:r>
            <a:r>
              <a:rPr lang="fr-FR" b="1" dirty="0"/>
              <a:t>La prestation de service, le personnel de santé, le système d’informations sanitaires, les produits médicaux, le financement &amp; la gouvernance et leadership. </a:t>
            </a:r>
            <a:endParaRPr lang="en-US" dirty="0"/>
          </a:p>
          <a:p>
            <a:pPr lvl="0"/>
            <a:r>
              <a:rPr lang="fr-FR" dirty="0"/>
              <a:t>Pour les services complets, en évaluation un nouveau site, éviter de créer les services verticaux : services SSR autonomes.</a:t>
            </a:r>
            <a:endParaRPr lang="en-US" dirty="0"/>
          </a:p>
          <a:p>
            <a:r>
              <a:rPr lang="fr-FR" dirty="0"/>
              <a:t> </a:t>
            </a:r>
            <a:endParaRPr lang="en-US" dirty="0"/>
          </a:p>
          <a:p>
            <a:endParaRPr lang="fr-FR" dirty="0" smtClean="0"/>
          </a:p>
        </p:txBody>
      </p:sp>
    </p:spTree>
    <p:extLst>
      <p:ext uri="{BB962C8B-B14F-4D97-AF65-F5344CB8AC3E}">
        <p14:creationId xmlns:p14="http://schemas.microsoft.com/office/powerpoint/2010/main" val="345708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23" y="335628"/>
            <a:ext cx="5724832" cy="1325563"/>
          </a:xfrm>
          <a:ln>
            <a:solidFill>
              <a:schemeClr val="accent2"/>
            </a:solidFill>
          </a:ln>
        </p:spPr>
        <p:txBody>
          <a:bodyPr/>
          <a:lstStyle/>
          <a:p>
            <a:r>
              <a:rPr lang="fr-FR" b="1" dirty="0" smtClean="0">
                <a:ln>
                  <a:solidFill>
                    <a:schemeClr val="accent2"/>
                  </a:solidFill>
                </a:ln>
                <a:latin typeface="+mn-lt"/>
              </a:rPr>
              <a:t>Les types de données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fr-FR" b="1" dirty="0" smtClean="0"/>
              <a:t>Données primaires (données brutes):</a:t>
            </a:r>
          </a:p>
          <a:p>
            <a:pPr lvl="1"/>
            <a:r>
              <a:rPr lang="fr-FR" dirty="0"/>
              <a:t>D</a:t>
            </a:r>
            <a:r>
              <a:rPr lang="fr-FR" dirty="0" smtClean="0"/>
              <a:t>es </a:t>
            </a:r>
            <a:r>
              <a:rPr lang="fr-FR" dirty="0"/>
              <a:t>informations spécifiquement </a:t>
            </a:r>
            <a:r>
              <a:rPr lang="fr-FR" dirty="0" smtClean="0"/>
              <a:t>collectées pour la première fois afin d’étudier </a:t>
            </a:r>
            <a:r>
              <a:rPr lang="fr-FR" dirty="0"/>
              <a:t>un phénomène </a:t>
            </a:r>
            <a:r>
              <a:rPr lang="fr-FR" dirty="0" smtClean="0"/>
              <a:t>particulier </a:t>
            </a:r>
            <a:r>
              <a:rPr lang="fr-FR" dirty="0"/>
              <a:t>dans le but de traiter son </a:t>
            </a:r>
            <a:r>
              <a:rPr lang="fr-FR" dirty="0" smtClean="0"/>
              <a:t>problème.</a:t>
            </a:r>
          </a:p>
          <a:p>
            <a:pPr lvl="1"/>
            <a:r>
              <a:rPr lang="fr-FR" dirty="0" smtClean="0"/>
              <a:t>plus coûteuse car l'étude et nécessite des ressources humaines, matérielles et financière.  </a:t>
            </a:r>
          </a:p>
          <a:p>
            <a:pPr marL="514350" indent="-514350">
              <a:buFont typeface="+mj-lt"/>
              <a:buAutoNum type="arabicPeriod"/>
            </a:pPr>
            <a:r>
              <a:rPr lang="fr-FR" b="1" dirty="0" smtClean="0"/>
              <a:t>Données secondaires </a:t>
            </a:r>
          </a:p>
          <a:p>
            <a:pPr lvl="1">
              <a:buFont typeface="Wingdings" panose="05000000000000000000" pitchFamily="2" charset="2"/>
              <a:buChar char="Ø"/>
            </a:pPr>
            <a:r>
              <a:rPr lang="fr-FR" dirty="0"/>
              <a:t>D</a:t>
            </a:r>
            <a:r>
              <a:rPr lang="fr-FR" dirty="0" smtClean="0"/>
              <a:t>es </a:t>
            </a:r>
            <a:r>
              <a:rPr lang="fr-FR" dirty="0"/>
              <a:t>informations qui ont déjà été collectées dans un but différent de celui de l’étude menée et qui sont à disposition pour une seconde utilisation</a:t>
            </a:r>
            <a:r>
              <a:rPr lang="fr-FR" dirty="0" smtClean="0"/>
              <a:t>.</a:t>
            </a:r>
          </a:p>
          <a:p>
            <a:pPr lvl="1">
              <a:buFont typeface="Wingdings" panose="05000000000000000000" pitchFamily="2" charset="2"/>
              <a:buChar char="Ø"/>
            </a:pPr>
            <a:r>
              <a:rPr lang="fr-FR" dirty="0" smtClean="0"/>
              <a:t>Informations de </a:t>
            </a:r>
            <a:r>
              <a:rPr lang="fr-FR" dirty="0"/>
              <a:t>seconde main qui ont été accumulées et enregistrées par toute personne autre que </a:t>
            </a:r>
            <a:r>
              <a:rPr lang="fr-FR" dirty="0" smtClean="0"/>
              <a:t>l’utilisateur.</a:t>
            </a:r>
          </a:p>
          <a:p>
            <a:pPr lvl="1">
              <a:buFont typeface="Wingdings" panose="05000000000000000000" pitchFamily="2" charset="2"/>
              <a:buChar char="Ø"/>
            </a:pPr>
            <a:r>
              <a:rPr lang="fr-FR" dirty="0" smtClean="0"/>
              <a:t>Des informations </a:t>
            </a:r>
            <a:r>
              <a:rPr lang="fr-FR" dirty="0"/>
              <a:t>facilement disponibles et permettent au chercheur de gagner du temps et de l’argent.</a:t>
            </a:r>
            <a:endParaRPr lang="fr-FR" dirty="0" smtClean="0"/>
          </a:p>
          <a:p>
            <a:pPr marL="457200" lvl="1" indent="0">
              <a:buNone/>
            </a:pPr>
            <a:endParaRPr lang="fr-FR" dirty="0"/>
          </a:p>
          <a:p>
            <a:pPr marL="514350" indent="-514350">
              <a:buFont typeface="+mj-lt"/>
              <a:buAutoNum type="arabicPeriod"/>
            </a:pPr>
            <a:endParaRPr lang="fr-FR" dirty="0"/>
          </a:p>
        </p:txBody>
      </p:sp>
    </p:spTree>
    <p:extLst>
      <p:ext uri="{BB962C8B-B14F-4D97-AF65-F5344CB8AC3E}">
        <p14:creationId xmlns:p14="http://schemas.microsoft.com/office/powerpoint/2010/main" val="361809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fr-FR" b="1" dirty="0" smtClean="0">
                <a:ln>
                  <a:solidFill>
                    <a:schemeClr val="accent2"/>
                  </a:solidFill>
                </a:ln>
                <a:latin typeface="+mn-lt"/>
              </a:rPr>
              <a:t>Défis de données primaires et son utilisation </a:t>
            </a:r>
            <a:endParaRPr lang="fr-FR" b="1" dirty="0">
              <a:ln>
                <a:solidFill>
                  <a:schemeClr val="accent2"/>
                </a:solidFill>
              </a:ln>
              <a:latin typeface="+mn-lt"/>
            </a:endParaRPr>
          </a:p>
        </p:txBody>
      </p:sp>
      <p:sp>
        <p:nvSpPr>
          <p:cNvPr id="3" name="Content Placeholder 2"/>
          <p:cNvSpPr>
            <a:spLocks noGrp="1"/>
          </p:cNvSpPr>
          <p:nvPr>
            <p:ph idx="1"/>
          </p:nvPr>
        </p:nvSpPr>
        <p:spPr>
          <a:xfrm>
            <a:off x="838200" y="1690688"/>
            <a:ext cx="10515600" cy="4828099"/>
          </a:xfrm>
        </p:spPr>
        <p:txBody>
          <a:bodyPr>
            <a:normAutofit fontScale="92500"/>
          </a:bodyPr>
          <a:lstStyle/>
          <a:p>
            <a:pPr marL="0" indent="0">
              <a:buNone/>
            </a:pPr>
            <a:r>
              <a:rPr lang="fr-FR" dirty="0"/>
              <a:t>L’enquêteur doit faire face à tous les problèmes liés à la collecte de données -</a:t>
            </a:r>
          </a:p>
          <a:p>
            <a:pPr marL="914400" lvl="1" indent="-457200">
              <a:buFont typeface="+mj-lt"/>
              <a:buAutoNum type="alphaLcPeriod"/>
            </a:pPr>
            <a:r>
              <a:rPr lang="fr-FR" sz="2600" dirty="0"/>
              <a:t>Trouver les données collectées (personnellement ou par d'autres)</a:t>
            </a:r>
          </a:p>
          <a:p>
            <a:pPr marL="914400" lvl="1" indent="-457200">
              <a:buFont typeface="+mj-lt"/>
              <a:buAutoNum type="alphaLcPeriod"/>
            </a:pPr>
            <a:r>
              <a:rPr lang="fr-FR" sz="2600" dirty="0"/>
              <a:t>décider pourquoi, quoi, comment, quand collecter</a:t>
            </a:r>
          </a:p>
          <a:p>
            <a:pPr marL="914400" lvl="1" indent="-457200">
              <a:buFont typeface="+mj-lt"/>
              <a:buAutoNum type="alphaLcPeriod"/>
            </a:pPr>
            <a:r>
              <a:rPr lang="fr-FR" sz="2600" dirty="0"/>
              <a:t>Problèmes éthiques (consentement, autorisations, etc.)</a:t>
            </a:r>
          </a:p>
          <a:p>
            <a:pPr marL="914400" lvl="1" indent="-457200">
              <a:buFont typeface="+mj-lt"/>
              <a:buAutoNum type="alphaLcPeriod"/>
            </a:pPr>
            <a:r>
              <a:rPr lang="fr-FR" sz="2600" dirty="0"/>
              <a:t>Obtenir du financement et traiter avec des agences de financement</a:t>
            </a:r>
          </a:p>
          <a:p>
            <a:pPr marL="914400" lvl="1" indent="-457200">
              <a:buFont typeface="+mj-lt"/>
              <a:buAutoNum type="alphaLcPeriod"/>
            </a:pPr>
            <a:r>
              <a:rPr lang="fr-FR" sz="2600" dirty="0"/>
              <a:t>S'assurer que les données collectées sont d'un niveau élevé-</a:t>
            </a:r>
          </a:p>
          <a:p>
            <a:pPr marL="914400" lvl="1" indent="-457200">
              <a:buFont typeface="+mj-lt"/>
              <a:buAutoNum type="alphaLcPeriod"/>
            </a:pPr>
            <a:r>
              <a:rPr lang="fr-FR" sz="2600" dirty="0"/>
              <a:t>Toutes les données souhaitées sont obtenues correctement et dans le format requis</a:t>
            </a:r>
          </a:p>
          <a:p>
            <a:pPr marL="914400" lvl="1" indent="-457200">
              <a:buFont typeface="+mj-lt"/>
              <a:buAutoNum type="alphaLcPeriod"/>
            </a:pPr>
            <a:r>
              <a:rPr lang="fr-FR" sz="2600" dirty="0"/>
              <a:t>Il </a:t>
            </a:r>
            <a:r>
              <a:rPr lang="fr-FR" sz="2600" dirty="0" smtClean="0"/>
              <a:t>n’y a </a:t>
            </a:r>
            <a:r>
              <a:rPr lang="fr-FR" sz="2600" dirty="0"/>
              <a:t>absolument aucune donnée imitée / préparée</a:t>
            </a:r>
          </a:p>
          <a:p>
            <a:pPr marL="914400" lvl="1" indent="-457200">
              <a:buFont typeface="+mj-lt"/>
              <a:buAutoNum type="alphaLcPeriod"/>
            </a:pPr>
            <a:r>
              <a:rPr lang="fr-FR" sz="2600" dirty="0"/>
              <a:t>Les données inutiles / inutiles n'ont pas été incluses</a:t>
            </a:r>
          </a:p>
          <a:p>
            <a:pPr marL="914400" lvl="1" indent="-457200">
              <a:buFont typeface="+mj-lt"/>
              <a:buAutoNum type="alphaLcPeriod"/>
            </a:pPr>
            <a:r>
              <a:rPr lang="fr-FR" sz="2600" dirty="0"/>
              <a:t>Le coût d'obtention des données est souvent la dépense majeure des études</a:t>
            </a:r>
          </a:p>
          <a:p>
            <a:endParaRPr lang="fr-FR" dirty="0"/>
          </a:p>
        </p:txBody>
      </p:sp>
    </p:spTree>
    <p:extLst>
      <p:ext uri="{BB962C8B-B14F-4D97-AF65-F5344CB8AC3E}">
        <p14:creationId xmlns:p14="http://schemas.microsoft.com/office/powerpoint/2010/main" val="343789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1223"/>
          </a:xfrm>
          <a:ln>
            <a:solidFill>
              <a:schemeClr val="accent2"/>
            </a:solidFill>
          </a:ln>
        </p:spPr>
        <p:txBody>
          <a:bodyPr/>
          <a:lstStyle/>
          <a:p>
            <a:r>
              <a:rPr lang="fr-FR" b="1" dirty="0" smtClean="0">
                <a:ln>
                  <a:solidFill>
                    <a:schemeClr val="accent2"/>
                  </a:solidFill>
                </a:ln>
                <a:latin typeface="+mn-lt"/>
              </a:rPr>
              <a:t>Les inconvénients des données secondaires </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a:t>L’enquêteur ne peut pas décider de ce qui est collecté (si certaines données à propos de quelque chose sont nécessaires).</a:t>
            </a:r>
          </a:p>
          <a:p>
            <a:r>
              <a:rPr lang="fr-FR" dirty="0" smtClean="0"/>
              <a:t>Limitées par sa pertinence et l’exactitude;</a:t>
            </a:r>
          </a:p>
          <a:p>
            <a:r>
              <a:rPr lang="fr-FR" dirty="0"/>
              <a:t> l'objectif et la méthode adoptée pour obtenir des données pourraient ne pas être appropriés à la situation actuelle. </a:t>
            </a:r>
            <a:endParaRPr lang="fr-FR" dirty="0" smtClean="0"/>
          </a:p>
          <a:p>
            <a:r>
              <a:rPr lang="fr-FR" dirty="0" smtClean="0"/>
              <a:t>Obtenir </a:t>
            </a:r>
            <a:r>
              <a:rPr lang="fr-FR" dirty="0"/>
              <a:t>des données supplémentaires (voire des éclaircissements) sur quelque chose n'est pas possible (le plus souvent)</a:t>
            </a:r>
          </a:p>
          <a:p>
            <a:r>
              <a:rPr lang="fr-FR" dirty="0"/>
              <a:t>On ne peut que s'attendre à ce que les données soient de bonne qualité.</a:t>
            </a:r>
          </a:p>
          <a:p>
            <a:endParaRPr lang="fr-FR" dirty="0"/>
          </a:p>
        </p:txBody>
      </p:sp>
    </p:spTree>
    <p:extLst>
      <p:ext uri="{BB962C8B-B14F-4D97-AF65-F5344CB8AC3E}">
        <p14:creationId xmlns:p14="http://schemas.microsoft.com/office/powerpoint/2010/main" val="48417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880987" cy="1325563"/>
          </a:xfrm>
          <a:ln>
            <a:solidFill>
              <a:schemeClr val="accent2"/>
            </a:solidFill>
          </a:ln>
        </p:spPr>
        <p:txBody>
          <a:bodyPr/>
          <a:lstStyle/>
          <a:p>
            <a:r>
              <a:rPr lang="fr-FR" b="1" dirty="0" smtClean="0">
                <a:ln>
                  <a:solidFill>
                    <a:schemeClr val="accent2"/>
                  </a:solidFill>
                </a:ln>
                <a:solidFill>
                  <a:sysClr val="windowText" lastClr="000000"/>
                </a:solidFill>
                <a:latin typeface="+mn-lt"/>
              </a:rPr>
              <a:t>Les critères des données de qualités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p:txBody>
          <a:bodyPr/>
          <a:lstStyle/>
          <a:p>
            <a:pPr marL="571500" indent="-571500">
              <a:buFont typeface="+mj-lt"/>
              <a:buAutoNum type="romanLcPeriod"/>
            </a:pPr>
            <a:r>
              <a:rPr lang="fr-FR" dirty="0"/>
              <a:t>objective, </a:t>
            </a:r>
            <a:endParaRPr lang="fr-FR" dirty="0" smtClean="0"/>
          </a:p>
          <a:p>
            <a:pPr marL="571500" indent="-571500">
              <a:buFont typeface="+mj-lt"/>
              <a:buAutoNum type="romanLcPeriod"/>
            </a:pPr>
            <a:r>
              <a:rPr lang="fr-FR" dirty="0" smtClean="0"/>
              <a:t>pertinente </a:t>
            </a:r>
            <a:r>
              <a:rPr lang="fr-FR" dirty="0"/>
              <a:t>(en adéquation avec le phénomène étudié), </a:t>
            </a:r>
            <a:endParaRPr lang="fr-FR" dirty="0" smtClean="0"/>
          </a:p>
          <a:p>
            <a:pPr marL="571500" indent="-571500">
              <a:buFont typeface="+mj-lt"/>
              <a:buAutoNum type="romanLcPeriod"/>
            </a:pPr>
            <a:r>
              <a:rPr lang="fr-FR" dirty="0" smtClean="0"/>
              <a:t>précise</a:t>
            </a:r>
            <a:r>
              <a:rPr lang="fr-FR" dirty="0"/>
              <a:t>, </a:t>
            </a:r>
            <a:endParaRPr lang="fr-FR" dirty="0" smtClean="0"/>
          </a:p>
          <a:p>
            <a:pPr marL="571500" indent="-571500">
              <a:buFont typeface="+mj-lt"/>
              <a:buAutoNum type="romanLcPeriod"/>
            </a:pPr>
            <a:r>
              <a:rPr lang="fr-FR" dirty="0" smtClean="0"/>
              <a:t>fiable </a:t>
            </a:r>
            <a:r>
              <a:rPr lang="fr-FR" dirty="0"/>
              <a:t>et </a:t>
            </a:r>
            <a:endParaRPr lang="fr-FR" dirty="0" smtClean="0"/>
          </a:p>
          <a:p>
            <a:pPr marL="571500" indent="-571500">
              <a:buFont typeface="+mj-lt"/>
              <a:buAutoNum type="romanLcPeriod"/>
            </a:pPr>
            <a:r>
              <a:rPr lang="fr-FR" dirty="0" smtClean="0"/>
              <a:t>actuelle</a:t>
            </a:r>
            <a:r>
              <a:rPr lang="fr-FR" dirty="0"/>
              <a:t>.</a:t>
            </a:r>
          </a:p>
        </p:txBody>
      </p:sp>
    </p:spTree>
    <p:extLst>
      <p:ext uri="{BB962C8B-B14F-4D97-AF65-F5344CB8AC3E}">
        <p14:creationId xmlns:p14="http://schemas.microsoft.com/office/powerpoint/2010/main" val="332620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28123" cy="991727"/>
          </a:xfrm>
          <a:ln>
            <a:solidFill>
              <a:schemeClr val="accent2"/>
            </a:solidFill>
          </a:ln>
        </p:spPr>
        <p:txBody>
          <a:bodyPr>
            <a:normAutofit/>
          </a:bodyPr>
          <a:lstStyle/>
          <a:p>
            <a:r>
              <a:rPr lang="fr-FR" sz="4000" b="1" dirty="0" smtClean="0">
                <a:ln>
                  <a:solidFill>
                    <a:schemeClr val="accent2"/>
                  </a:solidFill>
                </a:ln>
                <a:latin typeface="+mn-lt"/>
              </a:rPr>
              <a:t>Principes de gestion responsable des données</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2123769"/>
            <a:ext cx="10515600" cy="3554360"/>
          </a:xfrm>
        </p:spPr>
        <p:txBody>
          <a:bodyPr>
            <a:normAutofit/>
          </a:bodyPr>
          <a:lstStyle/>
          <a:p>
            <a:pPr marL="0" indent="0">
              <a:buNone/>
            </a:pPr>
            <a:r>
              <a:rPr lang="fr-FR" sz="3000" dirty="0" smtClean="0"/>
              <a:t>La gestion responsable des données est un </a:t>
            </a:r>
            <a:r>
              <a:rPr lang="fr-FR" sz="3000" dirty="0"/>
              <a:t>sujet clé d’un point de vue éthique pour les actions humanitaires et de </a:t>
            </a:r>
            <a:r>
              <a:rPr lang="fr-FR" sz="3000" dirty="0" smtClean="0"/>
              <a:t>développement afin de:</a:t>
            </a:r>
          </a:p>
          <a:p>
            <a:r>
              <a:rPr lang="fr-FR" sz="3000" dirty="0" smtClean="0">
                <a:solidFill>
                  <a:srgbClr val="FF0000"/>
                </a:solidFill>
              </a:rPr>
              <a:t>Appliquer la notion de “NE PAS NUIRE” ( </a:t>
            </a:r>
            <a:r>
              <a:rPr lang="fr-FR" sz="3000" dirty="0">
                <a:solidFill>
                  <a:srgbClr val="FF0000"/>
                </a:solidFill>
              </a:rPr>
              <a:t>“</a:t>
            </a:r>
            <a:r>
              <a:rPr lang="fr-FR" sz="3000" i="1" dirty="0">
                <a:solidFill>
                  <a:srgbClr val="FF0000"/>
                </a:solidFill>
              </a:rPr>
              <a:t>do no </a:t>
            </a:r>
            <a:r>
              <a:rPr lang="fr-FR" sz="3000" i="1" dirty="0" err="1">
                <a:solidFill>
                  <a:srgbClr val="FF0000"/>
                </a:solidFill>
              </a:rPr>
              <a:t>harm</a:t>
            </a:r>
            <a:r>
              <a:rPr lang="fr-FR" sz="3000" dirty="0" smtClean="0">
                <a:solidFill>
                  <a:srgbClr val="FF0000"/>
                </a:solidFill>
              </a:rPr>
              <a:t>” en anglais) lors de la collecte et analyse de </a:t>
            </a:r>
            <a:r>
              <a:rPr lang="fr-FR" sz="3000" dirty="0">
                <a:solidFill>
                  <a:srgbClr val="FF0000"/>
                </a:solidFill>
              </a:rPr>
              <a:t>toute les données qui pourraient être préjudiciables à des personnes ou des organisations</a:t>
            </a:r>
            <a:r>
              <a:rPr lang="fr-FR" sz="3000" dirty="0" smtClean="0">
                <a:solidFill>
                  <a:srgbClr val="FF0000"/>
                </a:solidFill>
              </a:rPr>
              <a:t>.</a:t>
            </a:r>
          </a:p>
        </p:txBody>
      </p:sp>
    </p:spTree>
    <p:extLst>
      <p:ext uri="{BB962C8B-B14F-4D97-AF65-F5344CB8AC3E}">
        <p14:creationId xmlns:p14="http://schemas.microsoft.com/office/powerpoint/2010/main" val="177206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83477" cy="1325563"/>
          </a:xfrm>
          <a:ln>
            <a:solidFill>
              <a:schemeClr val="accent2"/>
            </a:solidFill>
          </a:ln>
        </p:spPr>
        <p:txBody>
          <a:bodyPr/>
          <a:lstStyle/>
          <a:p>
            <a:r>
              <a:rPr lang="fr-FR" b="1" dirty="0" smtClean="0">
                <a:ln>
                  <a:solidFill>
                    <a:schemeClr val="accent2"/>
                  </a:solidFill>
                </a:ln>
                <a:latin typeface="+mn-lt"/>
              </a:rPr>
              <a:t>La protection des données </a:t>
            </a:r>
            <a:endParaRPr lang="fr-FR" b="1" dirty="0">
              <a:ln>
                <a:solidFill>
                  <a:schemeClr val="accent2"/>
                </a:solidFill>
              </a:ln>
              <a:latin typeface="+mn-lt"/>
            </a:endParaRPr>
          </a:p>
        </p:txBody>
      </p:sp>
      <p:sp>
        <p:nvSpPr>
          <p:cNvPr id="3" name="Content Placeholder 2"/>
          <p:cNvSpPr>
            <a:spLocks noGrp="1"/>
          </p:cNvSpPr>
          <p:nvPr>
            <p:ph idx="1"/>
          </p:nvPr>
        </p:nvSpPr>
        <p:spPr>
          <a:xfrm>
            <a:off x="838200" y="1825625"/>
            <a:ext cx="10515600" cy="4619420"/>
          </a:xfrm>
        </p:spPr>
        <p:txBody>
          <a:bodyPr>
            <a:normAutofit fontScale="92500" lnSpcReduction="10000"/>
          </a:bodyPr>
          <a:lstStyle/>
          <a:p>
            <a:r>
              <a:rPr lang="fr-FR" dirty="0"/>
              <a:t>En situation d’urgence et crise humanitaire, particulièrement dans des situations de conflit armé ou d'autres formes de violence, la collecte et le traitement des données peuvent mettre des personnes en danger, en raison de la nature sensible des informations collectées. </a:t>
            </a:r>
            <a:endParaRPr lang="fr-FR" dirty="0" smtClean="0"/>
          </a:p>
          <a:p>
            <a:r>
              <a:rPr lang="fr-FR" dirty="0" smtClean="0"/>
              <a:t>Les </a:t>
            </a:r>
            <a:r>
              <a:rPr lang="fr-FR" dirty="0"/>
              <a:t>organisations humanitaires recueillent et traitent les données personnelles d’individus </a:t>
            </a:r>
            <a:r>
              <a:rPr lang="fr-FR" dirty="0" smtClean="0"/>
              <a:t>et des communautés </a:t>
            </a:r>
            <a:r>
              <a:rPr lang="fr-FR" dirty="0"/>
              <a:t>affectés par des urgences humanitaires dans le but de mener des activités humanitaires. </a:t>
            </a:r>
            <a:endParaRPr lang="fr-FR" dirty="0" smtClean="0"/>
          </a:p>
          <a:p>
            <a:r>
              <a:rPr lang="fr-FR" dirty="0">
                <a:solidFill>
                  <a:srgbClr val="FF0000"/>
                </a:solidFill>
              </a:rPr>
              <a:t>La protection des données personnelles et l’action humanitaire sont donc complémentaires et se confortent mutuellement. </a:t>
            </a:r>
          </a:p>
          <a:p>
            <a:r>
              <a:rPr lang="fr-FR" dirty="0" smtClean="0"/>
              <a:t>La </a:t>
            </a:r>
            <a:r>
              <a:rPr lang="fr-FR" dirty="0"/>
              <a:t>protection des données personnelles des individus fait partie intégrante de la protection de leur vie, de leur intégrité et de leur </a:t>
            </a:r>
            <a:r>
              <a:rPr lang="fr-FR" dirty="0" smtClean="0"/>
              <a:t>dignité humaine, en action humanitaire.</a:t>
            </a:r>
          </a:p>
        </p:txBody>
      </p:sp>
    </p:spTree>
    <p:extLst>
      <p:ext uri="{BB962C8B-B14F-4D97-AF65-F5344CB8AC3E}">
        <p14:creationId xmlns:p14="http://schemas.microsoft.com/office/powerpoint/2010/main" val="423555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013723" cy="1109713"/>
          </a:xfrm>
          <a:ln>
            <a:solidFill>
              <a:schemeClr val="accent2"/>
            </a:solidFill>
          </a:ln>
        </p:spPr>
        <p:txBody>
          <a:bodyPr>
            <a:normAutofit fontScale="90000"/>
          </a:bodyPr>
          <a:lstStyle/>
          <a:p>
            <a:pPr algn="ctr"/>
            <a:r>
              <a:rPr lang="fr-FR" b="1" dirty="0" smtClean="0">
                <a:ln>
                  <a:solidFill>
                    <a:schemeClr val="accent2"/>
                  </a:solidFill>
                </a:ln>
                <a:latin typeface="+mn-lt"/>
              </a:rPr>
              <a:t>Les droits humains et action humanitaire</a:t>
            </a:r>
            <a:br>
              <a:rPr lang="fr-FR" b="1" dirty="0" smtClean="0">
                <a:ln>
                  <a:solidFill>
                    <a:schemeClr val="accent2"/>
                  </a:solidFill>
                </a:ln>
                <a:latin typeface="+mn-lt"/>
              </a:rPr>
            </a:br>
            <a:r>
              <a:rPr lang="fr-FR" b="1" dirty="0" smtClean="0">
                <a:ln>
                  <a:solidFill>
                    <a:schemeClr val="accent2"/>
                  </a:solidFill>
                </a:ln>
                <a:latin typeface="+mn-lt"/>
              </a:rPr>
              <a:t>la complémentarité</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fr-FR" b="1" dirty="0"/>
              <a:t>EXEMPLE: </a:t>
            </a:r>
            <a:endParaRPr lang="fr-FR" b="1" dirty="0" smtClean="0"/>
          </a:p>
          <a:p>
            <a:pPr marL="0" indent="0" algn="just">
              <a:buNone/>
            </a:pPr>
            <a:r>
              <a:rPr lang="fr-FR" i="1" dirty="0" smtClean="0"/>
              <a:t>Le </a:t>
            </a:r>
            <a:r>
              <a:rPr lang="fr-FR" i="1" dirty="0"/>
              <a:t>droit de la protection des données exige que des informations de base soient fournies aux personnes concernant le traitement de leurs données personnelles. Cependant, dans une situation d’urgence humanitaire, ce droit doit être mis en balance avec d’autres droits, en particulier les droits de l’ensemble des personnes affectées. Il ne serait donc pas nécessaire d’informer toutes les personnes des conditions de la collecte des données avant de leur fournir une aide si cela devait gravement entraver, retarder ou empêcher la distribution de cette aide. Les organisations humanitaires concernées pourraient donner ces informations selon une approche moins ciblée et individualisée, par exemple à l’aide d’affiches publiques, ou de manière individuelle à un stade ultérieur.</a:t>
            </a:r>
          </a:p>
        </p:txBody>
      </p:sp>
    </p:spTree>
    <p:extLst>
      <p:ext uri="{BB962C8B-B14F-4D97-AF65-F5344CB8AC3E}">
        <p14:creationId xmlns:p14="http://schemas.microsoft.com/office/powerpoint/2010/main" val="45216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26677" cy="1094965"/>
          </a:xfrm>
          <a:ln>
            <a:solidFill>
              <a:schemeClr val="accent2"/>
            </a:solidFill>
          </a:ln>
        </p:spPr>
        <p:txBody>
          <a:bodyPr/>
          <a:lstStyle/>
          <a:p>
            <a:r>
              <a:rPr lang="fr-FR" b="1" dirty="0" smtClean="0">
                <a:ln>
                  <a:solidFill>
                    <a:schemeClr val="accent2"/>
                  </a:solidFill>
                </a:ln>
                <a:latin typeface="+mn-lt"/>
              </a:rPr>
              <a:t>A quoi sert les données humanitaires? </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smtClean="0"/>
              <a:t>Mettre en évidence les preuves, les causes et les conséquences/ l’impact d’une situation humanitaire;</a:t>
            </a:r>
          </a:p>
          <a:p>
            <a:r>
              <a:rPr lang="fr-FR" dirty="0" smtClean="0"/>
              <a:t>  Mettre en œuvre les interventions humanitaires afin d’alléger la souffrance et sauver les vie;</a:t>
            </a:r>
          </a:p>
          <a:p>
            <a:r>
              <a:rPr lang="fr-FR" dirty="0" smtClean="0"/>
              <a:t>Constater les violations des droits humains et développer les stratégies de les faire respecter;</a:t>
            </a:r>
          </a:p>
          <a:p>
            <a:r>
              <a:rPr lang="fr-FR" dirty="0" smtClean="0"/>
              <a:t>Permettre d’assurer la protection des toutes les personnes touchées par la crise et les biens publiques et privés.</a:t>
            </a:r>
          </a:p>
          <a:p>
            <a:pPr marL="0" indent="0">
              <a:buNone/>
            </a:pPr>
            <a:endParaRPr lang="fr-FR" dirty="0" smtClean="0"/>
          </a:p>
          <a:p>
            <a:endParaRPr lang="fr-FR" dirty="0"/>
          </a:p>
        </p:txBody>
      </p:sp>
    </p:spTree>
    <p:extLst>
      <p:ext uri="{BB962C8B-B14F-4D97-AF65-F5344CB8AC3E}">
        <p14:creationId xmlns:p14="http://schemas.microsoft.com/office/powerpoint/2010/main" val="222934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500419" cy="713048"/>
          </a:xfrm>
          <a:ln>
            <a:solidFill>
              <a:schemeClr val="accent2"/>
            </a:solidFill>
          </a:ln>
        </p:spPr>
        <p:txBody>
          <a:bodyPr anchor="t"/>
          <a:lstStyle/>
          <a:p>
            <a:r>
              <a:rPr lang="fr-FR" b="1" dirty="0" smtClean="0">
                <a:ln>
                  <a:solidFill>
                    <a:schemeClr val="accent2"/>
                  </a:solidFill>
                </a:ln>
                <a:latin typeface="+mn-lt"/>
              </a:rPr>
              <a:t>Les étapes clés de collecte des données</a:t>
            </a:r>
            <a:endParaRPr lang="fr-FR" b="1" dirty="0">
              <a:ln>
                <a:solidFill>
                  <a:schemeClr val="accent2"/>
                </a:solidFill>
              </a:ln>
              <a:latin typeface="+mn-lt"/>
            </a:endParaRPr>
          </a:p>
        </p:txBody>
      </p:sp>
      <p:sp>
        <p:nvSpPr>
          <p:cNvPr id="3" name="Content Placeholder 2"/>
          <p:cNvSpPr>
            <a:spLocks noGrp="1"/>
          </p:cNvSpPr>
          <p:nvPr>
            <p:ph idx="1"/>
          </p:nvPr>
        </p:nvSpPr>
        <p:spPr>
          <a:xfrm>
            <a:off x="838200" y="1514901"/>
            <a:ext cx="10515600" cy="4662062"/>
          </a:xfrm>
        </p:spPr>
        <p:txBody>
          <a:bodyPr>
            <a:normAutofit/>
          </a:bodyPr>
          <a:lstStyle/>
          <a:p>
            <a:pPr marL="571500" indent="-571500">
              <a:buFont typeface="+mj-lt"/>
              <a:buAutoNum type="romanLcPeriod"/>
            </a:pPr>
            <a:r>
              <a:rPr lang="fr-FR" dirty="0" smtClean="0"/>
              <a:t>Avoir une justification pour la collecte des données. </a:t>
            </a:r>
          </a:p>
          <a:p>
            <a:pPr marL="571500" indent="-571500">
              <a:buFont typeface="+mj-lt"/>
              <a:buAutoNum type="romanLcPeriod"/>
            </a:pPr>
            <a:r>
              <a:rPr lang="fr-FR" dirty="0" smtClean="0"/>
              <a:t>Définir l’activité pour obtenir les informations/ données valables.</a:t>
            </a:r>
          </a:p>
          <a:p>
            <a:pPr marL="571500" indent="-571500">
              <a:buFont typeface="+mj-lt"/>
              <a:buAutoNum type="romanLcPeriod"/>
            </a:pPr>
            <a:r>
              <a:rPr lang="fr-FR" dirty="0" smtClean="0"/>
              <a:t>Consulter les parties prenantes sur l’activité. </a:t>
            </a:r>
          </a:p>
          <a:p>
            <a:pPr marL="571500" lvl="0" indent="-571500">
              <a:buFont typeface="+mj-lt"/>
              <a:buAutoNum type="romanLcPeriod"/>
            </a:pPr>
            <a:r>
              <a:rPr lang="fr-FR" dirty="0">
                <a:solidFill>
                  <a:prstClr val="black"/>
                </a:solidFill>
              </a:rPr>
              <a:t>Confirmer que 	toutes les parties prenantes comprennent les limites de l’activité et les étapes suivantes. </a:t>
            </a:r>
            <a:endParaRPr lang="fr-FR" dirty="0" smtClean="0"/>
          </a:p>
          <a:p>
            <a:pPr marL="571500" indent="-571500">
              <a:buFont typeface="+mj-lt"/>
              <a:buAutoNum type="romanLcPeriod"/>
            </a:pPr>
            <a:r>
              <a:rPr lang="fr-FR" dirty="0" smtClean="0"/>
              <a:t>Anticiper les conséquences négatives et dommageables</a:t>
            </a:r>
            <a:r>
              <a:rPr lang="fr-FR" dirty="0"/>
              <a:t> </a:t>
            </a:r>
            <a:r>
              <a:rPr lang="fr-FR" dirty="0" smtClean="0"/>
              <a:t>ainsi que les solutions. </a:t>
            </a:r>
          </a:p>
          <a:p>
            <a:pPr marL="571500" indent="-571500">
              <a:buFont typeface="+mj-lt"/>
              <a:buAutoNum type="romanLcPeriod"/>
            </a:pPr>
            <a:r>
              <a:rPr lang="fr-FR" dirty="0" smtClean="0"/>
              <a:t>Appliquer les procédures  de consentement éclairé et d’entretien en tenant compte des besoins spécifiques des participants. </a:t>
            </a:r>
          </a:p>
        </p:txBody>
      </p:sp>
    </p:spTree>
    <p:extLst>
      <p:ext uri="{BB962C8B-B14F-4D97-AF65-F5344CB8AC3E}">
        <p14:creationId xmlns:p14="http://schemas.microsoft.com/office/powerpoint/2010/main" val="190127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296" y="365125"/>
            <a:ext cx="7619079" cy="1325563"/>
          </a:xfrm>
          <a:ln>
            <a:solidFill>
              <a:schemeClr val="accent2"/>
            </a:solidFill>
          </a:ln>
        </p:spPr>
        <p:txBody>
          <a:bodyPr/>
          <a:lstStyle/>
          <a:p>
            <a:r>
              <a:rPr lang="fr-FR" b="1" dirty="0" smtClean="0">
                <a:ln>
                  <a:solidFill>
                    <a:schemeClr val="accent2"/>
                  </a:solidFill>
                </a:ln>
                <a:latin typeface="+mn-lt"/>
              </a:rPr>
              <a:t>Un indicateur</a:t>
            </a:r>
            <a:endParaRPr lang="fr-FR" b="1" dirty="0">
              <a:ln>
                <a:solidFill>
                  <a:schemeClr val="accent2"/>
                </a:solidFill>
              </a:ln>
              <a:latin typeface="+mn-lt"/>
            </a:endParaRPr>
          </a:p>
        </p:txBody>
      </p:sp>
      <p:sp>
        <p:nvSpPr>
          <p:cNvPr id="3" name="Content Placeholder 2"/>
          <p:cNvSpPr>
            <a:spLocks noGrp="1"/>
          </p:cNvSpPr>
          <p:nvPr>
            <p:ph idx="1"/>
          </p:nvPr>
        </p:nvSpPr>
        <p:spPr>
          <a:xfrm>
            <a:off x="838200" y="1825624"/>
            <a:ext cx="10515600" cy="4648917"/>
          </a:xfrm>
        </p:spPr>
        <p:txBody>
          <a:bodyPr/>
          <a:lstStyle/>
          <a:p>
            <a:r>
              <a:rPr lang="fr-FR" dirty="0" smtClean="0">
                <a:solidFill>
                  <a:srgbClr val="FF0000"/>
                </a:solidFill>
              </a:rPr>
              <a:t>Un outil </a:t>
            </a:r>
            <a:r>
              <a:rPr lang="fr-FR" dirty="0">
                <a:solidFill>
                  <a:srgbClr val="FF0000"/>
                </a:solidFill>
              </a:rPr>
              <a:t>d'évaluation et d'aide à la décision, élaboré à partir d'un élément mesurable ou </a:t>
            </a:r>
            <a:r>
              <a:rPr lang="fr-FR" dirty="0" smtClean="0">
                <a:solidFill>
                  <a:srgbClr val="FF0000"/>
                </a:solidFill>
              </a:rPr>
              <a:t>appréciable, </a:t>
            </a:r>
            <a:r>
              <a:rPr lang="fr-FR" dirty="0">
                <a:solidFill>
                  <a:srgbClr val="FF0000"/>
                </a:solidFill>
              </a:rPr>
              <a:t>permettant de considérer l'évolution d'un processus par rapport à une </a:t>
            </a:r>
            <a:r>
              <a:rPr lang="fr-FR" dirty="0" smtClean="0">
                <a:solidFill>
                  <a:srgbClr val="FF0000"/>
                </a:solidFill>
              </a:rPr>
              <a:t>référence</a:t>
            </a:r>
            <a:r>
              <a:rPr lang="fr-FR" dirty="0" smtClean="0"/>
              <a:t>.</a:t>
            </a:r>
          </a:p>
          <a:p>
            <a:r>
              <a:rPr lang="fr-FR" dirty="0" smtClean="0"/>
              <a:t>Une </a:t>
            </a:r>
            <a:r>
              <a:rPr lang="fr-FR" dirty="0"/>
              <a:t>grandeur spécifique observable et mesurable qui peut servir </a:t>
            </a:r>
            <a:r>
              <a:rPr lang="fr-FR" dirty="0">
                <a:solidFill>
                  <a:prstClr val="black"/>
                </a:solidFill>
              </a:rPr>
              <a:t>à</a:t>
            </a:r>
            <a:r>
              <a:rPr lang="fr-FR" dirty="0"/>
              <a:t> montrer les changements obtenus ou le progrès accomplis par un projet/ programme en vue de la réalisation d’un effet spécifique. </a:t>
            </a:r>
            <a:endParaRPr lang="fr-FR" dirty="0" smtClean="0"/>
          </a:p>
          <a:p>
            <a:r>
              <a:rPr lang="fr-FR" dirty="0" smtClean="0"/>
              <a:t>L’indicateur </a:t>
            </a:r>
            <a:r>
              <a:rPr lang="fr-FR" dirty="0"/>
              <a:t>doit être focalisé, clair et spécifique. </a:t>
            </a:r>
          </a:p>
          <a:p>
            <a:pPr marL="0" indent="0">
              <a:buNone/>
            </a:pPr>
            <a:r>
              <a:rPr lang="fr-FR" b="1" dirty="0" smtClean="0"/>
              <a:t>Indicateurs </a:t>
            </a:r>
            <a:r>
              <a:rPr lang="fr-FR" b="1" dirty="0"/>
              <a:t>clés : </a:t>
            </a:r>
            <a:r>
              <a:rPr lang="fr-FR" dirty="0"/>
              <a:t>ces indicateurs sont des « signaux » qui indiquent si un standard a été atteint.</a:t>
            </a:r>
          </a:p>
          <a:p>
            <a:endParaRPr lang="fr-FR" dirty="0"/>
          </a:p>
        </p:txBody>
      </p:sp>
      <p:pic>
        <p:nvPicPr>
          <p:cNvPr id="4" name="Picture 3"/>
          <p:cNvPicPr>
            <a:picLocks noChangeAspect="1"/>
          </p:cNvPicPr>
          <p:nvPr/>
        </p:nvPicPr>
        <p:blipFill>
          <a:blip r:embed="rId2"/>
          <a:stretch>
            <a:fillRect/>
          </a:stretch>
        </p:blipFill>
        <p:spPr>
          <a:xfrm>
            <a:off x="6096000" y="230188"/>
            <a:ext cx="3381375" cy="1352550"/>
          </a:xfrm>
          <a:prstGeom prst="rect">
            <a:avLst/>
          </a:prstGeom>
        </p:spPr>
      </p:pic>
    </p:spTree>
    <p:extLst>
      <p:ext uri="{BB962C8B-B14F-4D97-AF65-F5344CB8AC3E}">
        <p14:creationId xmlns:p14="http://schemas.microsoft.com/office/powerpoint/2010/main" val="287541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394290" cy="1124462"/>
          </a:xfrm>
        </p:spPr>
        <p:txBody>
          <a:bodyPr/>
          <a:lstStyle/>
          <a:p>
            <a:r>
              <a:rPr lang="fr-FR" b="1" dirty="0" smtClean="0">
                <a:ln>
                  <a:solidFill>
                    <a:schemeClr val="accent2"/>
                  </a:solidFill>
                </a:ln>
                <a:latin typeface="+mn-lt"/>
              </a:rPr>
              <a:t>Evaluation finale du 20 mars 2022</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lvl="0"/>
            <a:r>
              <a:rPr lang="fr-FR" dirty="0" smtClean="0"/>
              <a:t>Je félicite tous les </a:t>
            </a:r>
            <a:r>
              <a:rPr lang="fr-FR" dirty="0" err="1" smtClean="0"/>
              <a:t>étudiant-es</a:t>
            </a:r>
            <a:r>
              <a:rPr lang="fr-FR" dirty="0" smtClean="0"/>
              <a:t> qui ont participé </a:t>
            </a:r>
            <a:r>
              <a:rPr lang="fr-FR" dirty="0"/>
              <a:t>à</a:t>
            </a:r>
            <a:r>
              <a:rPr lang="fr-FR" dirty="0" smtClean="0"/>
              <a:t> toutes ou quelques évaluations, surtout ceux qui ont amélioré leurs connaissances en IT. </a:t>
            </a:r>
          </a:p>
          <a:p>
            <a:pPr lvl="0"/>
            <a:r>
              <a:rPr lang="fr-FR" dirty="0" smtClean="0"/>
              <a:t>Etre </a:t>
            </a:r>
            <a:r>
              <a:rPr lang="fr-FR" dirty="0"/>
              <a:t>en règle avec le service financier est une condition de participer à l’épreuve.</a:t>
            </a:r>
            <a:endParaRPr lang="en-US" dirty="0"/>
          </a:p>
          <a:p>
            <a:pPr lvl="0"/>
            <a:r>
              <a:rPr lang="fr-FR" dirty="0"/>
              <a:t>Marquer vos noms comme cela figurera dans vos diplômes !!!</a:t>
            </a:r>
            <a:endParaRPr lang="en-US" dirty="0"/>
          </a:p>
          <a:p>
            <a:pPr lvl="0"/>
            <a:r>
              <a:rPr lang="fr-FR" dirty="0"/>
              <a:t>50 questions QCM ou QROC pour une durée de 90 minutes.</a:t>
            </a:r>
            <a:endParaRPr lang="en-US" dirty="0"/>
          </a:p>
          <a:p>
            <a:pPr lvl="0"/>
            <a:r>
              <a:rPr lang="fr-FR" dirty="0"/>
              <a:t>Notée sur 100</a:t>
            </a:r>
            <a:endParaRPr lang="en-US" dirty="0"/>
          </a:p>
          <a:p>
            <a:pPr lvl="0"/>
            <a:r>
              <a:rPr lang="fr-FR" dirty="0"/>
              <a:t>Chaque bonne réponse vaudra 2 points</a:t>
            </a:r>
            <a:endParaRPr lang="en-US" dirty="0"/>
          </a:p>
          <a:p>
            <a:pPr lvl="0"/>
            <a:r>
              <a:rPr lang="fr-FR" dirty="0"/>
              <a:t>Il n’y aura pas de fractions de point : soit on a deux ou zéro.</a:t>
            </a:r>
            <a:endParaRPr lang="en-US" dirty="0"/>
          </a:p>
          <a:p>
            <a:pPr lvl="0"/>
            <a:r>
              <a:rPr lang="fr-FR" dirty="0"/>
              <a:t>Ne reprendra que ceux qui ont participé à l’examen final initial et n’ont pas réussi.   </a:t>
            </a:r>
            <a:endParaRPr lang="en-US" dirty="0"/>
          </a:p>
        </p:txBody>
      </p:sp>
    </p:spTree>
    <p:extLst>
      <p:ext uri="{BB962C8B-B14F-4D97-AF65-F5344CB8AC3E}">
        <p14:creationId xmlns:p14="http://schemas.microsoft.com/office/powerpoint/2010/main" val="361807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394290" cy="713047"/>
          </a:xfrm>
          <a:ln>
            <a:solidFill>
              <a:schemeClr val="accent2"/>
            </a:solidFill>
          </a:ln>
        </p:spPr>
        <p:txBody>
          <a:bodyPr anchor="t"/>
          <a:lstStyle/>
          <a:p>
            <a:r>
              <a:rPr lang="fr-FR" b="1" dirty="0" smtClean="0">
                <a:ln>
                  <a:solidFill>
                    <a:schemeClr val="accent2"/>
                  </a:solidFill>
                </a:ln>
                <a:latin typeface="+mn-lt"/>
              </a:rPr>
              <a:t>Les indicateurs: critères de choix </a:t>
            </a:r>
            <a:endParaRPr lang="fr-FR" b="1" dirty="0">
              <a:ln>
                <a:solidFill>
                  <a:schemeClr val="accent2"/>
                </a:solidFill>
              </a:ln>
              <a:latin typeface="+mn-lt"/>
            </a:endParaRPr>
          </a:p>
        </p:txBody>
      </p:sp>
      <p:sp>
        <p:nvSpPr>
          <p:cNvPr id="3" name="Content Placeholder 2"/>
          <p:cNvSpPr>
            <a:spLocks noGrp="1"/>
          </p:cNvSpPr>
          <p:nvPr>
            <p:ph idx="1"/>
          </p:nvPr>
        </p:nvSpPr>
        <p:spPr>
          <a:xfrm>
            <a:off x="838200" y="1473958"/>
            <a:ext cx="10515600" cy="4703005"/>
          </a:xfrm>
        </p:spPr>
        <p:txBody>
          <a:bodyPr>
            <a:normAutofit fontScale="92500" lnSpcReduction="10000"/>
          </a:bodyPr>
          <a:lstStyle/>
          <a:p>
            <a:pPr marL="514350" indent="-514350">
              <a:buClr>
                <a:srgbClr val="FF0000"/>
              </a:buClr>
              <a:buFont typeface="+mj-lt"/>
              <a:buAutoNum type="arabicPeriod"/>
            </a:pPr>
            <a:r>
              <a:rPr lang="fr-FR" b="1" dirty="0"/>
              <a:t>S= Spécifique :</a:t>
            </a:r>
            <a:r>
              <a:rPr lang="fr-FR" dirty="0"/>
              <a:t> qui est défini en termes clairs, décrivant de façon explicite et univoque ce qui est mesuré.</a:t>
            </a:r>
          </a:p>
          <a:p>
            <a:pPr marL="514350" indent="-514350">
              <a:buClr>
                <a:srgbClr val="FF0000"/>
              </a:buClr>
              <a:buFont typeface="+mj-lt"/>
              <a:buAutoNum type="arabicPeriod"/>
            </a:pPr>
            <a:r>
              <a:rPr lang="fr-FR" b="1" dirty="0"/>
              <a:t>M= Mesurable :</a:t>
            </a:r>
            <a:r>
              <a:rPr lang="fr-FR" dirty="0"/>
              <a:t> qui comprend une méthode permettant d’évaluer le résultat en ce qui concerne la valeur (qualité, quantité, coût, temps, etc.).</a:t>
            </a:r>
          </a:p>
          <a:p>
            <a:pPr marL="514350" indent="-514350">
              <a:buClr>
                <a:srgbClr val="FF0000"/>
              </a:buClr>
              <a:buFont typeface="+mj-lt"/>
              <a:buAutoNum type="arabicPeriod"/>
            </a:pPr>
            <a:r>
              <a:rPr lang="fr-FR" b="1" dirty="0"/>
              <a:t>U= Utile :</a:t>
            </a:r>
            <a:r>
              <a:rPr lang="fr-FR" dirty="0"/>
              <a:t> qui permet de collecter des données qui éclaireront la prise de décision et qui favoriseront l’apprentissage.</a:t>
            </a:r>
          </a:p>
          <a:p>
            <a:pPr marL="514350" indent="-514350">
              <a:buClr>
                <a:srgbClr val="FF0000"/>
              </a:buClr>
              <a:buFont typeface="+mj-lt"/>
              <a:buAutoNum type="arabicPeriod"/>
            </a:pPr>
            <a:r>
              <a:rPr lang="fr-FR" b="1" dirty="0"/>
              <a:t>R= </a:t>
            </a:r>
            <a:r>
              <a:rPr lang="fr-FR" b="1" dirty="0" smtClean="0"/>
              <a:t>Réaliste:</a:t>
            </a:r>
            <a:r>
              <a:rPr lang="fr-FR" dirty="0"/>
              <a:t> qui est atteignable selon les moyens de collecte et les sources de données accessibles et disponibles.</a:t>
            </a:r>
          </a:p>
          <a:p>
            <a:pPr marL="514350" indent="-514350">
              <a:buClr>
                <a:srgbClr val="FF0000"/>
              </a:buClr>
              <a:buFont typeface="+mj-lt"/>
              <a:buAutoNum type="arabicPeriod"/>
            </a:pPr>
            <a:r>
              <a:rPr lang="fr-FR" b="1" dirty="0"/>
              <a:t>F= Flexible :</a:t>
            </a:r>
            <a:r>
              <a:rPr lang="fr-FR" dirty="0"/>
              <a:t> qui pourra être adapté ou modifié s’il ne permet pas de récolter l’information </a:t>
            </a:r>
            <a:r>
              <a:rPr lang="fr-FR" dirty="0" smtClean="0"/>
              <a:t>attendue </a:t>
            </a:r>
            <a:r>
              <a:rPr lang="fr-FR" dirty="0" smtClean="0">
                <a:solidFill>
                  <a:srgbClr val="FF0000"/>
                </a:solidFill>
              </a:rPr>
              <a:t>(limité dans le temps).</a:t>
            </a:r>
            <a:endParaRPr lang="fr-FR" dirty="0">
              <a:solidFill>
                <a:srgbClr val="FF0000"/>
              </a:solidFill>
            </a:endParaRPr>
          </a:p>
          <a:p>
            <a:pPr marL="514350" indent="-514350">
              <a:buClr>
                <a:srgbClr val="FF0000"/>
              </a:buClr>
              <a:buFont typeface="+mj-lt"/>
              <a:buAutoNum type="arabicPeriod"/>
            </a:pPr>
            <a:r>
              <a:rPr lang="fr-FR" b="1" dirty="0"/>
              <a:t>S= Simple :</a:t>
            </a:r>
            <a:r>
              <a:rPr lang="fr-FR" dirty="0"/>
              <a:t> qui se mesure facilement et est utilisable par l’ensemble des parties prenantes</a:t>
            </a:r>
          </a:p>
          <a:p>
            <a:endParaRPr lang="fr-FR" dirty="0"/>
          </a:p>
        </p:txBody>
      </p:sp>
    </p:spTree>
    <p:extLst>
      <p:ext uri="{BB962C8B-B14F-4D97-AF65-F5344CB8AC3E}">
        <p14:creationId xmlns:p14="http://schemas.microsoft.com/office/powerpoint/2010/main" val="1189471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a:ln>
            <a:solidFill>
              <a:schemeClr val="accent2"/>
            </a:solidFill>
          </a:ln>
        </p:spPr>
        <p:txBody>
          <a:bodyPr anchor="t"/>
          <a:lstStyle/>
          <a:p>
            <a:r>
              <a:rPr lang="fr-FR" b="1" dirty="0" smtClean="0">
                <a:ln>
                  <a:solidFill>
                    <a:schemeClr val="accent2"/>
                  </a:solidFill>
                </a:ln>
                <a:latin typeface="+mn-lt"/>
              </a:rPr>
              <a:t>Les indicateurs – sélectionner l’indicateur </a:t>
            </a:r>
            <a:endParaRPr lang="fr-FR" b="1" dirty="0">
              <a:ln>
                <a:solidFill>
                  <a:schemeClr val="accent2"/>
                </a:solidFill>
              </a:ln>
              <a:latin typeface="+mn-lt"/>
            </a:endParaRPr>
          </a:p>
        </p:txBody>
      </p:sp>
      <p:sp>
        <p:nvSpPr>
          <p:cNvPr id="4" name="Content Placeholder 3"/>
          <p:cNvSpPr>
            <a:spLocks noGrp="1"/>
          </p:cNvSpPr>
          <p:nvPr>
            <p:ph idx="1"/>
          </p:nvPr>
        </p:nvSpPr>
        <p:spPr>
          <a:xfrm>
            <a:off x="838200" y="1252025"/>
            <a:ext cx="10515600" cy="4308117"/>
          </a:xfrm>
        </p:spPr>
        <p:txBody>
          <a:bodyPr>
            <a:normAutofit/>
          </a:bodyPr>
          <a:lstStyle/>
          <a:p>
            <a:pPr marL="0" indent="0">
              <a:buNone/>
            </a:pPr>
            <a:r>
              <a:rPr lang="fr-FR" u="sng" dirty="0" smtClean="0"/>
              <a:t>Questions </a:t>
            </a:r>
            <a:r>
              <a:rPr lang="fr-FR" u="sng" dirty="0"/>
              <a:t>à</a:t>
            </a:r>
            <a:r>
              <a:rPr lang="fr-FR" u="sng" dirty="0" smtClean="0"/>
              <a:t> poser pour sélectionner un indicateur:</a:t>
            </a:r>
          </a:p>
          <a:p>
            <a:pPr marL="457200" indent="-457200">
              <a:buFont typeface="+mj-lt"/>
              <a:buAutoNum type="alphaLcPeriod"/>
            </a:pPr>
            <a:r>
              <a:rPr lang="fr-FR" sz="2400" b="0" i="0" dirty="0" smtClean="0">
                <a:effectLst/>
              </a:rPr>
              <a:t>L’information à collecter est-elle accessible?</a:t>
            </a:r>
          </a:p>
          <a:p>
            <a:pPr marL="457200" indent="-457200">
              <a:buFont typeface="+mj-lt"/>
              <a:buAutoNum type="alphaLcPeriod"/>
            </a:pPr>
            <a:r>
              <a:rPr lang="fr-FR" sz="2400" b="0" i="0" dirty="0" smtClean="0">
                <a:effectLst/>
              </a:rPr>
              <a:t>Y aurait-il des coûts associés à la collecte de l’indicateur?</a:t>
            </a:r>
          </a:p>
          <a:p>
            <a:pPr marL="457200" indent="-457200">
              <a:buFont typeface="+mj-lt"/>
              <a:buAutoNum type="alphaLcPeriod"/>
            </a:pPr>
            <a:r>
              <a:rPr lang="fr-FR" sz="2400" b="0" i="0" dirty="0" smtClean="0">
                <a:effectLst/>
              </a:rPr>
              <a:t>À quelle fréquence faudra-t-il procéder à la collecte?</a:t>
            </a:r>
          </a:p>
          <a:p>
            <a:pPr marL="457200" indent="-457200">
              <a:buFont typeface="+mj-lt"/>
              <a:buAutoNum type="alphaLcPeriod"/>
            </a:pPr>
            <a:r>
              <a:rPr lang="fr-FR" sz="2400" b="0" i="0" dirty="0" smtClean="0">
                <a:effectLst/>
              </a:rPr>
              <a:t>Faudra-t-il faire une étude de référence (temps 0) ou cette information existe déjà?</a:t>
            </a:r>
          </a:p>
          <a:p>
            <a:pPr marL="457200" indent="-457200">
              <a:buFont typeface="+mj-lt"/>
              <a:buAutoNum type="alphaLcPeriod"/>
            </a:pPr>
            <a:r>
              <a:rPr lang="fr-FR" sz="2400" b="0" i="0" dirty="0" smtClean="0">
                <a:effectLst/>
              </a:rPr>
              <a:t>L’indicateur fournira-t-il de l’information qui n’était pas disponible auparavant?</a:t>
            </a:r>
          </a:p>
          <a:p>
            <a:pPr marL="457200" indent="-457200">
              <a:buFont typeface="+mj-lt"/>
              <a:buAutoNum type="alphaLcPeriod"/>
            </a:pPr>
            <a:r>
              <a:rPr lang="fr-FR" sz="2400" b="0" i="0" dirty="0" smtClean="0">
                <a:effectLst/>
              </a:rPr>
              <a:t>Cette information sera-t-elle utile pour la prise de décision? Ou à d’autres fins?</a:t>
            </a:r>
          </a:p>
          <a:p>
            <a:pPr marL="457200" indent="-457200">
              <a:buFont typeface="+mj-lt"/>
              <a:buAutoNum type="alphaLcPeriod"/>
            </a:pPr>
            <a:r>
              <a:rPr lang="fr-FR" sz="2400" b="0" i="0" dirty="0" smtClean="0">
                <a:effectLst/>
              </a:rPr>
              <a:t>Cet indicateur peut-il être utile à l’ensemble des partenaires. </a:t>
            </a:r>
          </a:p>
          <a:p>
            <a:endParaRPr lang="fr-FR" dirty="0"/>
          </a:p>
        </p:txBody>
      </p:sp>
    </p:spTree>
    <p:extLst>
      <p:ext uri="{BB962C8B-B14F-4D97-AF65-F5344CB8AC3E}">
        <p14:creationId xmlns:p14="http://schemas.microsoft.com/office/powerpoint/2010/main" val="114494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95335" cy="917985"/>
          </a:xfrm>
          <a:ln>
            <a:solidFill>
              <a:schemeClr val="accent2"/>
            </a:solidFill>
          </a:ln>
        </p:spPr>
        <p:txBody>
          <a:bodyPr anchor="t"/>
          <a:lstStyle/>
          <a:p>
            <a:r>
              <a:rPr lang="fr-FR" b="1" dirty="0" smtClean="0">
                <a:ln>
                  <a:solidFill>
                    <a:schemeClr val="accent2"/>
                  </a:solidFill>
                </a:ln>
                <a:latin typeface="+mn-lt"/>
              </a:rPr>
              <a:t>Les types d’indicateurs </a:t>
            </a:r>
            <a:endParaRPr lang="fr-FR" b="1" dirty="0">
              <a:ln>
                <a:solidFill>
                  <a:schemeClr val="accent2"/>
                </a:solidFill>
              </a:ln>
              <a:latin typeface="+mn-lt"/>
            </a:endParaRPr>
          </a:p>
        </p:txBody>
      </p:sp>
      <p:sp>
        <p:nvSpPr>
          <p:cNvPr id="3" name="Content Placeholder 2"/>
          <p:cNvSpPr>
            <a:spLocks noGrp="1"/>
          </p:cNvSpPr>
          <p:nvPr>
            <p:ph idx="1"/>
          </p:nvPr>
        </p:nvSpPr>
        <p:spPr>
          <a:xfrm>
            <a:off x="838200" y="1825624"/>
            <a:ext cx="10515600" cy="4796401"/>
          </a:xfrm>
        </p:spPr>
        <p:txBody>
          <a:bodyPr>
            <a:noAutofit/>
          </a:bodyPr>
          <a:lstStyle/>
          <a:p>
            <a:pPr marL="571500" indent="-571500">
              <a:buFont typeface="+mj-lt"/>
              <a:buAutoNum type="romanLcPeriod"/>
            </a:pPr>
            <a:r>
              <a:rPr lang="fr-FR" b="1" dirty="0" smtClean="0">
                <a:solidFill>
                  <a:srgbClr val="FF0000"/>
                </a:solidFill>
              </a:rPr>
              <a:t>Indicateurs de contexte :</a:t>
            </a:r>
            <a:r>
              <a:rPr lang="fr-FR" dirty="0" smtClean="0">
                <a:solidFill>
                  <a:srgbClr val="FF0000"/>
                </a:solidFill>
              </a:rPr>
              <a:t> </a:t>
            </a:r>
          </a:p>
          <a:p>
            <a:pPr marL="457200" lvl="1" indent="0">
              <a:buNone/>
            </a:pPr>
            <a:r>
              <a:rPr lang="fr-FR" dirty="0"/>
              <a:t>Des variables sociales, démographiques, politiques, culturelles, environnementales, légales, qui permettent d’appréhender une situation de crise humanitaire. </a:t>
            </a:r>
            <a:endParaRPr lang="fr-FR" dirty="0" smtClean="0"/>
          </a:p>
          <a:p>
            <a:pPr marL="571500" indent="-571500">
              <a:buFont typeface="+mj-lt"/>
              <a:buAutoNum type="romanLcPeriod"/>
            </a:pPr>
            <a:r>
              <a:rPr lang="fr-FR" b="1" dirty="0" smtClean="0">
                <a:solidFill>
                  <a:srgbClr val="FF0000"/>
                </a:solidFill>
              </a:rPr>
              <a:t>Mise en œuvre: </a:t>
            </a:r>
          </a:p>
          <a:p>
            <a:pPr marL="457200" lvl="1" indent="0">
              <a:buNone/>
            </a:pPr>
            <a:r>
              <a:rPr lang="fr-FR" b="1" dirty="0" smtClean="0"/>
              <a:t>Indicateurs de processus. </a:t>
            </a:r>
          </a:p>
          <a:p>
            <a:pPr marL="571500" indent="-571500">
              <a:buFont typeface="+mj-lt"/>
              <a:buAutoNum type="romanLcPeriod"/>
            </a:pPr>
            <a:r>
              <a:rPr lang="fr-FR" b="1" dirty="0">
                <a:solidFill>
                  <a:srgbClr val="FF0000"/>
                </a:solidFill>
              </a:rPr>
              <a:t>Effets à court, moyen et long </a:t>
            </a:r>
            <a:r>
              <a:rPr lang="fr-FR" b="1" dirty="0" smtClean="0">
                <a:solidFill>
                  <a:srgbClr val="FF0000"/>
                </a:solidFill>
              </a:rPr>
              <a:t>terme:</a:t>
            </a:r>
          </a:p>
          <a:p>
            <a:pPr lvl="1"/>
            <a:r>
              <a:rPr lang="fr-FR" b="1" dirty="0"/>
              <a:t>Indicateurs de résultats :</a:t>
            </a:r>
            <a:r>
              <a:rPr lang="fr-FR" dirty="0"/>
              <a:t> les produits de l’action, apprécier les avancées en fonction de la cible qui avait été </a:t>
            </a:r>
            <a:r>
              <a:rPr lang="fr-FR" dirty="0" smtClean="0"/>
              <a:t>visée.</a:t>
            </a:r>
          </a:p>
          <a:p>
            <a:pPr lvl="1"/>
            <a:r>
              <a:rPr lang="fr-FR" b="1" dirty="0" smtClean="0"/>
              <a:t>Indicateurs </a:t>
            </a:r>
            <a:r>
              <a:rPr lang="fr-FR" b="1" dirty="0"/>
              <a:t>d’effets ou d’impact :</a:t>
            </a:r>
            <a:r>
              <a:rPr lang="fr-FR" dirty="0"/>
              <a:t> englobent les conséquences dans leur ensemble, peu importe le lien aux objectifs de départ : effets prévus ou imprévus, positifs ou négatifs, directs ou indirects…</a:t>
            </a:r>
          </a:p>
          <a:p>
            <a:pPr marL="571500" indent="-571500">
              <a:buFont typeface="+mj-lt"/>
              <a:buAutoNum type="romanLcPeriod"/>
            </a:pPr>
            <a:endParaRPr lang="fr-FR" sz="3600" b="1" dirty="0" smtClean="0"/>
          </a:p>
        </p:txBody>
      </p:sp>
      <p:sp>
        <p:nvSpPr>
          <p:cNvPr id="4" name="Rectangle 3"/>
          <p:cNvSpPr/>
          <p:nvPr/>
        </p:nvSpPr>
        <p:spPr>
          <a:xfrm>
            <a:off x="3048000" y="-218152"/>
            <a:ext cx="6096000" cy="369332"/>
          </a:xfrm>
          <a:prstGeom prst="rect">
            <a:avLst/>
          </a:prstGeom>
        </p:spPr>
        <p:txBody>
          <a:bodyPr>
            <a:spAutoFit/>
          </a:bodyPr>
          <a:lstStyle/>
          <a:p>
            <a:endParaRPr lang="fr-FR" dirty="0"/>
          </a:p>
        </p:txBody>
      </p:sp>
    </p:spTree>
    <p:extLst>
      <p:ext uri="{BB962C8B-B14F-4D97-AF65-F5344CB8AC3E}">
        <p14:creationId xmlns:p14="http://schemas.microsoft.com/office/powerpoint/2010/main" val="3164982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8297" y="2686294"/>
            <a:ext cx="7197213" cy="971306"/>
          </a:xfrm>
          <a:ln>
            <a:solidFill>
              <a:schemeClr val="accent2"/>
            </a:solidFill>
          </a:ln>
        </p:spPr>
        <p:txBody>
          <a:bodyPr anchor="t">
            <a:noAutofit/>
          </a:bodyPr>
          <a:lstStyle/>
          <a:p>
            <a:pPr algn="ctr"/>
            <a:r>
              <a:rPr lang="fr-FR" sz="5400" b="1" dirty="0" smtClean="0">
                <a:ln>
                  <a:solidFill>
                    <a:schemeClr val="accent2"/>
                  </a:solidFill>
                </a:ln>
                <a:latin typeface="+mn-lt"/>
              </a:rPr>
              <a:t>Le recensement </a:t>
            </a:r>
            <a:endParaRPr lang="fr-FR" sz="5400" b="1" dirty="0">
              <a:ln>
                <a:solidFill>
                  <a:schemeClr val="accent2"/>
                </a:solidFill>
              </a:ln>
              <a:latin typeface="+mn-lt"/>
            </a:endParaRPr>
          </a:p>
        </p:txBody>
      </p:sp>
    </p:spTree>
    <p:extLst>
      <p:ext uri="{BB962C8B-B14F-4D97-AF65-F5344CB8AC3E}">
        <p14:creationId xmlns:p14="http://schemas.microsoft.com/office/powerpoint/2010/main" val="234263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490" y="743546"/>
            <a:ext cx="4943168" cy="689317"/>
          </a:xfrm>
          <a:ln>
            <a:solidFill>
              <a:schemeClr val="accent2"/>
            </a:solidFill>
          </a:ln>
        </p:spPr>
        <p:txBody>
          <a:bodyPr anchor="t">
            <a:normAutofit fontScale="90000"/>
          </a:bodyPr>
          <a:lstStyle/>
          <a:p>
            <a:r>
              <a:rPr lang="fr-FR" b="1" dirty="0" smtClean="0">
                <a:ln>
                  <a:solidFill>
                    <a:schemeClr val="accent2"/>
                  </a:solidFill>
                </a:ln>
                <a:latin typeface="+mn-lt"/>
              </a:rPr>
              <a:t>Les recensements</a:t>
            </a:r>
            <a:endParaRPr lang="fr-FR" b="1" dirty="0">
              <a:ln>
                <a:solidFill>
                  <a:schemeClr val="accent2"/>
                </a:solidFill>
              </a:ln>
              <a:latin typeface="+mn-lt"/>
            </a:endParaRPr>
          </a:p>
        </p:txBody>
      </p:sp>
      <p:sp>
        <p:nvSpPr>
          <p:cNvPr id="3" name="Content Placeholder 2"/>
          <p:cNvSpPr>
            <a:spLocks noGrp="1"/>
          </p:cNvSpPr>
          <p:nvPr>
            <p:ph sz="half" idx="1"/>
          </p:nvPr>
        </p:nvSpPr>
        <p:spPr>
          <a:ln>
            <a:solidFill>
              <a:srgbClr val="00B0F0"/>
            </a:solidFill>
          </a:ln>
        </p:spPr>
        <p:txBody>
          <a:bodyPr>
            <a:normAutofit fontScale="92500" lnSpcReduction="10000"/>
          </a:bodyPr>
          <a:lstStyle/>
          <a:p>
            <a:pPr marL="0" indent="0">
              <a:buNone/>
            </a:pPr>
            <a:r>
              <a:rPr lang="fr-FR" sz="2600" b="1" dirty="0" smtClean="0"/>
              <a:t>Quand conduire </a:t>
            </a:r>
            <a:r>
              <a:rPr lang="fr-FR" sz="2600" dirty="0" smtClean="0"/>
              <a:t>les recensements: dépend des ressources disponible et l’urgence.  OUTILS</a:t>
            </a:r>
          </a:p>
          <a:p>
            <a:pPr marL="457200" indent="-457200">
              <a:buFont typeface="+mj-lt"/>
              <a:buAutoNum type="arabicPeriod"/>
            </a:pPr>
            <a:r>
              <a:rPr lang="fr-FR" sz="2600" b="1" dirty="0" smtClean="0"/>
              <a:t>Phase aigue: </a:t>
            </a:r>
            <a:endParaRPr lang="fr-FR" sz="2600" dirty="0" smtClean="0"/>
          </a:p>
          <a:p>
            <a:pPr lvl="1"/>
            <a:r>
              <a:rPr lang="fr-FR" sz="2600" dirty="0" smtClean="0"/>
              <a:t>Analyses situationnelles</a:t>
            </a:r>
          </a:p>
          <a:p>
            <a:pPr lvl="1"/>
            <a:r>
              <a:rPr lang="fr-FR" sz="2600" dirty="0" smtClean="0"/>
              <a:t>Evaluations rapides         </a:t>
            </a:r>
          </a:p>
          <a:p>
            <a:pPr marL="457200" indent="-457200">
              <a:buFont typeface="+mj-lt"/>
              <a:buAutoNum type="arabicPeriod"/>
            </a:pPr>
            <a:r>
              <a:rPr lang="fr-FR" sz="2600" b="1" dirty="0" smtClean="0"/>
              <a:t>Phase tardive</a:t>
            </a:r>
            <a:r>
              <a:rPr lang="fr-FR" b="1" dirty="0" smtClean="0"/>
              <a:t>: </a:t>
            </a:r>
            <a:endParaRPr lang="fr-FR" dirty="0" smtClean="0"/>
          </a:p>
          <a:p>
            <a:pPr lvl="1"/>
            <a:r>
              <a:rPr lang="fr-FR" sz="2600" dirty="0" smtClean="0"/>
              <a:t>les enquêtes et </a:t>
            </a:r>
          </a:p>
          <a:p>
            <a:pPr lvl="1"/>
            <a:r>
              <a:rPr lang="fr-FR" sz="2600" dirty="0"/>
              <a:t>Les Méthodes participatives (</a:t>
            </a:r>
            <a:r>
              <a:rPr lang="fr-FR" sz="2600" dirty="0" smtClean="0"/>
              <a:t>certaines). </a:t>
            </a:r>
          </a:p>
          <a:p>
            <a:pPr lvl="1">
              <a:buFont typeface="Wingdings" panose="05000000000000000000" pitchFamily="2" charset="2"/>
              <a:buChar char="ü"/>
            </a:pPr>
            <a:endParaRPr lang="fr-FR" dirty="0" smtClean="0"/>
          </a:p>
        </p:txBody>
      </p:sp>
      <p:sp>
        <p:nvSpPr>
          <p:cNvPr id="4" name="Content Placeholder 3"/>
          <p:cNvSpPr>
            <a:spLocks noGrp="1"/>
          </p:cNvSpPr>
          <p:nvPr>
            <p:ph sz="half" idx="2"/>
          </p:nvPr>
        </p:nvSpPr>
        <p:spPr>
          <a:xfrm>
            <a:off x="6172200" y="1825625"/>
            <a:ext cx="5602458" cy="4351338"/>
          </a:xfrm>
          <a:ln>
            <a:solidFill>
              <a:srgbClr val="00B0F0"/>
            </a:solidFill>
          </a:ln>
        </p:spPr>
        <p:txBody>
          <a:bodyPr>
            <a:normAutofit fontScale="92500" lnSpcReduction="10000"/>
          </a:bodyPr>
          <a:lstStyle/>
          <a:p>
            <a:pPr marL="0" lvl="0" indent="0">
              <a:buNone/>
            </a:pPr>
            <a:r>
              <a:rPr lang="fr-FR" sz="2600" b="1" dirty="0">
                <a:solidFill>
                  <a:prstClr val="black"/>
                </a:solidFill>
              </a:rPr>
              <a:t>Les membres de l’équipe de recensement </a:t>
            </a:r>
            <a:r>
              <a:rPr lang="fr-FR" sz="2600" dirty="0">
                <a:solidFill>
                  <a:prstClr val="black"/>
                </a:solidFill>
              </a:rPr>
              <a:t>- tenir compte </a:t>
            </a:r>
            <a:r>
              <a:rPr lang="fr-FR" sz="2600" dirty="0" smtClean="0">
                <a:solidFill>
                  <a:prstClr val="black"/>
                </a:solidFill>
              </a:rPr>
              <a:t>du </a:t>
            </a:r>
            <a:r>
              <a:rPr lang="fr-FR" sz="2600" dirty="0">
                <a:solidFill>
                  <a:prstClr val="black"/>
                </a:solidFill>
              </a:rPr>
              <a:t>genre, l’âge, l’ethnicité et le statut </a:t>
            </a:r>
            <a:r>
              <a:rPr lang="fr-FR" sz="2600" dirty="0" smtClean="0">
                <a:solidFill>
                  <a:prstClr val="black"/>
                </a:solidFill>
              </a:rPr>
              <a:t>social des personnes: </a:t>
            </a:r>
            <a:endParaRPr lang="fr-FR" sz="2600" dirty="0">
              <a:solidFill>
                <a:prstClr val="black"/>
              </a:solidFill>
            </a:endParaRPr>
          </a:p>
          <a:p>
            <a:pPr>
              <a:buFont typeface="Wingdings" panose="05000000000000000000" pitchFamily="2" charset="2"/>
              <a:buChar char="ü"/>
            </a:pPr>
            <a:r>
              <a:rPr lang="fr-FR" sz="2400" dirty="0" smtClean="0">
                <a:solidFill>
                  <a:prstClr val="black"/>
                </a:solidFill>
              </a:rPr>
              <a:t>avoir </a:t>
            </a:r>
            <a:r>
              <a:rPr lang="fr-FR" sz="2400" dirty="0">
                <a:solidFill>
                  <a:prstClr val="black"/>
                </a:solidFill>
              </a:rPr>
              <a:t>les compétences, la formation et l’expérience techniques recherchées. </a:t>
            </a:r>
          </a:p>
          <a:p>
            <a:pPr>
              <a:buFont typeface="Wingdings" panose="05000000000000000000" pitchFamily="2" charset="2"/>
              <a:buChar char="ü"/>
            </a:pPr>
            <a:r>
              <a:rPr lang="fr-FR" sz="2400" dirty="0">
                <a:solidFill>
                  <a:prstClr val="black"/>
                </a:solidFill>
              </a:rPr>
              <a:t> </a:t>
            </a:r>
            <a:r>
              <a:rPr lang="fr-FR" sz="2400" dirty="0" smtClean="0">
                <a:solidFill>
                  <a:prstClr val="black"/>
                </a:solidFill>
              </a:rPr>
              <a:t>posséder </a:t>
            </a:r>
            <a:r>
              <a:rPr lang="fr-FR" sz="2400" dirty="0">
                <a:solidFill>
                  <a:prstClr val="black"/>
                </a:solidFill>
              </a:rPr>
              <a:t>de </a:t>
            </a:r>
            <a:r>
              <a:rPr lang="fr-FR" sz="2400" dirty="0">
                <a:solidFill>
                  <a:srgbClr val="FF0000"/>
                </a:solidFill>
              </a:rPr>
              <a:t>bonnes compétences en communication dans les langues locales </a:t>
            </a:r>
            <a:r>
              <a:rPr lang="fr-FR" sz="2400" dirty="0">
                <a:solidFill>
                  <a:prstClr val="black"/>
                </a:solidFill>
              </a:rPr>
              <a:t>et </a:t>
            </a:r>
            <a:r>
              <a:rPr lang="fr-FR" sz="2400" dirty="0" smtClean="0">
                <a:solidFill>
                  <a:prstClr val="black"/>
                </a:solidFill>
              </a:rPr>
              <a:t>une bonne connaissance de </a:t>
            </a:r>
            <a:r>
              <a:rPr lang="fr-FR" sz="2400" dirty="0">
                <a:solidFill>
                  <a:prstClr val="black"/>
                </a:solidFill>
              </a:rPr>
              <a:t>la population à</a:t>
            </a:r>
            <a:r>
              <a:rPr lang="fr-FR" sz="2400" dirty="0" smtClean="0">
                <a:solidFill>
                  <a:prstClr val="black"/>
                </a:solidFill>
              </a:rPr>
              <a:t> évaluer.</a:t>
            </a:r>
            <a:endParaRPr lang="fr-FR" sz="2400" dirty="0">
              <a:solidFill>
                <a:prstClr val="black"/>
              </a:solidFill>
            </a:endParaRPr>
          </a:p>
          <a:p>
            <a:pPr>
              <a:buFont typeface="Wingdings" panose="05000000000000000000" pitchFamily="2" charset="2"/>
              <a:buChar char="ü"/>
            </a:pPr>
            <a:r>
              <a:rPr lang="fr-FR" sz="2400" dirty="0" smtClean="0">
                <a:solidFill>
                  <a:srgbClr val="FF0000"/>
                </a:solidFill>
              </a:rPr>
              <a:t>être  </a:t>
            </a:r>
            <a:r>
              <a:rPr lang="fr-FR" sz="2400" dirty="0">
                <a:solidFill>
                  <a:srgbClr val="FF0000"/>
                </a:solidFill>
              </a:rPr>
              <a:t>à l’aise </a:t>
            </a:r>
            <a:r>
              <a:rPr lang="fr-FR" sz="2400" dirty="0" smtClean="0">
                <a:solidFill>
                  <a:srgbClr val="FF0000"/>
                </a:solidFill>
              </a:rPr>
              <a:t>avec les </a:t>
            </a:r>
            <a:r>
              <a:rPr lang="fr-FR" sz="2400" dirty="0">
                <a:solidFill>
                  <a:srgbClr val="FF0000"/>
                </a:solidFill>
              </a:rPr>
              <a:t>questions de SSR</a:t>
            </a:r>
            <a:r>
              <a:rPr lang="fr-FR" sz="2400" dirty="0">
                <a:solidFill>
                  <a:prstClr val="black"/>
                </a:solidFill>
              </a:rPr>
              <a:t>.</a:t>
            </a:r>
          </a:p>
          <a:p>
            <a:pPr>
              <a:buFont typeface="Wingdings" panose="05000000000000000000" pitchFamily="2" charset="2"/>
              <a:buChar char="ü"/>
            </a:pPr>
            <a:r>
              <a:rPr lang="fr-FR" sz="2400" dirty="0" smtClean="0">
                <a:solidFill>
                  <a:prstClr val="black"/>
                </a:solidFill>
              </a:rPr>
              <a:t>Avoir des bonnes </a:t>
            </a:r>
            <a:r>
              <a:rPr lang="fr-FR" sz="2400" dirty="0">
                <a:solidFill>
                  <a:prstClr val="black"/>
                </a:solidFill>
              </a:rPr>
              <a:t>compétences analytiques </a:t>
            </a:r>
            <a:r>
              <a:rPr lang="fr-FR" sz="2400" dirty="0" smtClean="0">
                <a:solidFill>
                  <a:prstClr val="black"/>
                </a:solidFill>
              </a:rPr>
              <a:t>ainsi qu’une bonne interprétation des données et des résultats. </a:t>
            </a:r>
            <a:endParaRPr lang="fr-FR" sz="2400" dirty="0">
              <a:solidFill>
                <a:prstClr val="black"/>
              </a:solidFill>
            </a:endParaRPr>
          </a:p>
          <a:p>
            <a:pPr marL="0" indent="0">
              <a:buNone/>
            </a:pPr>
            <a:endParaRPr lang="fr-FR" dirty="0"/>
          </a:p>
        </p:txBody>
      </p:sp>
    </p:spTree>
    <p:extLst>
      <p:ext uri="{BB962C8B-B14F-4D97-AF65-F5344CB8AC3E}">
        <p14:creationId xmlns:p14="http://schemas.microsoft.com/office/powerpoint/2010/main" val="2168290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057968" cy="713048"/>
          </a:xfrm>
          <a:ln>
            <a:solidFill>
              <a:schemeClr val="accent2"/>
            </a:solidFill>
          </a:ln>
        </p:spPr>
        <p:txBody>
          <a:bodyPr anchor="t"/>
          <a:lstStyle/>
          <a:p>
            <a:r>
              <a:rPr lang="fr-FR" b="1" dirty="0" smtClean="0">
                <a:ln>
                  <a:solidFill>
                    <a:schemeClr val="accent2"/>
                  </a:solidFill>
                </a:ln>
                <a:latin typeface="+mn-lt"/>
              </a:rPr>
              <a:t>MÉTHODOLOGIES DE RECENSEMENTS</a:t>
            </a:r>
            <a:endParaRPr lang="fr-FR" b="1" dirty="0">
              <a:ln>
                <a:solidFill>
                  <a:schemeClr val="accent2"/>
                </a:solidFill>
              </a:ln>
              <a:latin typeface="+mn-lt"/>
            </a:endParaRPr>
          </a:p>
        </p:txBody>
      </p:sp>
      <p:sp>
        <p:nvSpPr>
          <p:cNvPr id="3" name="Content Placeholder 2"/>
          <p:cNvSpPr>
            <a:spLocks noGrp="1"/>
          </p:cNvSpPr>
          <p:nvPr>
            <p:ph idx="1"/>
          </p:nvPr>
        </p:nvSpPr>
        <p:spPr>
          <a:xfrm>
            <a:off x="838200" y="1351129"/>
            <a:ext cx="10515600" cy="4486964"/>
          </a:xfrm>
        </p:spPr>
        <p:txBody>
          <a:bodyPr>
            <a:normAutofit/>
          </a:bodyPr>
          <a:lstStyle/>
          <a:p>
            <a:pPr marL="571500" indent="-571500">
              <a:buFont typeface="+mj-lt"/>
              <a:buAutoNum type="romanLcPeriod"/>
            </a:pPr>
            <a:r>
              <a:rPr lang="fr-FR" sz="2400" dirty="0" smtClean="0"/>
              <a:t>Evaluations rapides.</a:t>
            </a:r>
          </a:p>
          <a:p>
            <a:pPr marL="571500" indent="-571500">
              <a:buFont typeface="+mj-lt"/>
              <a:buAutoNum type="romanLcPeriod"/>
            </a:pPr>
            <a:r>
              <a:rPr lang="fr-FR" sz="2400" dirty="0" smtClean="0"/>
              <a:t>Etudes documentaires - </a:t>
            </a:r>
            <a:r>
              <a:rPr lang="fr-FR" sz="2000" dirty="0" smtClean="0"/>
              <a:t>Une étude exhaustive des sources de données secondaires.</a:t>
            </a:r>
            <a:endParaRPr lang="fr-FR" sz="2400" dirty="0" smtClean="0"/>
          </a:p>
          <a:p>
            <a:pPr marL="571500" indent="-571500">
              <a:buFont typeface="+mj-lt"/>
              <a:buAutoNum type="romanLcPeriod"/>
            </a:pPr>
            <a:r>
              <a:rPr lang="fr-FR" sz="2400" dirty="0" smtClean="0"/>
              <a:t>Analyse situationnelle.</a:t>
            </a:r>
          </a:p>
          <a:p>
            <a:pPr marL="571500" indent="-571500">
              <a:buFont typeface="+mj-lt"/>
              <a:buAutoNum type="romanLcPeriod"/>
            </a:pPr>
            <a:r>
              <a:rPr lang="fr-FR" sz="2400" dirty="0" smtClean="0"/>
              <a:t>Entretiens auprès des informateurs clés. </a:t>
            </a:r>
          </a:p>
          <a:p>
            <a:pPr marL="571500" indent="-571500">
              <a:buFont typeface="+mj-lt"/>
              <a:buAutoNum type="romanLcPeriod"/>
            </a:pPr>
            <a:r>
              <a:rPr lang="fr-FR" sz="2400" dirty="0" smtClean="0"/>
              <a:t>Groupes de discussion.</a:t>
            </a:r>
          </a:p>
          <a:p>
            <a:pPr marL="571500" indent="-571500">
              <a:buFont typeface="+mj-lt"/>
              <a:buAutoNum type="romanLcPeriod"/>
            </a:pPr>
            <a:r>
              <a:rPr lang="fr-FR" sz="2400" dirty="0" smtClean="0"/>
              <a:t>Méthodes participatives.</a:t>
            </a:r>
          </a:p>
          <a:p>
            <a:pPr marL="571500" indent="-571500">
              <a:buFont typeface="+mj-lt"/>
              <a:buAutoNum type="romanLcPeriod"/>
            </a:pPr>
            <a:r>
              <a:rPr lang="fr-FR" sz="2400" dirty="0" smtClean="0"/>
              <a:t>Recensements des établissements de sant</a:t>
            </a:r>
            <a:r>
              <a:rPr lang="fr-FR" sz="2400" dirty="0" smtClean="0">
                <a:solidFill>
                  <a:prstClr val="black"/>
                </a:solidFill>
              </a:rPr>
              <a:t>é</a:t>
            </a:r>
          </a:p>
          <a:p>
            <a:pPr marL="571500" indent="-571500">
              <a:buFont typeface="+mj-lt"/>
              <a:buAutoNum type="romanLcPeriod"/>
            </a:pPr>
            <a:r>
              <a:rPr lang="fr-FR" sz="2400" dirty="0" smtClean="0"/>
              <a:t>Cartographie des différentes interventions.</a:t>
            </a:r>
          </a:p>
          <a:p>
            <a:pPr marL="571500" indent="-571500">
              <a:buFont typeface="+mj-lt"/>
              <a:buAutoNum type="romanLcPeriod"/>
            </a:pPr>
            <a:r>
              <a:rPr lang="fr-FR" sz="2400" dirty="0" smtClean="0"/>
              <a:t>Enquêtes etc.</a:t>
            </a:r>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sz="2400" dirty="0"/>
          </a:p>
        </p:txBody>
      </p:sp>
    </p:spTree>
    <p:extLst>
      <p:ext uri="{BB962C8B-B14F-4D97-AF65-F5344CB8AC3E}">
        <p14:creationId xmlns:p14="http://schemas.microsoft.com/office/powerpoint/2010/main" val="3952477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52935" cy="947481"/>
          </a:xfrm>
          <a:ln>
            <a:solidFill>
              <a:schemeClr val="accent2"/>
            </a:solidFill>
          </a:ln>
        </p:spPr>
        <p:txBody>
          <a:bodyPr>
            <a:normAutofit fontScale="90000"/>
          </a:bodyPr>
          <a:lstStyle/>
          <a:p>
            <a:r>
              <a:rPr lang="fr-FR" b="1" dirty="0">
                <a:ln>
                  <a:solidFill>
                    <a:schemeClr val="accent2"/>
                  </a:solidFill>
                </a:ln>
                <a:latin typeface="+mn-lt"/>
              </a:rPr>
              <a:t>Cartographie des différentes interventions</a:t>
            </a:r>
          </a:p>
        </p:txBody>
      </p:sp>
      <p:pic>
        <p:nvPicPr>
          <p:cNvPr id="4" name="Picture 3"/>
          <p:cNvPicPr>
            <a:picLocks noChangeAspect="1"/>
          </p:cNvPicPr>
          <p:nvPr/>
        </p:nvPicPr>
        <p:blipFill>
          <a:blip r:embed="rId2"/>
          <a:stretch>
            <a:fillRect/>
          </a:stretch>
        </p:blipFill>
        <p:spPr>
          <a:xfrm>
            <a:off x="2585269" y="1312606"/>
            <a:ext cx="7605866" cy="5378434"/>
          </a:xfrm>
          <a:prstGeom prst="rect">
            <a:avLst/>
          </a:prstGeom>
        </p:spPr>
      </p:pic>
    </p:spTree>
    <p:extLst>
      <p:ext uri="{BB962C8B-B14F-4D97-AF65-F5344CB8AC3E}">
        <p14:creationId xmlns:p14="http://schemas.microsoft.com/office/powerpoint/2010/main" val="13568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26782" cy="909493"/>
          </a:xfrm>
          <a:ln>
            <a:solidFill>
              <a:schemeClr val="accent2"/>
            </a:solidFill>
          </a:ln>
        </p:spPr>
        <p:txBody>
          <a:bodyPr>
            <a:normAutofit/>
          </a:bodyPr>
          <a:lstStyle/>
          <a:p>
            <a:pPr marL="571500" lvl="0" indent="-571500">
              <a:spcBef>
                <a:spcPts val="1000"/>
              </a:spcBef>
            </a:pPr>
            <a:r>
              <a:rPr lang="fr-FR" sz="4000" b="1" dirty="0">
                <a:ln>
                  <a:solidFill>
                    <a:schemeClr val="accent2"/>
                  </a:solidFill>
                </a:ln>
                <a:solidFill>
                  <a:sysClr val="windowText" lastClr="000000"/>
                </a:solidFill>
                <a:latin typeface="Calibri"/>
                <a:ea typeface="+mn-ea"/>
                <a:cs typeface="+mn-cs"/>
              </a:rPr>
              <a:t>Recensements des établissements de </a:t>
            </a:r>
            <a:r>
              <a:rPr lang="fr-FR" sz="4000" b="1" dirty="0" smtClean="0">
                <a:ln>
                  <a:solidFill>
                    <a:schemeClr val="accent2"/>
                  </a:solidFill>
                </a:ln>
                <a:solidFill>
                  <a:sysClr val="windowText" lastClr="000000"/>
                </a:solidFill>
                <a:latin typeface="Calibri"/>
                <a:ea typeface="+mn-ea"/>
                <a:cs typeface="+mn-cs"/>
              </a:rPr>
              <a:t>santé</a:t>
            </a:r>
            <a:endParaRPr lang="fr-FR" sz="6600" b="1" dirty="0">
              <a:ln>
                <a:solidFill>
                  <a:schemeClr val="accent2"/>
                </a:solidFill>
              </a:ln>
              <a:solidFill>
                <a:sysClr val="windowText" lastClr="000000"/>
              </a:solidFill>
            </a:endParaRPr>
          </a:p>
        </p:txBody>
      </p:sp>
      <p:pic>
        <p:nvPicPr>
          <p:cNvPr id="1026" name="Picture 2" descr="Madagascar: Tropical Cyclone Batsirai - Établissements médicaux touchés au  niveau du district (au 9 février 2022) - Madagascar | Relief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047" y="1274618"/>
            <a:ext cx="8137935" cy="558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17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4" y="955968"/>
            <a:ext cx="10515600" cy="767639"/>
          </a:xfrm>
          <a:ln>
            <a:solidFill>
              <a:schemeClr val="accent2"/>
            </a:solidFill>
          </a:ln>
        </p:spPr>
        <p:txBody>
          <a:bodyPr anchor="t">
            <a:normAutofit/>
          </a:bodyPr>
          <a:lstStyle/>
          <a:p>
            <a:r>
              <a:rPr lang="fr-FR" b="1" dirty="0" smtClean="0">
                <a:ln>
                  <a:solidFill>
                    <a:schemeClr val="accent2"/>
                  </a:solidFill>
                </a:ln>
                <a:latin typeface="+mn-lt"/>
              </a:rPr>
              <a:t>A quoi sert les résultats de recensements?</a:t>
            </a:r>
            <a:endParaRPr lang="fr-FR" b="1" dirty="0">
              <a:ln>
                <a:solidFill>
                  <a:schemeClr val="accent2"/>
                </a:solidFill>
              </a:ln>
              <a:latin typeface="+mn-lt"/>
            </a:endParaRPr>
          </a:p>
        </p:txBody>
      </p:sp>
      <p:sp>
        <p:nvSpPr>
          <p:cNvPr id="3" name="Content Placeholder 2"/>
          <p:cNvSpPr>
            <a:spLocks noGrp="1"/>
          </p:cNvSpPr>
          <p:nvPr>
            <p:ph idx="1"/>
          </p:nvPr>
        </p:nvSpPr>
        <p:spPr>
          <a:xfrm>
            <a:off x="936674" y="2474863"/>
            <a:ext cx="10515600" cy="2153407"/>
          </a:xfrm>
        </p:spPr>
        <p:txBody>
          <a:bodyPr/>
          <a:lstStyle/>
          <a:p>
            <a:r>
              <a:rPr lang="fr-FR" dirty="0" smtClean="0"/>
              <a:t> Permettre de prendre des décisions en temps opportun sur les interventions à mener. </a:t>
            </a:r>
          </a:p>
          <a:p>
            <a:r>
              <a:rPr lang="fr-FR" dirty="0" smtClean="0"/>
              <a:t>Garantir la durabilité des interventions du DMU et de planifier l’ajout de services complets de SSR, par les résultats clairs permettant de prioriser les besoins. </a:t>
            </a:r>
            <a:endParaRPr lang="fr-FR" dirty="0"/>
          </a:p>
        </p:txBody>
      </p:sp>
    </p:spTree>
    <p:extLst>
      <p:ext uri="{BB962C8B-B14F-4D97-AF65-F5344CB8AC3E}">
        <p14:creationId xmlns:p14="http://schemas.microsoft.com/office/powerpoint/2010/main" val="2206508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5084" y="2433076"/>
            <a:ext cx="4365522" cy="900967"/>
          </a:xfrm>
          <a:ln>
            <a:solidFill>
              <a:schemeClr val="accent2"/>
            </a:solidFill>
          </a:ln>
        </p:spPr>
        <p:txBody>
          <a:bodyPr anchor="t">
            <a:normAutofit/>
          </a:bodyPr>
          <a:lstStyle/>
          <a:p>
            <a:pPr algn="ctr"/>
            <a:r>
              <a:rPr lang="fr-FR" sz="5400" b="1" dirty="0" smtClean="0">
                <a:ln>
                  <a:solidFill>
                    <a:schemeClr val="accent2"/>
                  </a:solidFill>
                </a:ln>
                <a:latin typeface="+mn-lt"/>
              </a:rPr>
              <a:t>Le suivi</a:t>
            </a:r>
            <a:endParaRPr lang="fr-FR" sz="5400" b="1" dirty="0">
              <a:ln>
                <a:solidFill>
                  <a:schemeClr val="accent2"/>
                </a:solidFill>
              </a:ln>
              <a:latin typeface="+mn-lt"/>
            </a:endParaRPr>
          </a:p>
        </p:txBody>
      </p:sp>
    </p:spTree>
    <p:extLst>
      <p:ext uri="{BB962C8B-B14F-4D97-AF65-F5344CB8AC3E}">
        <p14:creationId xmlns:p14="http://schemas.microsoft.com/office/powerpoint/2010/main" val="321379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122363"/>
            <a:ext cx="9144000" cy="1620837"/>
          </a:xfrm>
          <a:prstGeom prst="rect">
            <a:avLst/>
          </a:prstGeom>
          <a:solidFill>
            <a:srgbClr val="92D050"/>
          </a:solid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smtClean="0">
                <a:latin typeface="+mn-lt"/>
              </a:rPr>
              <a:t>Dispositif Minimum d’Urgence en </a:t>
            </a:r>
            <a:r>
              <a:rPr lang="fr-FR" sz="4400" b="1" dirty="0" smtClean="0">
                <a:solidFill>
                  <a:prstClr val="black"/>
                </a:solidFill>
                <a:latin typeface="Calibri" panose="020F0502020204030204"/>
              </a:rPr>
              <a:t>Santé Sexuelle et Reproductive (DMU-SSR)</a:t>
            </a:r>
            <a:endParaRPr lang="fr-FR" sz="4400" b="1" dirty="0">
              <a:latin typeface="+mn-lt"/>
            </a:endParaRPr>
          </a:p>
        </p:txBody>
      </p:sp>
      <p:sp>
        <p:nvSpPr>
          <p:cNvPr id="5" name="Subtitle 2"/>
          <p:cNvSpPr txBox="1">
            <a:spLocks/>
          </p:cNvSpPr>
          <p:nvPr/>
        </p:nvSpPr>
        <p:spPr>
          <a:xfrm>
            <a:off x="1524001" y="2743199"/>
            <a:ext cx="9144000" cy="1009935"/>
          </a:xfrm>
          <a:prstGeom prst="rect">
            <a:avLst/>
          </a:prstGeom>
          <a:solidFill>
            <a:srgbClr val="FFC000"/>
          </a:solidFill>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dirty="0" smtClean="0">
                <a:solidFill>
                  <a:srgbClr val="FF0000"/>
                </a:solidFill>
              </a:rPr>
              <a:t>Module 11: suivi-évaluation des programmes SSR en situations d’urgence </a:t>
            </a:r>
          </a:p>
          <a:p>
            <a:r>
              <a:rPr lang="fr-FR" dirty="0" smtClean="0"/>
              <a:t>Mars 2022</a:t>
            </a:r>
            <a:endParaRPr lang="fr-FR" dirty="0"/>
          </a:p>
        </p:txBody>
      </p:sp>
      <p:sp>
        <p:nvSpPr>
          <p:cNvPr id="6" name="Rectangle 5"/>
          <p:cNvSpPr/>
          <p:nvPr/>
        </p:nvSpPr>
        <p:spPr>
          <a:xfrm>
            <a:off x="6563033" y="4507870"/>
            <a:ext cx="4104968"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(MD)</a:t>
            </a: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99148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781" y="365125"/>
            <a:ext cx="3760838" cy="781287"/>
          </a:xfrm>
          <a:ln>
            <a:solidFill>
              <a:schemeClr val="accent2"/>
            </a:solidFill>
          </a:ln>
        </p:spPr>
        <p:txBody>
          <a:bodyPr anchor="t">
            <a:normAutofit/>
          </a:bodyPr>
          <a:lstStyle/>
          <a:p>
            <a:pPr algn="ctr"/>
            <a:r>
              <a:rPr lang="fr-FR" b="1" dirty="0" smtClean="0">
                <a:ln>
                  <a:solidFill>
                    <a:schemeClr val="accent2"/>
                  </a:solidFill>
                </a:ln>
                <a:latin typeface="+mn-lt"/>
              </a:rPr>
              <a:t>Le suivi</a:t>
            </a:r>
            <a:endParaRPr lang="fr-FR" b="1" dirty="0">
              <a:ln>
                <a:solidFill>
                  <a:schemeClr val="accent2"/>
                </a:solidFill>
              </a:ln>
              <a:latin typeface="+mn-lt"/>
            </a:endParaRPr>
          </a:p>
        </p:txBody>
      </p:sp>
      <p:sp>
        <p:nvSpPr>
          <p:cNvPr id="3" name="Content Placeholder 2"/>
          <p:cNvSpPr>
            <a:spLocks noGrp="1"/>
          </p:cNvSpPr>
          <p:nvPr>
            <p:ph idx="1"/>
          </p:nvPr>
        </p:nvSpPr>
        <p:spPr>
          <a:xfrm>
            <a:off x="838200" y="1501255"/>
            <a:ext cx="10515600" cy="3914808"/>
          </a:xfrm>
        </p:spPr>
        <p:txBody>
          <a:bodyPr/>
          <a:lstStyle/>
          <a:p>
            <a:r>
              <a:rPr lang="fr-FR" dirty="0" smtClean="0"/>
              <a:t>Permet d’identifier les changements (ou l’évolution) au niveau de l’état de santé de la population touchée. </a:t>
            </a:r>
          </a:p>
          <a:p>
            <a:r>
              <a:rPr lang="fr-FR" dirty="0" smtClean="0"/>
              <a:t>La périodicité du suivi dépend de la phase de l’action humanitaire et selon les critères de chaque organisation. </a:t>
            </a:r>
          </a:p>
          <a:p>
            <a:r>
              <a:rPr lang="fr-FR" dirty="0" smtClean="0"/>
              <a:t>Les infirmières, les sages-femmes et d’autres prestataires de service de SSR  et les agents de sant</a:t>
            </a:r>
            <a:r>
              <a:rPr lang="fr-FR" dirty="0">
                <a:solidFill>
                  <a:prstClr val="black"/>
                </a:solidFill>
              </a:rPr>
              <a:t>é</a:t>
            </a:r>
            <a:r>
              <a:rPr lang="fr-FR" dirty="0" smtClean="0"/>
              <a:t> communautaire sont chargées de collecter les données pour le suivi.  </a:t>
            </a:r>
            <a:endParaRPr lang="fr-FR" dirty="0"/>
          </a:p>
        </p:txBody>
      </p:sp>
    </p:spTree>
    <p:extLst>
      <p:ext uri="{BB962C8B-B14F-4D97-AF65-F5344CB8AC3E}">
        <p14:creationId xmlns:p14="http://schemas.microsoft.com/office/powerpoint/2010/main" val="3345784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5688"/>
            <a:ext cx="10515600" cy="3866306"/>
          </a:xfrm>
        </p:spPr>
        <p:txBody>
          <a:bodyPr>
            <a:normAutofit lnSpcReduction="10000"/>
          </a:bodyPr>
          <a:lstStyle/>
          <a:p>
            <a:pPr marL="0" indent="0">
              <a:buNone/>
            </a:pPr>
            <a:r>
              <a:rPr lang="fr-FR" b="1" dirty="0" smtClean="0"/>
              <a:t>Les sources des données </a:t>
            </a:r>
            <a:r>
              <a:rPr lang="fr-FR" b="1" dirty="0">
                <a:solidFill>
                  <a:prstClr val="black"/>
                </a:solidFill>
              </a:rPr>
              <a:t>à</a:t>
            </a:r>
            <a:r>
              <a:rPr lang="fr-FR" b="1" dirty="0" smtClean="0"/>
              <a:t> collecter:</a:t>
            </a:r>
          </a:p>
          <a:p>
            <a:r>
              <a:rPr lang="fr-FR" dirty="0" smtClean="0"/>
              <a:t>Les dossiers des patients et les graphiques </a:t>
            </a:r>
            <a:r>
              <a:rPr lang="fr-FR" sz="2400" dirty="0" smtClean="0"/>
              <a:t>(par exemple, les  </a:t>
            </a:r>
            <a:r>
              <a:rPr lang="fr-FR" sz="2400" dirty="0" err="1" smtClean="0"/>
              <a:t>partogrammes</a:t>
            </a:r>
            <a:r>
              <a:rPr lang="fr-FR" sz="2400" dirty="0" smtClean="0"/>
              <a:t>, les fiches prénatales, les fiches contraceptives)</a:t>
            </a:r>
          </a:p>
          <a:p>
            <a:r>
              <a:rPr lang="fr-FR" dirty="0" smtClean="0"/>
              <a:t>Les registres quotidiens	 et les fiches  de pointage </a:t>
            </a:r>
            <a:r>
              <a:rPr lang="fr-FR" sz="2400" dirty="0" smtClean="0"/>
              <a:t>(par  exemple, les registres de naissance, les fiches de pointage prénatal)</a:t>
            </a:r>
          </a:p>
          <a:p>
            <a:r>
              <a:rPr lang="fr-FR" dirty="0" smtClean="0"/>
              <a:t>Formulaires de laboratoire </a:t>
            </a:r>
            <a:r>
              <a:rPr lang="fr-FR" sz="2400" dirty="0" smtClean="0"/>
              <a:t>(par exemple, les tests de dépistage du VIH ou les résultats du dépistage de la syphilis)</a:t>
            </a:r>
          </a:p>
          <a:p>
            <a:r>
              <a:rPr lang="fr-FR" dirty="0" smtClean="0"/>
              <a:t>Formulaires d’évaluation/ d’audit des décès maternels et périnatales, etc. </a:t>
            </a:r>
          </a:p>
          <a:p>
            <a:pPr marL="0" indent="0">
              <a:buNone/>
            </a:pPr>
            <a:endParaRPr lang="fr-FR" dirty="0"/>
          </a:p>
        </p:txBody>
      </p:sp>
      <p:sp>
        <p:nvSpPr>
          <p:cNvPr id="4" name="Title 1"/>
          <p:cNvSpPr>
            <a:spLocks noGrp="1"/>
          </p:cNvSpPr>
          <p:nvPr>
            <p:ph type="title"/>
          </p:nvPr>
        </p:nvSpPr>
        <p:spPr>
          <a:xfrm>
            <a:off x="838200" y="365126"/>
            <a:ext cx="4721942" cy="726696"/>
          </a:xfrm>
          <a:ln>
            <a:solidFill>
              <a:schemeClr val="accent2"/>
            </a:solidFill>
          </a:ln>
        </p:spPr>
        <p:txBody>
          <a:bodyPr anchor="t">
            <a:normAutofit/>
          </a:bodyPr>
          <a:lstStyle/>
          <a:p>
            <a:r>
              <a:rPr lang="fr-FR" b="1" dirty="0" smtClean="0">
                <a:ln>
                  <a:solidFill>
                    <a:schemeClr val="accent2"/>
                  </a:solidFill>
                </a:ln>
                <a:latin typeface="+mn-lt"/>
              </a:rPr>
              <a:t>Le suivi – outils </a:t>
            </a:r>
            <a:endParaRPr lang="fr-FR" b="1" dirty="0">
              <a:ln>
                <a:solidFill>
                  <a:schemeClr val="accent2"/>
                </a:solidFill>
              </a:ln>
              <a:latin typeface="+mn-lt"/>
            </a:endParaRPr>
          </a:p>
        </p:txBody>
      </p:sp>
    </p:spTree>
    <p:extLst>
      <p:ext uri="{BB962C8B-B14F-4D97-AF65-F5344CB8AC3E}">
        <p14:creationId xmlns:p14="http://schemas.microsoft.com/office/powerpoint/2010/main" val="1073883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1342" y="2490028"/>
            <a:ext cx="5065239" cy="1325563"/>
          </a:xfrm>
          <a:ln>
            <a:solidFill>
              <a:schemeClr val="accent2"/>
            </a:solidFill>
          </a:ln>
        </p:spPr>
        <p:txBody>
          <a:bodyPr/>
          <a:lstStyle/>
          <a:p>
            <a:pPr algn="ctr"/>
            <a:r>
              <a:rPr lang="fr-FR" sz="5400" b="1" dirty="0" smtClean="0">
                <a:ln>
                  <a:solidFill>
                    <a:schemeClr val="accent2"/>
                  </a:solidFill>
                </a:ln>
                <a:latin typeface="+mn-lt"/>
              </a:rPr>
              <a:t>Évaluation </a:t>
            </a:r>
            <a:r>
              <a:rPr lang="fr-FR" dirty="0" smtClean="0">
                <a:ln>
                  <a:solidFill>
                    <a:schemeClr val="accent2"/>
                  </a:solidFill>
                </a:ln>
              </a:rPr>
              <a:t> </a:t>
            </a:r>
            <a:endParaRPr lang="fr-FR" dirty="0">
              <a:ln>
                <a:solidFill>
                  <a:schemeClr val="accent2"/>
                </a:solidFill>
              </a:ln>
            </a:endParaRPr>
          </a:p>
        </p:txBody>
      </p:sp>
    </p:spTree>
    <p:extLst>
      <p:ext uri="{BB962C8B-B14F-4D97-AF65-F5344CB8AC3E}">
        <p14:creationId xmlns:p14="http://schemas.microsoft.com/office/powerpoint/2010/main" val="2895160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3680"/>
          </a:xfrm>
          <a:ln>
            <a:solidFill>
              <a:schemeClr val="accent2"/>
            </a:solidFill>
          </a:ln>
        </p:spPr>
        <p:txBody>
          <a:bodyPr anchor="t">
            <a:normAutofit fontScale="90000"/>
          </a:bodyPr>
          <a:lstStyle/>
          <a:p>
            <a:r>
              <a:rPr lang="fr-FR" b="1" dirty="0" smtClean="0">
                <a:ln>
                  <a:solidFill>
                    <a:schemeClr val="accent2"/>
                  </a:solidFill>
                </a:ln>
                <a:latin typeface="+mn-lt"/>
              </a:rPr>
              <a:t>Evaluation – </a:t>
            </a:r>
            <a:r>
              <a:rPr lang="fr-FR" sz="4000" b="1" dirty="0" smtClean="0">
                <a:ln>
                  <a:solidFill>
                    <a:schemeClr val="accent2"/>
                  </a:solidFill>
                </a:ln>
                <a:latin typeface="+mn-lt"/>
              </a:rPr>
              <a:t>critères définissant une évaluation </a:t>
            </a:r>
            <a:endParaRPr lang="fr-FR" b="1" dirty="0">
              <a:ln>
                <a:solidFill>
                  <a:schemeClr val="accent2"/>
                </a:solidFill>
              </a:ln>
              <a:latin typeface="+mn-lt"/>
            </a:endParaRPr>
          </a:p>
        </p:txBody>
      </p:sp>
      <p:sp>
        <p:nvSpPr>
          <p:cNvPr id="3" name="Content Placeholder 2"/>
          <p:cNvSpPr>
            <a:spLocks noGrp="1"/>
          </p:cNvSpPr>
          <p:nvPr>
            <p:ph idx="1"/>
          </p:nvPr>
        </p:nvSpPr>
        <p:spPr>
          <a:xfrm>
            <a:off x="838200" y="1125416"/>
            <a:ext cx="10697308" cy="5486400"/>
          </a:xfrm>
        </p:spPr>
        <p:txBody>
          <a:bodyPr>
            <a:normAutofit fontScale="92500" lnSpcReduction="20000"/>
          </a:bodyPr>
          <a:lstStyle/>
          <a:p>
            <a:pPr marL="514350" indent="-514350">
              <a:buFont typeface="+mj-lt"/>
              <a:buAutoNum type="romanLcPeriod"/>
            </a:pPr>
            <a:r>
              <a:rPr lang="fr-FR" sz="2000" b="1" dirty="0" smtClean="0"/>
              <a:t>Pertinence: </a:t>
            </a:r>
            <a:r>
              <a:rPr lang="fr-FR" sz="1900" dirty="0" smtClean="0"/>
              <a:t>Le projet/ programme entrepris, répond-elle au problème?</a:t>
            </a:r>
          </a:p>
          <a:p>
            <a:pPr marL="457200" lvl="1" indent="0">
              <a:buNone/>
            </a:pPr>
            <a:r>
              <a:rPr lang="fr-FR" sz="1900" dirty="0" smtClean="0"/>
              <a:t>Mesure dans laquelle les objectifs et la conception du projet/programme correspondent aux besoins, aux politiques et aux priorités des bénéficiaires , du pays, de la communauté internationale et des partenaires/institutions et demeurent pertinents même si le contexte évolue. </a:t>
            </a:r>
          </a:p>
          <a:p>
            <a:pPr marL="457200" indent="-457200">
              <a:buFont typeface="+mj-lt"/>
              <a:buAutoNum type="romanLcPeriod"/>
            </a:pPr>
            <a:r>
              <a:rPr lang="fr-FR" sz="2200" b="1" dirty="0" smtClean="0"/>
              <a:t>Cohérence: </a:t>
            </a:r>
            <a:r>
              <a:rPr lang="fr-FR" sz="1900" dirty="0" smtClean="0"/>
              <a:t>le projet/ programme s’accorde-t-elle avec les autres interventions menées dans le pays?  </a:t>
            </a:r>
          </a:p>
          <a:p>
            <a:pPr marL="457200" lvl="1" indent="0">
              <a:buNone/>
            </a:pPr>
            <a:r>
              <a:rPr lang="fr-FR" sz="1900" dirty="0" smtClean="0"/>
              <a:t> Mesure dans laquelle le projet/ programme est compatible avec les autres interventions menées au sein d’un pays, d’un secteur ou d’une institution. </a:t>
            </a:r>
            <a:r>
              <a:rPr lang="fr-FR" sz="1900" dirty="0"/>
              <a:t>C</a:t>
            </a:r>
            <a:r>
              <a:rPr lang="fr-FR" sz="1900" dirty="0" smtClean="0"/>
              <a:t>omment d’autres interventions (en particulier des politiques) appuient ou affaiblissent l’intervention évaluée, et inversement. </a:t>
            </a:r>
          </a:p>
          <a:p>
            <a:pPr marL="457200" indent="-457200">
              <a:buFont typeface="+mj-lt"/>
              <a:buAutoNum type="romanLcPeriod"/>
            </a:pPr>
            <a:r>
              <a:rPr lang="fr-FR" sz="2000" b="1" dirty="0" smtClean="0"/>
              <a:t>Efficacité</a:t>
            </a:r>
            <a:r>
              <a:rPr lang="fr-FR" sz="2400" dirty="0" smtClean="0"/>
              <a:t>: </a:t>
            </a:r>
            <a:r>
              <a:rPr lang="fr-FR" sz="1900" dirty="0" smtClean="0"/>
              <a:t>Le projet/ programme atteint-elle ses objectifs ?</a:t>
            </a:r>
          </a:p>
          <a:p>
            <a:pPr marL="457200" lvl="1" indent="0">
              <a:buNone/>
            </a:pPr>
            <a:r>
              <a:rPr lang="fr-FR" sz="1900" dirty="0" smtClean="0"/>
              <a:t>Mesure dans laquelle les objectifs et les résultats du projet/ programme ont été atteints, ou sont en train de l’être, y compris les résultats différenciés entre populations. </a:t>
            </a:r>
          </a:p>
          <a:p>
            <a:pPr marL="514350" indent="-514350">
              <a:buFont typeface="+mj-lt"/>
              <a:buAutoNum type="romanLcPeriod"/>
            </a:pPr>
            <a:r>
              <a:rPr lang="fr-FR" sz="2200" b="1" dirty="0" smtClean="0"/>
              <a:t>Efficience: </a:t>
            </a:r>
            <a:r>
              <a:rPr lang="fr-FR" sz="1900" dirty="0" smtClean="0"/>
              <a:t>Les ressources sont-elles utilisées de maniéré optimale? </a:t>
            </a:r>
          </a:p>
          <a:p>
            <a:pPr marL="457200" lvl="1" indent="0">
              <a:buNone/>
            </a:pPr>
            <a:r>
              <a:rPr lang="fr-FR" sz="1900" dirty="0" smtClean="0"/>
              <a:t>Mesure dans laquelle le projet/ programme produit, ou est susceptible de produire, des résultats de façon économique et dans les temps.</a:t>
            </a:r>
          </a:p>
          <a:p>
            <a:pPr marL="400050" indent="-400050">
              <a:buFont typeface="+mj-lt"/>
              <a:buAutoNum type="romanLcPeriod"/>
            </a:pPr>
            <a:r>
              <a:rPr lang="fr-FR" sz="2200" b="1" dirty="0" smtClean="0"/>
              <a:t>Impact: </a:t>
            </a:r>
            <a:r>
              <a:rPr lang="fr-FR" sz="1900" dirty="0"/>
              <a:t>Q</a:t>
            </a:r>
            <a:r>
              <a:rPr lang="fr-FR" sz="1900" dirty="0" smtClean="0"/>
              <a:t>uelle différence le projet/ programme fait-elle ?</a:t>
            </a:r>
          </a:p>
          <a:p>
            <a:pPr marL="457200" lvl="1" indent="0">
              <a:buNone/>
            </a:pPr>
            <a:r>
              <a:rPr lang="fr-FR" sz="1900" dirty="0" smtClean="0"/>
              <a:t>Mesure dans laquelle le projet/ programme a produit, ou devrait produire, des effets importants et de vaste portée, positifs ou négatifs, intentionnels ou non. </a:t>
            </a:r>
          </a:p>
          <a:p>
            <a:pPr marL="400050" indent="-400050">
              <a:buFont typeface="+mj-lt"/>
              <a:buAutoNum type="romanLcPeriod"/>
            </a:pPr>
            <a:r>
              <a:rPr lang="fr-FR" sz="2200" b="1" dirty="0" smtClean="0"/>
              <a:t>Viabilité/durabilité: </a:t>
            </a:r>
            <a:r>
              <a:rPr lang="fr-FR" sz="1900" dirty="0"/>
              <a:t>L</a:t>
            </a:r>
            <a:r>
              <a:rPr lang="fr-FR" sz="1900" dirty="0" smtClean="0"/>
              <a:t>es bénéfices seront-ils durables? </a:t>
            </a:r>
          </a:p>
          <a:p>
            <a:pPr marL="457200" lvl="1" indent="0">
              <a:buNone/>
            </a:pPr>
            <a:r>
              <a:rPr lang="fr-FR" sz="1900" dirty="0" smtClean="0"/>
              <a:t>Mesure selon laquelle les bénéfices nets du projet/ programme perdureront ou sont susceptibles de perdurer. </a:t>
            </a:r>
          </a:p>
          <a:p>
            <a:pPr marL="457200" lvl="1" indent="0">
              <a:buNone/>
            </a:pPr>
            <a:endParaRPr lang="fr-FR" sz="1900" dirty="0" smtClean="0"/>
          </a:p>
          <a:p>
            <a:endParaRPr lang="fr-FR" dirty="0"/>
          </a:p>
        </p:txBody>
      </p:sp>
    </p:spTree>
    <p:extLst>
      <p:ext uri="{BB962C8B-B14F-4D97-AF65-F5344CB8AC3E}">
        <p14:creationId xmlns:p14="http://schemas.microsoft.com/office/powerpoint/2010/main" val="423790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a:ln>
            <a:solidFill>
              <a:schemeClr val="accent2"/>
            </a:solidFill>
          </a:ln>
        </p:spPr>
        <p:txBody>
          <a:bodyPr anchor="t">
            <a:normAutofit/>
          </a:bodyPr>
          <a:lstStyle/>
          <a:p>
            <a:r>
              <a:rPr lang="fr-FR" b="1" dirty="0" smtClean="0">
                <a:ln>
                  <a:solidFill>
                    <a:schemeClr val="accent2"/>
                  </a:solidFill>
                </a:ln>
                <a:latin typeface="+mn-lt"/>
              </a:rPr>
              <a:t>Démarche méthodique pour une évaluation</a:t>
            </a:r>
            <a:endParaRPr lang="fr-FR" b="1" dirty="0">
              <a:ln>
                <a:solidFill>
                  <a:schemeClr val="accent2"/>
                </a:solidFill>
              </a:ln>
              <a:latin typeface="+mn-lt"/>
            </a:endParaRPr>
          </a:p>
        </p:txBody>
      </p:sp>
      <p:sp>
        <p:nvSpPr>
          <p:cNvPr id="3" name="Content Placeholder 2"/>
          <p:cNvSpPr>
            <a:spLocks noGrp="1"/>
          </p:cNvSpPr>
          <p:nvPr>
            <p:ph idx="1"/>
          </p:nvPr>
        </p:nvSpPr>
        <p:spPr>
          <a:xfrm>
            <a:off x="838200" y="1514901"/>
            <a:ext cx="10515600" cy="4662062"/>
          </a:xfrm>
        </p:spPr>
        <p:txBody>
          <a:bodyPr/>
          <a:lstStyle/>
          <a:p>
            <a:r>
              <a:rPr lang="fr-FR" b="1" dirty="0" smtClean="0"/>
              <a:t>Examen de données secondaires</a:t>
            </a:r>
          </a:p>
          <a:p>
            <a:pPr marL="457200" lvl="1" indent="0">
              <a:buNone/>
            </a:pPr>
            <a:r>
              <a:rPr lang="fr-FR" dirty="0" smtClean="0"/>
              <a:t> Un examen des documents disponibles, comme les rapports de suivi et les documents opérationnels (comme les rapports de site, de mission, de supervision, dossiers de formation).</a:t>
            </a:r>
          </a:p>
          <a:p>
            <a:r>
              <a:rPr lang="fr-FR" b="1" dirty="0" smtClean="0"/>
              <a:t>Collecte des données primaires</a:t>
            </a:r>
          </a:p>
          <a:p>
            <a:pPr marL="457200" lvl="1" indent="0">
              <a:buNone/>
            </a:pPr>
            <a:r>
              <a:rPr lang="fr-FR" dirty="0" smtClean="0"/>
              <a:t>Les méthodes quantitatives et qualitatives, notamment celles décrites dans la section sur le recensement. Toutes les parties prenantes, notamment les utilisateurs des services au sein de la population ciblée, doit être incluse.</a:t>
            </a:r>
            <a:endParaRPr lang="fr-FR" dirty="0"/>
          </a:p>
        </p:txBody>
      </p:sp>
    </p:spTree>
    <p:extLst>
      <p:ext uri="{BB962C8B-B14F-4D97-AF65-F5344CB8AC3E}">
        <p14:creationId xmlns:p14="http://schemas.microsoft.com/office/powerpoint/2010/main" val="1584943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47155" cy="781287"/>
          </a:xfrm>
          <a:ln>
            <a:solidFill>
              <a:schemeClr val="accent2"/>
            </a:solidFill>
          </a:ln>
        </p:spPr>
        <p:txBody>
          <a:bodyPr anchor="t"/>
          <a:lstStyle/>
          <a:p>
            <a:r>
              <a:rPr lang="fr-FR" b="1" dirty="0" smtClean="0">
                <a:ln>
                  <a:solidFill>
                    <a:schemeClr val="accent2"/>
                  </a:solidFill>
                </a:ln>
                <a:latin typeface="+mn-lt"/>
              </a:rPr>
              <a:t>Résultats d’une évaluation </a:t>
            </a:r>
            <a:endParaRPr lang="fr-FR" b="1" dirty="0">
              <a:ln>
                <a:solidFill>
                  <a:schemeClr val="accent2"/>
                </a:solidFill>
              </a:ln>
              <a:latin typeface="+mn-lt"/>
            </a:endParaRPr>
          </a:p>
        </p:txBody>
      </p:sp>
      <p:sp>
        <p:nvSpPr>
          <p:cNvPr id="3" name="Content Placeholder 2"/>
          <p:cNvSpPr>
            <a:spLocks noGrp="1"/>
          </p:cNvSpPr>
          <p:nvPr>
            <p:ph idx="1"/>
          </p:nvPr>
        </p:nvSpPr>
        <p:spPr>
          <a:xfrm>
            <a:off x="838200" y="1624084"/>
            <a:ext cx="10515600" cy="4552879"/>
          </a:xfrm>
        </p:spPr>
        <p:txBody>
          <a:bodyPr/>
          <a:lstStyle/>
          <a:p>
            <a:r>
              <a:rPr lang="fr-FR" sz="3000" dirty="0" smtClean="0"/>
              <a:t>Les résultats:</a:t>
            </a:r>
          </a:p>
          <a:p>
            <a:pPr lvl="1">
              <a:buFont typeface="Wingdings" panose="05000000000000000000" pitchFamily="2" charset="2"/>
              <a:buChar char="ü"/>
            </a:pPr>
            <a:r>
              <a:rPr lang="fr-FR" sz="2600" dirty="0" smtClean="0"/>
              <a:t>Doivent refléter les succès et les échecs/ défis.</a:t>
            </a:r>
          </a:p>
          <a:p>
            <a:pPr lvl="1">
              <a:buFont typeface="Wingdings" panose="05000000000000000000" pitchFamily="2" charset="2"/>
              <a:buChar char="ü"/>
            </a:pPr>
            <a:r>
              <a:rPr lang="fr-FR" sz="2600" dirty="0" smtClean="0"/>
              <a:t>Fournir la retro-information aux gestionnaire et prestataires du programme.</a:t>
            </a:r>
          </a:p>
          <a:p>
            <a:pPr lvl="1">
              <a:buFont typeface="Wingdings" panose="05000000000000000000" pitchFamily="2" charset="2"/>
              <a:buChar char="ü"/>
            </a:pPr>
            <a:r>
              <a:rPr lang="fr-FR" sz="2600" dirty="0" smtClean="0"/>
              <a:t>Partager le rapport final avec toutes les organisations impliquées dans le programme</a:t>
            </a:r>
            <a:r>
              <a:rPr lang="fr-FR" dirty="0" smtClean="0"/>
              <a:t>.   </a:t>
            </a:r>
          </a:p>
          <a:p>
            <a:r>
              <a:rPr lang="fr-FR" sz="3000" dirty="0" smtClean="0"/>
              <a:t>Utilité: </a:t>
            </a:r>
          </a:p>
          <a:p>
            <a:pPr lvl="1">
              <a:buFont typeface="Wingdings" panose="05000000000000000000" pitchFamily="2" charset="2"/>
              <a:buChar char="ü"/>
            </a:pPr>
            <a:r>
              <a:rPr lang="fr-FR" sz="2600" dirty="0">
                <a:solidFill>
                  <a:prstClr val="black"/>
                </a:solidFill>
              </a:rPr>
              <a:t>Améliorer la planification et la conception du programme à long terme. </a:t>
            </a:r>
          </a:p>
          <a:p>
            <a:pPr marL="0" indent="0">
              <a:buNone/>
            </a:pPr>
            <a:endParaRPr lang="fr-FR" dirty="0" smtClean="0"/>
          </a:p>
          <a:p>
            <a:endParaRPr lang="fr-FR" dirty="0"/>
          </a:p>
        </p:txBody>
      </p:sp>
    </p:spTree>
    <p:extLst>
      <p:ext uri="{BB962C8B-B14F-4D97-AF65-F5344CB8AC3E}">
        <p14:creationId xmlns:p14="http://schemas.microsoft.com/office/powerpoint/2010/main" val="303943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264742" cy="699400"/>
          </a:xfrm>
          <a:ln>
            <a:solidFill>
              <a:schemeClr val="accent2"/>
            </a:solidFill>
          </a:ln>
        </p:spPr>
        <p:txBody>
          <a:bodyPr anchor="t"/>
          <a:lstStyle/>
          <a:p>
            <a:r>
              <a:rPr lang="fr-FR" b="1" dirty="0" smtClean="0">
                <a:ln>
                  <a:solidFill>
                    <a:schemeClr val="accent2"/>
                  </a:solidFill>
                </a:ln>
                <a:latin typeface="+mn-lt"/>
              </a:rPr>
              <a:t>Messages clés </a:t>
            </a:r>
            <a:endParaRPr lang="fr-FR" b="1" dirty="0">
              <a:ln>
                <a:solidFill>
                  <a:schemeClr val="accent2"/>
                </a:solidFill>
              </a:ln>
              <a:latin typeface="+mn-lt"/>
            </a:endParaRPr>
          </a:p>
        </p:txBody>
      </p:sp>
      <p:sp>
        <p:nvSpPr>
          <p:cNvPr id="3" name="Content Placeholder 2"/>
          <p:cNvSpPr>
            <a:spLocks noGrp="1"/>
          </p:cNvSpPr>
          <p:nvPr>
            <p:ph idx="1"/>
          </p:nvPr>
        </p:nvSpPr>
        <p:spPr>
          <a:xfrm>
            <a:off x="838199" y="1351128"/>
            <a:ext cx="10837985" cy="4825835"/>
          </a:xfrm>
        </p:spPr>
        <p:txBody>
          <a:bodyPr>
            <a:normAutofit/>
          </a:bodyPr>
          <a:lstStyle/>
          <a:p>
            <a:r>
              <a:rPr lang="fr-FR" dirty="0" smtClean="0"/>
              <a:t>Le type de crise humanitaire et les modalités du déplacement ont des implications sur la manière dont nous concevons et menons les recensements, les suivis et les évaluations.</a:t>
            </a:r>
          </a:p>
          <a:p>
            <a:r>
              <a:rPr lang="fr-FR" dirty="0" smtClean="0"/>
              <a:t>Les approches méthodiques varient selon le contexte de déplacement des populations touchées (zone urbaine, semi urbaine ou rurale).</a:t>
            </a:r>
          </a:p>
          <a:p>
            <a:r>
              <a:rPr lang="fr-FR" dirty="0" smtClean="0"/>
              <a:t>Les populations touchées doivent être impliquées dans le processus de suivi-évaluation. </a:t>
            </a:r>
          </a:p>
          <a:p>
            <a:r>
              <a:rPr lang="fr-FR" dirty="0" smtClean="0">
                <a:latin typeface="Calibri" panose="020F0502020204030204" pitchFamily="34" charset="0"/>
                <a:ea typeface="Calibri" panose="020F0502020204030204" pitchFamily="34" charset="0"/>
                <a:cs typeface="Times New Roman" panose="02020603050405020304" pitchFamily="18" charset="0"/>
              </a:rPr>
              <a:t>Le </a:t>
            </a:r>
            <a:r>
              <a:rPr lang="fr-FR" dirty="0">
                <a:latin typeface="Calibri" panose="020F0502020204030204" pitchFamily="34" charset="0"/>
                <a:ea typeface="Calibri" panose="020F0502020204030204" pitchFamily="34" charset="0"/>
                <a:cs typeface="Times New Roman" panose="02020603050405020304" pitchFamily="18" charset="0"/>
              </a:rPr>
              <a:t>choix des indicateurs doivent être rigoureux, suivre des critères de qualité et être crédible aux </a:t>
            </a:r>
            <a:r>
              <a:rPr lang="fr-FR" dirty="0" smtClean="0">
                <a:latin typeface="Calibri" panose="020F0502020204030204" pitchFamily="34" charset="0"/>
                <a:ea typeface="Calibri" panose="020F0502020204030204" pitchFamily="34" charset="0"/>
                <a:cs typeface="Times New Roman" panose="02020603050405020304" pitchFamily="18" charset="0"/>
              </a:rPr>
              <a:t>yeux </a:t>
            </a:r>
            <a:r>
              <a:rPr lang="fr-FR" dirty="0">
                <a:latin typeface="Calibri" panose="020F0502020204030204" pitchFamily="34" charset="0"/>
                <a:ea typeface="Calibri" panose="020F0502020204030204" pitchFamily="34" charset="0"/>
                <a:cs typeface="Times New Roman" panose="02020603050405020304" pitchFamily="18" charset="0"/>
              </a:rPr>
              <a:t>des parties prenantes.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fr-FR" dirty="0" smtClean="0"/>
              <a:t>L’évaluation sert </a:t>
            </a:r>
            <a:r>
              <a:rPr lang="fr-FR" sz="2600" dirty="0">
                <a:solidFill>
                  <a:prstClr val="black"/>
                </a:solidFill>
              </a:rPr>
              <a:t>à</a:t>
            </a:r>
            <a:r>
              <a:rPr lang="fr-FR" dirty="0" smtClean="0"/>
              <a:t> améliorer la programmation </a:t>
            </a:r>
            <a:r>
              <a:rPr lang="fr-FR" sz="2600" dirty="0">
                <a:solidFill>
                  <a:prstClr val="black"/>
                </a:solidFill>
              </a:rPr>
              <a:t>à</a:t>
            </a:r>
            <a:r>
              <a:rPr lang="fr-FR" dirty="0" smtClean="0"/>
              <a:t> long terme. </a:t>
            </a:r>
          </a:p>
        </p:txBody>
      </p:sp>
    </p:spTree>
    <p:extLst>
      <p:ext uri="{BB962C8B-B14F-4D97-AF65-F5344CB8AC3E}">
        <p14:creationId xmlns:p14="http://schemas.microsoft.com/office/powerpoint/2010/main" val="617335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750627" y="1474788"/>
            <a:ext cx="10515600" cy="4351337"/>
          </a:xfrm>
          <a:ln>
            <a:noFill/>
          </a:ln>
        </p:spPr>
        <p:txBody>
          <a:bodyPr/>
          <a:lstStyle/>
          <a:p>
            <a:pPr marL="0" indent="0">
              <a:buNone/>
            </a:pPr>
            <a:r>
              <a:rPr lang="fr-FR" dirty="0">
                <a:hlinkClick r:id="rId2"/>
              </a:rPr>
              <a:t>https://www.oriv.org/documents/evaluation-bilansuivi-indicateurs</a:t>
            </a:r>
            <a:r>
              <a:rPr lang="fr-FR" dirty="0" smtClean="0">
                <a:hlinkClick r:id="rId2"/>
              </a:rPr>
              <a:t>/</a:t>
            </a:r>
            <a:r>
              <a:rPr lang="fr-FR" dirty="0" smtClean="0"/>
              <a:t> </a:t>
            </a:r>
            <a:r>
              <a:rPr lang="fr-FR" sz="1800" dirty="0" smtClean="0">
                <a:latin typeface="Trebuchet MS" panose="020B0603020202020204" pitchFamily="34" charset="0"/>
              </a:rPr>
              <a:t>(</a:t>
            </a:r>
            <a:r>
              <a:rPr lang="fr-FR" sz="1800" cap="all" dirty="0">
                <a:latin typeface="Trebuchet MS" panose="020B0603020202020204" pitchFamily="34" charset="0"/>
              </a:rPr>
              <a:t>EVALUATION, BILAN/SUIVI, </a:t>
            </a:r>
            <a:r>
              <a:rPr lang="fr-FR" sz="1800" cap="all" dirty="0" smtClean="0">
                <a:latin typeface="Trebuchet MS" panose="020B0603020202020204" pitchFamily="34" charset="0"/>
              </a:rPr>
              <a:t>INDICATEURS, 2007, </a:t>
            </a:r>
            <a:r>
              <a:rPr lang="fr-FR" sz="1800" dirty="0" smtClean="0">
                <a:latin typeface="Trebuchet MS" panose="020B0603020202020204" pitchFamily="34" charset="0"/>
              </a:rPr>
              <a:t>mise a jour septembre 2020)</a:t>
            </a:r>
            <a:endParaRPr lang="fr-FR" sz="1800" dirty="0">
              <a:latin typeface="Trebuchet MS" panose="020B0603020202020204" pitchFamily="34" charset="0"/>
            </a:endParaRPr>
          </a:p>
        </p:txBody>
      </p:sp>
      <p:sp>
        <p:nvSpPr>
          <p:cNvPr id="2" name="Title 1"/>
          <p:cNvSpPr>
            <a:spLocks noGrp="1"/>
          </p:cNvSpPr>
          <p:nvPr>
            <p:ph type="title" idx="4294967295"/>
          </p:nvPr>
        </p:nvSpPr>
        <p:spPr>
          <a:xfrm>
            <a:off x="982639" y="219554"/>
            <a:ext cx="3604109" cy="913455"/>
          </a:xfrm>
          <a:ln>
            <a:solidFill>
              <a:schemeClr val="accent2"/>
            </a:solidFill>
          </a:ln>
        </p:spPr>
        <p:txBody>
          <a:bodyPr anchor="t">
            <a:noAutofit/>
          </a:bodyPr>
          <a:lstStyle/>
          <a:p>
            <a:r>
              <a:rPr lang="fr-FR" sz="4800" b="1" dirty="0" smtClean="0">
                <a:ln>
                  <a:solidFill>
                    <a:schemeClr val="accent2"/>
                  </a:solidFill>
                </a:ln>
                <a:latin typeface="+mn-lt"/>
              </a:rPr>
              <a:t>Ressources</a:t>
            </a:r>
            <a:br>
              <a:rPr lang="fr-FR" sz="4800" b="1" dirty="0" smtClean="0">
                <a:ln>
                  <a:solidFill>
                    <a:schemeClr val="accent2"/>
                  </a:solidFill>
                </a:ln>
                <a:latin typeface="+mn-lt"/>
              </a:rPr>
            </a:br>
            <a:r>
              <a:rPr lang="fr-FR" sz="4800" b="1" dirty="0">
                <a:ln>
                  <a:solidFill>
                    <a:schemeClr val="accent2"/>
                  </a:solidFill>
                </a:ln>
                <a:latin typeface="+mn-lt"/>
              </a:rPr>
              <a:t/>
            </a:r>
            <a:br>
              <a:rPr lang="fr-FR" sz="4800" b="1" dirty="0">
                <a:ln>
                  <a:solidFill>
                    <a:schemeClr val="accent2"/>
                  </a:solidFill>
                </a:ln>
                <a:latin typeface="+mn-lt"/>
              </a:rPr>
            </a:br>
            <a:r>
              <a:rPr lang="fr-FR" sz="4800" b="1" dirty="0" smtClean="0">
                <a:ln>
                  <a:solidFill>
                    <a:schemeClr val="accent2"/>
                  </a:solidFill>
                </a:ln>
                <a:latin typeface="+mn-lt"/>
              </a:rPr>
              <a:t> </a:t>
            </a:r>
            <a:endParaRPr lang="fr-FR" sz="4800" b="1" dirty="0">
              <a:ln>
                <a:solidFill>
                  <a:schemeClr val="accent2"/>
                </a:solidFill>
              </a:ln>
              <a:latin typeface="+mn-lt"/>
            </a:endParaRPr>
          </a:p>
        </p:txBody>
      </p:sp>
      <p:pic>
        <p:nvPicPr>
          <p:cNvPr id="4" name="Picture 3"/>
          <p:cNvPicPr>
            <a:picLocks noChangeAspect="1"/>
          </p:cNvPicPr>
          <p:nvPr/>
        </p:nvPicPr>
        <p:blipFill>
          <a:blip r:embed="rId3"/>
          <a:stretch>
            <a:fillRect/>
          </a:stretch>
        </p:blipFill>
        <p:spPr>
          <a:xfrm>
            <a:off x="1129036" y="2941009"/>
            <a:ext cx="2643722" cy="3226895"/>
          </a:xfrm>
          <a:prstGeom prst="rect">
            <a:avLst/>
          </a:prstGeom>
        </p:spPr>
      </p:pic>
      <p:pic>
        <p:nvPicPr>
          <p:cNvPr id="5" name="Picture 4"/>
          <p:cNvPicPr>
            <a:picLocks noChangeAspect="1"/>
          </p:cNvPicPr>
          <p:nvPr/>
        </p:nvPicPr>
        <p:blipFill>
          <a:blip r:embed="rId4"/>
          <a:stretch>
            <a:fillRect/>
          </a:stretch>
        </p:blipFill>
        <p:spPr>
          <a:xfrm>
            <a:off x="5432788" y="2814583"/>
            <a:ext cx="3612890" cy="2878494"/>
          </a:xfrm>
          <a:prstGeom prst="rect">
            <a:avLst/>
          </a:prstGeom>
        </p:spPr>
      </p:pic>
    </p:spTree>
    <p:extLst>
      <p:ext uri="{BB962C8B-B14F-4D97-AF65-F5344CB8AC3E}">
        <p14:creationId xmlns:p14="http://schemas.microsoft.com/office/powerpoint/2010/main" val="159328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354184"/>
            <a:ext cx="9654862" cy="1530684"/>
          </a:xfrm>
          <a:prstGeom prst="rect">
            <a:avLst/>
          </a:prstGeom>
          <a:solidFill>
            <a:srgbClr val="92D050"/>
          </a:solidFill>
          <a:ln>
            <a:solidFill>
              <a:srgbClr val="FF0000"/>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smtClean="0">
                <a:solidFill>
                  <a:prstClr val="black"/>
                </a:solidFill>
                <a:latin typeface="Calibri" panose="020F0502020204030204"/>
              </a:rPr>
              <a:t>Dispositif minimum d’urgence en santé sexuelle et reproductive (DMU_SSR) </a:t>
            </a:r>
            <a:endParaRPr lang="fr-FR" sz="4400" b="1" dirty="0">
              <a:solidFill>
                <a:prstClr val="black"/>
              </a:solidFill>
              <a:latin typeface="Calibri" panose="020F0502020204030204"/>
            </a:endParaRPr>
          </a:p>
        </p:txBody>
      </p:sp>
      <p:sp>
        <p:nvSpPr>
          <p:cNvPr id="5" name="Subtitle 2"/>
          <p:cNvSpPr txBox="1">
            <a:spLocks/>
          </p:cNvSpPr>
          <p:nvPr/>
        </p:nvSpPr>
        <p:spPr>
          <a:xfrm>
            <a:off x="1524000" y="2884868"/>
            <a:ext cx="9654862" cy="1056067"/>
          </a:xfrm>
          <a:prstGeom prst="rect">
            <a:avLst/>
          </a:prstGeom>
          <a:solidFill>
            <a:srgbClr val="FFC000"/>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600" b="1" dirty="0" smtClean="0">
                <a:solidFill>
                  <a:srgbClr val="FF0000"/>
                </a:solidFill>
              </a:rPr>
              <a:t>Module 12: </a:t>
            </a:r>
            <a:r>
              <a:rPr lang="fr-FR" sz="3100" b="1" dirty="0" smtClean="0">
                <a:solidFill>
                  <a:srgbClr val="FF0000"/>
                </a:solidFill>
              </a:rPr>
              <a:t>La pandémie et la sant</a:t>
            </a:r>
            <a:r>
              <a:rPr lang="fr-FR" sz="3100" b="1" dirty="0">
                <a:solidFill>
                  <a:srgbClr val="FF0000"/>
                </a:solidFill>
              </a:rPr>
              <a:t>é</a:t>
            </a:r>
            <a:r>
              <a:rPr lang="fr-FR" sz="3100" b="1" dirty="0" smtClean="0">
                <a:solidFill>
                  <a:srgbClr val="FF0000"/>
                </a:solidFill>
              </a:rPr>
              <a:t> sexuelle et reproductive</a:t>
            </a:r>
          </a:p>
          <a:p>
            <a:r>
              <a:rPr lang="fr-FR" sz="2600" dirty="0" smtClean="0">
                <a:solidFill>
                  <a:prstClr val="black"/>
                </a:solidFill>
              </a:rPr>
              <a:t>Mars 2022</a:t>
            </a:r>
            <a:endParaRPr lang="fr-FR" sz="2600" dirty="0">
              <a:solidFill>
                <a:prstClr val="black"/>
              </a:solidFill>
            </a:endParaRPr>
          </a:p>
        </p:txBody>
      </p:sp>
      <p:sp>
        <p:nvSpPr>
          <p:cNvPr id="6" name="Rectangle 5"/>
          <p:cNvSpPr/>
          <p:nvPr/>
        </p:nvSpPr>
        <p:spPr>
          <a:xfrm>
            <a:off x="6992471" y="4507870"/>
            <a:ext cx="4186391"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(MD)</a:t>
            </a: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637681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713483" cy="788425"/>
          </a:xfrm>
          <a:ln>
            <a:solidFill>
              <a:schemeClr val="accent2"/>
            </a:solidFill>
          </a:ln>
        </p:spPr>
        <p:txBody>
          <a:bodyPr anchor="t"/>
          <a:lstStyle/>
          <a:p>
            <a:pPr>
              <a:lnSpc>
                <a:spcPct val="100000"/>
              </a:lnSpc>
            </a:pPr>
            <a:r>
              <a:rPr lang="fr-FR" b="1" dirty="0" smtClean="0">
                <a:latin typeface="+mn-lt"/>
              </a:rPr>
              <a:t>Le plan de présentation </a:t>
            </a:r>
            <a:endParaRPr lang="fr-FR" b="1" dirty="0">
              <a:latin typeface="+mn-lt"/>
            </a:endParaRPr>
          </a:p>
        </p:txBody>
      </p:sp>
      <p:sp>
        <p:nvSpPr>
          <p:cNvPr id="3" name="Content Placeholder 2"/>
          <p:cNvSpPr>
            <a:spLocks noGrp="1"/>
          </p:cNvSpPr>
          <p:nvPr>
            <p:ph idx="1"/>
          </p:nvPr>
        </p:nvSpPr>
        <p:spPr>
          <a:xfrm>
            <a:off x="838200" y="1322363"/>
            <a:ext cx="10515600" cy="5023412"/>
          </a:xfrm>
        </p:spPr>
        <p:txBody>
          <a:bodyPr>
            <a:normAutofit fontScale="92500" lnSpcReduction="20000"/>
          </a:bodyPr>
          <a:lstStyle/>
          <a:p>
            <a:r>
              <a:rPr lang="fr-FR" dirty="0" smtClean="0"/>
              <a:t>Les objectifs d’apprentissage</a:t>
            </a:r>
          </a:p>
          <a:p>
            <a:r>
              <a:rPr lang="fr-FR" dirty="0" smtClean="0"/>
              <a:t>Les objectifs du module</a:t>
            </a:r>
          </a:p>
          <a:p>
            <a:r>
              <a:rPr lang="fr-FR" dirty="0" smtClean="0"/>
              <a:t>Les généralités sur le coronavirus et la COVID-19. </a:t>
            </a:r>
          </a:p>
          <a:p>
            <a:r>
              <a:rPr lang="fr-FR" dirty="0" smtClean="0"/>
              <a:t>La stratégies de gestion de la SSR dans une situation de pandémie. </a:t>
            </a:r>
          </a:p>
          <a:p>
            <a:pPr lvl="1">
              <a:buFont typeface="Wingdings" panose="05000000000000000000" pitchFamily="2" charset="2"/>
              <a:buChar char="ü"/>
            </a:pPr>
            <a:r>
              <a:rPr lang="fr-FR" dirty="0" smtClean="0"/>
              <a:t>Maintenir l’accès aux services essentiels des soins en SSR ouverts 24/7</a:t>
            </a:r>
          </a:p>
          <a:p>
            <a:pPr lvl="1">
              <a:buFont typeface="Wingdings" panose="05000000000000000000" pitchFamily="2" charset="2"/>
              <a:buChar char="ü"/>
            </a:pPr>
            <a:r>
              <a:rPr lang="fr-FR" dirty="0"/>
              <a:t>Maintenir les services de maternité sans risque et de </a:t>
            </a:r>
            <a:r>
              <a:rPr lang="fr-FR" dirty="0" smtClean="0"/>
              <a:t>qualité, </a:t>
            </a:r>
            <a:r>
              <a:rPr lang="fr-FR" dirty="0"/>
              <a:t>ouverts. </a:t>
            </a:r>
          </a:p>
          <a:p>
            <a:pPr lvl="1">
              <a:buFont typeface="Wingdings" panose="05000000000000000000" pitchFamily="2" charset="2"/>
              <a:buChar char="ü"/>
            </a:pPr>
            <a:r>
              <a:rPr lang="fr-FR" dirty="0" smtClean="0"/>
              <a:t>Renforcer le système de référence.</a:t>
            </a:r>
          </a:p>
          <a:p>
            <a:r>
              <a:rPr lang="fr-FR" dirty="0" smtClean="0"/>
              <a:t>Attentions particulières</a:t>
            </a:r>
          </a:p>
          <a:p>
            <a:pPr lvl="1">
              <a:buFont typeface="Wingdings" panose="05000000000000000000" pitchFamily="2" charset="2"/>
              <a:buChar char="ü"/>
            </a:pPr>
            <a:r>
              <a:rPr lang="fr-FR" dirty="0" smtClean="0"/>
              <a:t>Les soins d’obstétrique</a:t>
            </a:r>
          </a:p>
          <a:p>
            <a:pPr lvl="1">
              <a:buFont typeface="Wingdings" panose="05000000000000000000" pitchFamily="2" charset="2"/>
              <a:buChar char="ü"/>
            </a:pPr>
            <a:r>
              <a:rPr lang="fr-FR" dirty="0" smtClean="0"/>
              <a:t>La planification familiale </a:t>
            </a:r>
          </a:p>
          <a:p>
            <a:pPr lvl="1">
              <a:buFont typeface="Wingdings" panose="05000000000000000000" pitchFamily="2" charset="2"/>
              <a:buChar char="ü"/>
            </a:pPr>
            <a:r>
              <a:rPr lang="fr-FR" dirty="0" smtClean="0"/>
              <a:t>Les soins post avortement</a:t>
            </a:r>
          </a:p>
          <a:p>
            <a:pPr lvl="1">
              <a:buFont typeface="Wingdings" panose="05000000000000000000" pitchFamily="2" charset="2"/>
              <a:buChar char="ü"/>
            </a:pPr>
            <a:r>
              <a:rPr lang="fr-FR" dirty="0" smtClean="0"/>
              <a:t>Les conseils et dépistage volontaire de VIH/SIDA. </a:t>
            </a:r>
          </a:p>
          <a:p>
            <a:pPr lvl="1">
              <a:buFont typeface="Wingdings" panose="05000000000000000000" pitchFamily="2" charset="2"/>
              <a:buChar char="ü"/>
            </a:pPr>
            <a:r>
              <a:rPr lang="fr-FR" dirty="0" smtClean="0"/>
              <a:t>Système de référence</a:t>
            </a:r>
          </a:p>
          <a:p>
            <a:r>
              <a:rPr lang="fr-FR" dirty="0" smtClean="0"/>
              <a:t>Messages clés  </a:t>
            </a:r>
          </a:p>
          <a:p>
            <a:pPr lvl="1"/>
            <a:endParaRPr lang="fr-FR" dirty="0"/>
          </a:p>
        </p:txBody>
      </p:sp>
    </p:spTree>
    <p:extLst>
      <p:ext uri="{BB962C8B-B14F-4D97-AF65-F5344CB8AC3E}">
        <p14:creationId xmlns:p14="http://schemas.microsoft.com/office/powerpoint/2010/main" val="3906159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337"/>
          </a:xfrm>
          <a:ln>
            <a:solidFill>
              <a:srgbClr val="FF0000"/>
            </a:solidFill>
          </a:ln>
        </p:spPr>
        <p:txBody>
          <a:bodyPr anchor="t"/>
          <a:lstStyle/>
          <a:p>
            <a:r>
              <a:rPr lang="fr-FR" b="1" dirty="0" smtClean="0">
                <a:latin typeface="+mn-lt"/>
              </a:rPr>
              <a:t>Plan de présentation</a:t>
            </a:r>
            <a:endParaRPr lang="fr-FR" b="1" dirty="0">
              <a:latin typeface="+mn-lt"/>
            </a:endParaRPr>
          </a:p>
        </p:txBody>
      </p:sp>
      <p:sp>
        <p:nvSpPr>
          <p:cNvPr id="3" name="Content Placeholder 2"/>
          <p:cNvSpPr>
            <a:spLocks noGrp="1"/>
          </p:cNvSpPr>
          <p:nvPr>
            <p:ph idx="1"/>
          </p:nvPr>
        </p:nvSpPr>
        <p:spPr>
          <a:xfrm>
            <a:off x="838200" y="1390918"/>
            <a:ext cx="10515600" cy="4786045"/>
          </a:xfrm>
        </p:spPr>
        <p:txBody>
          <a:bodyPr/>
          <a:lstStyle/>
          <a:p>
            <a:r>
              <a:rPr lang="fr-FR" dirty="0" smtClean="0"/>
              <a:t>Objectifs du module</a:t>
            </a:r>
            <a:r>
              <a:rPr lang="fr-FR" dirty="0"/>
              <a:t>. </a:t>
            </a:r>
            <a:endParaRPr lang="fr-FR" dirty="0" smtClean="0"/>
          </a:p>
          <a:p>
            <a:r>
              <a:rPr lang="fr-FR" dirty="0" smtClean="0"/>
              <a:t>Objectifs </a:t>
            </a:r>
            <a:r>
              <a:rPr lang="fr-FR" dirty="0"/>
              <a:t>d’apprentissage.</a:t>
            </a:r>
          </a:p>
          <a:p>
            <a:r>
              <a:rPr lang="fr-FR" dirty="0" smtClean="0"/>
              <a:t>Introduction</a:t>
            </a:r>
          </a:p>
          <a:p>
            <a:r>
              <a:rPr lang="fr-FR" dirty="0" smtClean="0"/>
              <a:t>Définitions de concepts de base – recensement, suivi et évaluation.</a:t>
            </a:r>
          </a:p>
          <a:p>
            <a:r>
              <a:rPr lang="fr-FR" dirty="0" smtClean="0"/>
              <a:t>L’essentiel sur le recensement.</a:t>
            </a:r>
          </a:p>
          <a:p>
            <a:r>
              <a:rPr lang="fr-FR" dirty="0" smtClean="0"/>
              <a:t>Les outils de suivi.</a:t>
            </a:r>
          </a:p>
          <a:p>
            <a:r>
              <a:rPr lang="fr-FR" dirty="0" smtClean="0"/>
              <a:t>Les critères et la démarche méthodique</a:t>
            </a:r>
            <a:r>
              <a:rPr lang="fr-FR" dirty="0" smtClean="0">
                <a:solidFill>
                  <a:prstClr val="black"/>
                </a:solidFill>
              </a:rPr>
              <a:t> </a:t>
            </a:r>
            <a:r>
              <a:rPr lang="fr-FR" dirty="0">
                <a:solidFill>
                  <a:prstClr val="black"/>
                </a:solidFill>
              </a:rPr>
              <a:t>de </a:t>
            </a:r>
            <a:r>
              <a:rPr lang="fr-FR" dirty="0" smtClean="0">
                <a:solidFill>
                  <a:prstClr val="black"/>
                </a:solidFill>
              </a:rPr>
              <a:t>l’évaluation</a:t>
            </a:r>
            <a:r>
              <a:rPr lang="fr-FR" dirty="0" smtClean="0"/>
              <a:t>. </a:t>
            </a:r>
          </a:p>
          <a:p>
            <a:r>
              <a:rPr lang="fr-FR" dirty="0" smtClean="0"/>
              <a:t>Messages clés.</a:t>
            </a:r>
          </a:p>
          <a:p>
            <a:endParaRPr lang="fr-FR" dirty="0" smtClean="0"/>
          </a:p>
          <a:p>
            <a:endParaRPr lang="fr-FR" dirty="0"/>
          </a:p>
        </p:txBody>
      </p:sp>
    </p:spTree>
    <p:extLst>
      <p:ext uri="{BB962C8B-B14F-4D97-AF65-F5344CB8AC3E}">
        <p14:creationId xmlns:p14="http://schemas.microsoft.com/office/powerpoint/2010/main" val="2485935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00482" cy="781095"/>
          </a:xfrm>
          <a:ln>
            <a:solidFill>
              <a:srgbClr val="FF0000"/>
            </a:solidFill>
          </a:ln>
        </p:spPr>
        <p:txBody>
          <a:bodyPr anchor="t">
            <a:normAutofit fontScale="90000"/>
          </a:bodyPr>
          <a:lstStyle/>
          <a:p>
            <a:r>
              <a:rPr lang="fr-FR" b="1" dirty="0" smtClean="0">
                <a:latin typeface="+mn-lt"/>
              </a:rPr>
              <a:t>Objectifs d’apprentissage </a:t>
            </a:r>
            <a:endParaRPr lang="fr-FR" b="1" dirty="0">
              <a:latin typeface="+mn-lt"/>
            </a:endParaRPr>
          </a:p>
        </p:txBody>
      </p:sp>
      <p:sp>
        <p:nvSpPr>
          <p:cNvPr id="3" name="Content Placeholder 2"/>
          <p:cNvSpPr>
            <a:spLocks noGrp="1"/>
          </p:cNvSpPr>
          <p:nvPr>
            <p:ph idx="1"/>
          </p:nvPr>
        </p:nvSpPr>
        <p:spPr>
          <a:xfrm>
            <a:off x="838200" y="1390918"/>
            <a:ext cx="10515600" cy="4786045"/>
          </a:xfrm>
        </p:spPr>
        <p:txBody>
          <a:bodyPr>
            <a:normAutofit lnSpcReduction="10000"/>
          </a:bodyPr>
          <a:lstStyle/>
          <a:p>
            <a:pPr marL="0" indent="0">
              <a:buNone/>
            </a:pPr>
            <a:r>
              <a:rPr lang="fr-FR" dirty="0" smtClean="0"/>
              <a:t>A la fin du module, chaque participant doit être en mesure de: </a:t>
            </a:r>
          </a:p>
          <a:p>
            <a:pPr marL="571500" indent="-571500">
              <a:buFont typeface="+mj-lt"/>
              <a:buAutoNum type="romanLcPeriod"/>
            </a:pPr>
            <a:r>
              <a:rPr lang="fr-FR" sz="2400" dirty="0" smtClean="0"/>
              <a:t>Etre </a:t>
            </a:r>
            <a:r>
              <a:rPr lang="fr-FR" sz="2400" dirty="0">
                <a:solidFill>
                  <a:prstClr val="black"/>
                </a:solidFill>
              </a:rPr>
              <a:t>à</a:t>
            </a:r>
            <a:r>
              <a:rPr lang="fr-FR" sz="2400" dirty="0" smtClean="0"/>
              <a:t> jour avec la gestion en générale de la COVID-19;</a:t>
            </a:r>
          </a:p>
          <a:p>
            <a:pPr marL="571500" indent="-571500">
              <a:buFont typeface="+mj-lt"/>
              <a:buAutoNum type="romanLcPeriod"/>
            </a:pPr>
            <a:r>
              <a:rPr lang="fr-FR" sz="2400" dirty="0" smtClean="0"/>
              <a:t>Reconnaitre les mises-</a:t>
            </a:r>
            <a:r>
              <a:rPr lang="fr-FR" sz="2400" dirty="0">
                <a:solidFill>
                  <a:prstClr val="black"/>
                </a:solidFill>
              </a:rPr>
              <a:t> à </a:t>
            </a:r>
            <a:r>
              <a:rPr lang="fr-FR" sz="2400" dirty="0" smtClean="0"/>
              <a:t>-jour sur la prise en charge de la COVID-19 vis-à-vis la SSR; </a:t>
            </a:r>
          </a:p>
          <a:p>
            <a:pPr marL="571500" indent="-571500">
              <a:buFont typeface="+mj-lt"/>
              <a:buAutoNum type="romanLcPeriod"/>
            </a:pPr>
            <a:r>
              <a:rPr lang="fr-FR" sz="2400" dirty="0" smtClean="0"/>
              <a:t>Identifier les mesures de prévention et de réponse contre les violences basées sur le genre  en période de pandémie;</a:t>
            </a:r>
          </a:p>
          <a:p>
            <a:pPr marL="571500" indent="-571500">
              <a:buFont typeface="+mj-lt"/>
              <a:buAutoNum type="romanLcPeriod"/>
            </a:pPr>
            <a:r>
              <a:rPr lang="fr-FR" sz="2400" dirty="0" smtClean="0"/>
              <a:t>Reconnaitre comment gérer les grossesses et les accouchements lors des pandémies;</a:t>
            </a:r>
            <a:endParaRPr lang="fr-FR" sz="2400" dirty="0"/>
          </a:p>
          <a:p>
            <a:pPr marL="571500" indent="-571500">
              <a:buFont typeface="+mj-lt"/>
              <a:buAutoNum type="romanLcPeriod"/>
            </a:pPr>
            <a:r>
              <a:rPr lang="fr-FR" sz="2400" dirty="0" smtClean="0"/>
              <a:t>Identifier les priorités de la planification familiale lors de la pandémie;</a:t>
            </a:r>
          </a:p>
          <a:p>
            <a:pPr marL="571500" indent="-571500">
              <a:buFont typeface="+mj-lt"/>
              <a:buAutoNum type="romanLcPeriod"/>
            </a:pPr>
            <a:r>
              <a:rPr lang="fr-FR" sz="2400" dirty="0" smtClean="0"/>
              <a:t>Les actions prioritaires de programmes jeunes lors des pandémies. </a:t>
            </a:r>
          </a:p>
          <a:p>
            <a:pPr marL="571500" indent="-571500">
              <a:buFont typeface="+mj-lt"/>
              <a:buAutoNum type="romanLcPeriod"/>
            </a:pPr>
            <a:r>
              <a:rPr lang="fr-FR" sz="2400" dirty="0" smtClean="0"/>
              <a:t>La vaccination contre la COVID-19 et la SSR.</a:t>
            </a:r>
          </a:p>
          <a:p>
            <a:pPr marL="571500" indent="-571500">
              <a:buFont typeface="+mj-lt"/>
              <a:buAutoNum type="romanLcPeriod"/>
            </a:pPr>
            <a:r>
              <a:rPr lang="fr-FR" sz="2400" dirty="0" smtClean="0"/>
              <a:t>Messages clés.</a:t>
            </a:r>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sz="2400" dirty="0" smtClean="0"/>
          </a:p>
          <a:p>
            <a:pPr marL="571500" indent="-571500">
              <a:buFont typeface="+mj-lt"/>
              <a:buAutoNum type="romanLcPeriod"/>
            </a:pPr>
            <a:endParaRPr lang="fr-FR" dirty="0"/>
          </a:p>
        </p:txBody>
      </p:sp>
    </p:spTree>
    <p:extLst>
      <p:ext uri="{BB962C8B-B14F-4D97-AF65-F5344CB8AC3E}">
        <p14:creationId xmlns:p14="http://schemas.microsoft.com/office/powerpoint/2010/main" val="577570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69417" cy="729579"/>
          </a:xfrm>
          <a:ln>
            <a:solidFill>
              <a:srgbClr val="FF0000"/>
            </a:solidFill>
          </a:ln>
        </p:spPr>
        <p:txBody>
          <a:bodyPr anchor="t"/>
          <a:lstStyle/>
          <a:p>
            <a:r>
              <a:rPr lang="fr-FR" b="1" dirty="0" smtClean="0">
                <a:latin typeface="+mn-lt"/>
              </a:rPr>
              <a:t>Objectifs du module</a:t>
            </a:r>
            <a:endParaRPr lang="fr-FR" b="1" dirty="0">
              <a:latin typeface="+mn-lt"/>
            </a:endParaRPr>
          </a:p>
        </p:txBody>
      </p:sp>
      <p:sp>
        <p:nvSpPr>
          <p:cNvPr id="3" name="Content Placeholder 2"/>
          <p:cNvSpPr>
            <a:spLocks noGrp="1"/>
          </p:cNvSpPr>
          <p:nvPr>
            <p:ph idx="1"/>
          </p:nvPr>
        </p:nvSpPr>
        <p:spPr>
          <a:xfrm>
            <a:off x="838200" y="1378039"/>
            <a:ext cx="10515600" cy="4798924"/>
          </a:xfrm>
        </p:spPr>
        <p:txBody>
          <a:bodyPr>
            <a:normAutofit/>
          </a:bodyPr>
          <a:lstStyle/>
          <a:p>
            <a:pPr marL="0" lvl="0" indent="0">
              <a:buNone/>
            </a:pPr>
            <a:r>
              <a:rPr lang="fr-FR" sz="3200" u="sng" dirty="0">
                <a:solidFill>
                  <a:prstClr val="black"/>
                </a:solidFill>
              </a:rPr>
              <a:t>A la fin de la session, le participants doit être en mesure de:</a:t>
            </a:r>
          </a:p>
          <a:p>
            <a:pPr lvl="0"/>
            <a:r>
              <a:rPr lang="fr-FR" dirty="0" smtClean="0">
                <a:solidFill>
                  <a:prstClr val="black"/>
                </a:solidFill>
              </a:rPr>
              <a:t>Reconnaitre les généralités sur la COVID 19, y compris les mesures  préventives.</a:t>
            </a:r>
          </a:p>
          <a:p>
            <a:pPr lvl="0"/>
            <a:r>
              <a:rPr lang="fr-FR" dirty="0" smtClean="0">
                <a:solidFill>
                  <a:prstClr val="black"/>
                </a:solidFill>
              </a:rPr>
              <a:t>Définir les interventions prioritaires pour maintenir les services SSR lors de la pandémie.</a:t>
            </a:r>
          </a:p>
          <a:p>
            <a:pPr lvl="0"/>
            <a:r>
              <a:rPr lang="fr-FR" dirty="0" smtClean="0">
                <a:solidFill>
                  <a:srgbClr val="000000"/>
                </a:solidFill>
                <a:latin typeface="Calibri" panose="020F0502020204030204" pitchFamily="34" charset="0"/>
              </a:rPr>
              <a:t>Reconnaitre l’impact de la pandémie sur le VBG </a:t>
            </a:r>
            <a:r>
              <a:rPr lang="fr-FR" dirty="0">
                <a:solidFill>
                  <a:srgbClr val="000000"/>
                </a:solidFill>
                <a:latin typeface="Calibri" panose="020F0502020204030204" pitchFamily="34" charset="0"/>
              </a:rPr>
              <a:t>ainsi que  les mesures visant à </a:t>
            </a:r>
            <a:r>
              <a:rPr lang="fr-FR" dirty="0" smtClean="0">
                <a:solidFill>
                  <a:srgbClr val="000000"/>
                </a:solidFill>
                <a:latin typeface="Calibri" panose="020F0502020204030204" pitchFamily="34" charset="0"/>
              </a:rPr>
              <a:t>atténuer cet impact.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buFont typeface="+mj-lt"/>
              <a:buAutoNum type="alphaLcPeriod"/>
            </a:pPr>
            <a:endParaRPr lang="fr-FR" dirty="0"/>
          </a:p>
        </p:txBody>
      </p:sp>
    </p:spTree>
    <p:extLst>
      <p:ext uri="{BB962C8B-B14F-4D97-AF65-F5344CB8AC3E}">
        <p14:creationId xmlns:p14="http://schemas.microsoft.com/office/powerpoint/2010/main" val="929130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248" y="2320049"/>
            <a:ext cx="6195849" cy="1325563"/>
          </a:xfrm>
          <a:ln>
            <a:solidFill>
              <a:schemeClr val="accent2"/>
            </a:solidFill>
          </a:ln>
        </p:spPr>
        <p:txBody>
          <a:bodyPr/>
          <a:lstStyle/>
          <a:p>
            <a:pPr algn="ctr"/>
            <a:r>
              <a:rPr lang="fr-FR" b="1" dirty="0" smtClean="0">
                <a:ln>
                  <a:solidFill>
                    <a:schemeClr val="tx1"/>
                  </a:solidFill>
                </a:ln>
                <a:latin typeface="+mn-lt"/>
              </a:rPr>
              <a:t>Introduction </a:t>
            </a:r>
            <a:endParaRPr lang="fr-FR" b="1" dirty="0">
              <a:ln>
                <a:solidFill>
                  <a:schemeClr val="tx1"/>
                </a:solidFill>
              </a:ln>
              <a:latin typeface="+mn-lt"/>
            </a:endParaRPr>
          </a:p>
        </p:txBody>
      </p:sp>
    </p:spTree>
    <p:extLst>
      <p:ext uri="{BB962C8B-B14F-4D97-AF65-F5344CB8AC3E}">
        <p14:creationId xmlns:p14="http://schemas.microsoft.com/office/powerpoint/2010/main" val="3511128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5400" b="1" dirty="0" smtClean="0">
                <a:ln>
                  <a:solidFill>
                    <a:schemeClr val="tx1"/>
                  </a:solidFill>
                </a:ln>
                <a:latin typeface="+mn-lt"/>
              </a:rPr>
              <a:t>Le covid-19 – urgence humanitaire </a:t>
            </a:r>
            <a:endParaRPr lang="fr-FR" sz="5400" b="1" dirty="0">
              <a:ln>
                <a:solidFill>
                  <a:schemeClr val="tx1"/>
                </a:solidFill>
              </a:ln>
              <a:latin typeface="+mn-lt"/>
            </a:endParaRPr>
          </a:p>
        </p:txBody>
      </p:sp>
      <p:sp>
        <p:nvSpPr>
          <p:cNvPr id="3" name="Content Placeholder 2"/>
          <p:cNvSpPr>
            <a:spLocks noGrp="1"/>
          </p:cNvSpPr>
          <p:nvPr>
            <p:ph idx="1"/>
          </p:nvPr>
        </p:nvSpPr>
        <p:spPr/>
        <p:txBody>
          <a:bodyPr/>
          <a:lstStyle/>
          <a:p>
            <a:r>
              <a:rPr lang="fr-FR" dirty="0"/>
              <a:t>La comparaison est faite, c’est la guerre contre un virus invisible et sans vaccin pour s’en protéger </a:t>
            </a:r>
            <a:r>
              <a:rPr lang="fr-FR" dirty="0" smtClean="0"/>
              <a:t>!</a:t>
            </a:r>
          </a:p>
          <a:p>
            <a:r>
              <a:rPr lang="fr-FR" dirty="0"/>
              <a:t>Cette crise sanitaire est une double crise humanitaire par la désorganisation qu’elle provoque dans la délivrance des secours d’urgence en cours et, simultanément, avec le coronavirus qui va multiplier le nombre des victimes tout en paralysant une part importante des sources de subsistance des populations les plus vulnérables</a:t>
            </a:r>
            <a:r>
              <a:rPr lang="fr-FR" dirty="0" smtClean="0"/>
              <a:t>.</a:t>
            </a:r>
          </a:p>
          <a:p>
            <a:endParaRPr lang="fr-FR" dirty="0"/>
          </a:p>
          <a:p>
            <a:pPr marL="0" indent="0" algn="ctr">
              <a:buNone/>
            </a:pPr>
            <a:r>
              <a:rPr lang="fr-FR" b="1" dirty="0" smtClean="0"/>
              <a:t>Source: « </a:t>
            </a:r>
            <a:r>
              <a:rPr lang="fr-FR" b="1" dirty="0" err="1" smtClean="0">
                <a:solidFill>
                  <a:srgbClr val="FF0000"/>
                </a:solidFill>
              </a:rPr>
              <a:t>defishumanitaires</a:t>
            </a:r>
            <a:r>
              <a:rPr lang="fr-FR" b="1" dirty="0" smtClean="0">
                <a:solidFill>
                  <a:srgbClr val="FF0000"/>
                </a:solidFill>
              </a:rPr>
              <a:t>, mars 2020 »</a:t>
            </a:r>
            <a:endParaRPr lang="fr-FR" b="1" dirty="0">
              <a:solidFill>
                <a:srgbClr val="FF0000"/>
              </a:solidFill>
            </a:endParaRPr>
          </a:p>
        </p:txBody>
      </p:sp>
    </p:spTree>
    <p:extLst>
      <p:ext uri="{BB962C8B-B14F-4D97-AF65-F5344CB8AC3E}">
        <p14:creationId xmlns:p14="http://schemas.microsoft.com/office/powerpoint/2010/main" val="1952487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582807" cy="1116834"/>
          </a:xfrm>
          <a:ln>
            <a:solidFill>
              <a:schemeClr val="accent2"/>
            </a:solidFill>
          </a:ln>
        </p:spPr>
        <p:txBody>
          <a:bodyPr/>
          <a:lstStyle/>
          <a:p>
            <a:r>
              <a:rPr lang="fr-FR" b="1" dirty="0" smtClean="0">
                <a:ln>
                  <a:solidFill>
                    <a:schemeClr val="tx1"/>
                  </a:solidFill>
                </a:ln>
                <a:latin typeface="+mn-lt"/>
              </a:rPr>
              <a:t>Différence entre épidémie et pandémie </a:t>
            </a:r>
            <a:endParaRPr lang="fr-FR" b="1" dirty="0">
              <a:ln>
                <a:solidFill>
                  <a:schemeClr val="tx1"/>
                </a:solidFill>
              </a:ln>
              <a:latin typeface="+mn-lt"/>
            </a:endParaRPr>
          </a:p>
        </p:txBody>
      </p:sp>
      <p:sp>
        <p:nvSpPr>
          <p:cNvPr id="3" name="Content Placeholder 2"/>
          <p:cNvSpPr>
            <a:spLocks noGrp="1"/>
          </p:cNvSpPr>
          <p:nvPr>
            <p:ph idx="1"/>
          </p:nvPr>
        </p:nvSpPr>
        <p:spPr>
          <a:xfrm>
            <a:off x="838200" y="2238703"/>
            <a:ext cx="10515600" cy="3484180"/>
          </a:xfrm>
        </p:spPr>
        <p:txBody>
          <a:bodyPr/>
          <a:lstStyle/>
          <a:p>
            <a:r>
              <a:rPr lang="fr-FR" sz="3200" dirty="0" smtClean="0"/>
              <a:t>ÉPIDÉMIE</a:t>
            </a:r>
            <a:r>
              <a:rPr lang="fr-FR" dirty="0" smtClean="0"/>
              <a:t>: du </a:t>
            </a:r>
            <a:r>
              <a:rPr lang="fr-FR" dirty="0"/>
              <a:t>grec </a:t>
            </a:r>
            <a:r>
              <a:rPr lang="fr-FR" dirty="0" err="1"/>
              <a:t>epi</a:t>
            </a:r>
            <a:r>
              <a:rPr lang="fr-FR" dirty="0"/>
              <a:t> = au dessus et </a:t>
            </a:r>
            <a:r>
              <a:rPr lang="fr-FR" dirty="0" err="1"/>
              <a:t>demos</a:t>
            </a:r>
            <a:r>
              <a:rPr lang="fr-FR" dirty="0"/>
              <a:t> = </a:t>
            </a:r>
            <a:r>
              <a:rPr lang="fr-FR" dirty="0" smtClean="0"/>
              <a:t>peuple</a:t>
            </a:r>
          </a:p>
          <a:p>
            <a:pPr marL="457200" lvl="1" indent="0">
              <a:buNone/>
            </a:pPr>
            <a:r>
              <a:rPr lang="fr-FR" sz="2600" dirty="0" smtClean="0"/>
              <a:t>la </a:t>
            </a:r>
            <a:r>
              <a:rPr lang="fr-FR" sz="2600" dirty="0"/>
              <a:t>propagation rapide d'une maladie infectieuse à un grand nombre de personnes, le plus souvent par </a:t>
            </a:r>
            <a:r>
              <a:rPr lang="fr-FR" sz="2600" dirty="0" smtClean="0"/>
              <a:t>contagion, </a:t>
            </a:r>
            <a:r>
              <a:rPr lang="fr-FR" sz="2600" dirty="0"/>
              <a:t>en un lieu donné sur un moment </a:t>
            </a:r>
            <a:r>
              <a:rPr lang="fr-FR" sz="2600" dirty="0" smtClean="0"/>
              <a:t>donné.</a:t>
            </a:r>
          </a:p>
          <a:p>
            <a:pPr marL="457200" lvl="1" indent="0">
              <a:buNone/>
            </a:pPr>
            <a:r>
              <a:rPr lang="fr-FR" sz="2600" dirty="0" smtClean="0"/>
              <a:t>Augmentation d’une maladie endémique. </a:t>
            </a:r>
          </a:p>
          <a:p>
            <a:r>
              <a:rPr lang="fr-FR" sz="3000" dirty="0" smtClean="0"/>
              <a:t>PANDEMIE: la propagation mondiale d’une épidémie  </a:t>
            </a:r>
            <a:endParaRPr lang="fr-FR" sz="3000" dirty="0"/>
          </a:p>
        </p:txBody>
      </p:sp>
    </p:spTree>
    <p:extLst>
      <p:ext uri="{BB962C8B-B14F-4D97-AF65-F5344CB8AC3E}">
        <p14:creationId xmlns:p14="http://schemas.microsoft.com/office/powerpoint/2010/main" val="1029037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8" y="393260"/>
            <a:ext cx="10484069" cy="732155"/>
          </a:xfrm>
          <a:ln>
            <a:solidFill>
              <a:srgbClr val="FF0000"/>
            </a:solidFill>
          </a:ln>
        </p:spPr>
        <p:txBody>
          <a:bodyPr anchor="t">
            <a:noAutofit/>
          </a:bodyPr>
          <a:lstStyle/>
          <a:p>
            <a:pPr algn="ctr"/>
            <a:r>
              <a:rPr lang="fr-FR" b="1" dirty="0">
                <a:ln>
                  <a:solidFill>
                    <a:schemeClr val="tx1"/>
                  </a:solidFill>
                </a:ln>
                <a:latin typeface="+mn-lt"/>
              </a:rPr>
              <a:t>L</a:t>
            </a:r>
            <a:r>
              <a:rPr lang="fr-FR" b="1" dirty="0" smtClean="0">
                <a:ln>
                  <a:solidFill>
                    <a:schemeClr val="tx1"/>
                  </a:solidFill>
                </a:ln>
                <a:latin typeface="+mn-lt"/>
              </a:rPr>
              <a:t>es généralités sur la COVID-19</a:t>
            </a:r>
            <a:endParaRPr lang="fr-FR" b="1" dirty="0">
              <a:ln>
                <a:solidFill>
                  <a:schemeClr val="tx1"/>
                </a:solidFill>
              </a:ln>
              <a:latin typeface="+mn-lt"/>
            </a:endParaRPr>
          </a:p>
        </p:txBody>
      </p:sp>
      <p:sp>
        <p:nvSpPr>
          <p:cNvPr id="3" name="Content Placeholder 2"/>
          <p:cNvSpPr>
            <a:spLocks noGrp="1"/>
          </p:cNvSpPr>
          <p:nvPr>
            <p:ph idx="1"/>
          </p:nvPr>
        </p:nvSpPr>
        <p:spPr>
          <a:xfrm>
            <a:off x="838200" y="1420837"/>
            <a:ext cx="10515600" cy="4756125"/>
          </a:xfrm>
        </p:spPr>
        <p:txBody>
          <a:bodyPr>
            <a:normAutofit/>
          </a:bodyPr>
          <a:lstStyle/>
          <a:p>
            <a:r>
              <a:rPr lang="fr-FR" sz="2400" dirty="0" smtClean="0"/>
              <a:t>La covid-19 est une maladie infectieuse, provoquée par un virus de la familles de </a:t>
            </a:r>
            <a:r>
              <a:rPr lang="fr-FR" sz="2400" dirty="0" err="1" smtClean="0"/>
              <a:t>coronaviridae</a:t>
            </a:r>
            <a:r>
              <a:rPr lang="fr-FR" sz="2400" dirty="0" smtClean="0"/>
              <a:t>, </a:t>
            </a:r>
            <a:r>
              <a:rPr lang="fr-FR" sz="2400" i="1" dirty="0" smtClean="0"/>
              <a:t>SARS-CoV-2</a:t>
            </a:r>
            <a:r>
              <a:rPr lang="fr-FR" sz="2400" dirty="0" smtClean="0"/>
              <a:t>. </a:t>
            </a:r>
          </a:p>
          <a:p>
            <a:r>
              <a:rPr lang="fr-FR" sz="2400" dirty="0" smtClean="0"/>
              <a:t>La maladie a émergée en décembre 2019 avec une flambée épidémique signalée </a:t>
            </a:r>
            <a:r>
              <a:rPr lang="fr-FR" sz="2400" dirty="0">
                <a:solidFill>
                  <a:prstClr val="black"/>
                </a:solidFill>
              </a:rPr>
              <a:t>à</a:t>
            </a:r>
            <a:r>
              <a:rPr lang="fr-FR" sz="2400" dirty="0" smtClean="0"/>
              <a:t> Wuhan, en Chine, pour devenir une épidémie mondiale ou pandémie.</a:t>
            </a:r>
          </a:p>
          <a:p>
            <a:r>
              <a:rPr lang="fr-FR" sz="2400" dirty="0" smtClean="0">
                <a:solidFill>
                  <a:srgbClr val="FF0000"/>
                </a:solidFill>
              </a:rPr>
              <a:t>Les signes et symptômes:</a:t>
            </a:r>
          </a:p>
          <a:p>
            <a:pPr lvl="1">
              <a:buFont typeface="Wingdings" panose="05000000000000000000" pitchFamily="2" charset="2"/>
              <a:buChar char="ü"/>
            </a:pPr>
            <a:r>
              <a:rPr lang="fr-FR" sz="2200" dirty="0" smtClean="0">
                <a:solidFill>
                  <a:srgbClr val="FF0000"/>
                </a:solidFill>
              </a:rPr>
              <a:t>Principalement, la fièvre , </a:t>
            </a:r>
            <a:r>
              <a:rPr lang="fr-FR" sz="2200" dirty="0">
                <a:solidFill>
                  <a:srgbClr val="FF0000"/>
                </a:solidFill>
              </a:rPr>
              <a:t>la fatigue et une toux sèche.</a:t>
            </a:r>
            <a:r>
              <a:rPr lang="fr-FR" sz="2200" dirty="0" smtClean="0">
                <a:solidFill>
                  <a:srgbClr val="FF0000"/>
                </a:solidFill>
              </a:rPr>
              <a:t> </a:t>
            </a:r>
          </a:p>
          <a:p>
            <a:pPr lvl="1">
              <a:buFont typeface="Wingdings" panose="05000000000000000000" pitchFamily="2" charset="2"/>
              <a:buChar char="ü"/>
            </a:pPr>
            <a:r>
              <a:rPr lang="fr-FR" sz="2200" dirty="0" smtClean="0">
                <a:solidFill>
                  <a:srgbClr val="FF0000"/>
                </a:solidFill>
              </a:rPr>
              <a:t>Autres malades se présente avec des douleurs, </a:t>
            </a:r>
            <a:r>
              <a:rPr lang="fr-FR" sz="2200" dirty="0">
                <a:solidFill>
                  <a:srgbClr val="FF0000"/>
                </a:solidFill>
              </a:rPr>
              <a:t>une congestion et un écoulement nasal, des maux de gorge et </a:t>
            </a:r>
            <a:r>
              <a:rPr lang="fr-FR" sz="2200" dirty="0" smtClean="0">
                <a:solidFill>
                  <a:srgbClr val="FF0000"/>
                </a:solidFill>
              </a:rPr>
              <a:t>une diarrhée.  </a:t>
            </a:r>
          </a:p>
          <a:p>
            <a:pPr lvl="1">
              <a:buFont typeface="Wingdings" panose="05000000000000000000" pitchFamily="2" charset="2"/>
              <a:buChar char="ü"/>
            </a:pPr>
            <a:r>
              <a:rPr lang="fr-FR" sz="2200" dirty="0" smtClean="0">
                <a:solidFill>
                  <a:srgbClr val="FF0000"/>
                </a:solidFill>
              </a:rPr>
              <a:t>Cas graves:  un </a:t>
            </a:r>
            <a:r>
              <a:rPr lang="fr-FR" sz="2200" dirty="0">
                <a:solidFill>
                  <a:srgbClr val="FF0000"/>
                </a:solidFill>
              </a:rPr>
              <a:t>syndrome respiratoire aigu </a:t>
            </a:r>
            <a:r>
              <a:rPr lang="fr-FR" sz="2200" dirty="0" smtClean="0">
                <a:solidFill>
                  <a:srgbClr val="FF0000"/>
                </a:solidFill>
              </a:rPr>
              <a:t>sévère. </a:t>
            </a:r>
          </a:p>
          <a:p>
            <a:pPr lvl="1">
              <a:buFont typeface="Wingdings" panose="05000000000000000000" pitchFamily="2" charset="2"/>
              <a:buChar char="ü"/>
            </a:pPr>
            <a:r>
              <a:rPr lang="fr-FR" sz="2200" dirty="0" smtClean="0">
                <a:solidFill>
                  <a:srgbClr val="FF0000"/>
                </a:solidFill>
              </a:rPr>
              <a:t>voire </a:t>
            </a:r>
            <a:r>
              <a:rPr lang="fr-FR" sz="2200" dirty="0">
                <a:solidFill>
                  <a:srgbClr val="FF0000"/>
                </a:solidFill>
              </a:rPr>
              <a:t>la mort</a:t>
            </a:r>
            <a:r>
              <a:rPr lang="fr-FR" sz="2200" dirty="0" smtClean="0">
                <a:solidFill>
                  <a:srgbClr val="FF0000"/>
                </a:solidFill>
              </a:rPr>
              <a:t>.</a:t>
            </a:r>
          </a:p>
          <a:p>
            <a:r>
              <a:rPr lang="fr-FR" sz="2400" dirty="0" smtClean="0"/>
              <a:t>Période d’incubation: 1-12.5 jours </a:t>
            </a:r>
            <a:r>
              <a:rPr lang="fr-FR" sz="2200" dirty="0" smtClean="0">
                <a:solidFill>
                  <a:srgbClr val="FF0000"/>
                </a:solidFill>
              </a:rPr>
              <a:t>(</a:t>
            </a:r>
            <a:r>
              <a:rPr lang="fr-FR" sz="2200" dirty="0">
                <a:solidFill>
                  <a:srgbClr val="FF0000"/>
                </a:solidFill>
              </a:rPr>
              <a:t>L’OMS recommande que les contacts des cas confirmés soient suivis pendant 14 </a:t>
            </a:r>
            <a:r>
              <a:rPr lang="fr-FR" sz="2200" dirty="0" smtClean="0">
                <a:solidFill>
                  <a:srgbClr val="FF0000"/>
                </a:solidFill>
              </a:rPr>
              <a:t>jours). </a:t>
            </a:r>
            <a:endParaRPr lang="fr-FR" sz="2200" dirty="0">
              <a:solidFill>
                <a:srgbClr val="FF0000"/>
              </a:solidFill>
            </a:endParaRPr>
          </a:p>
        </p:txBody>
      </p:sp>
    </p:spTree>
    <p:extLst>
      <p:ext uri="{BB962C8B-B14F-4D97-AF65-F5344CB8AC3E}">
        <p14:creationId xmlns:p14="http://schemas.microsoft.com/office/powerpoint/2010/main" val="3385597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85083" cy="1038006"/>
          </a:xfrm>
          <a:ln>
            <a:solidFill>
              <a:schemeClr val="accent2"/>
            </a:solidFill>
          </a:ln>
        </p:spPr>
        <p:txBody>
          <a:bodyPr/>
          <a:lstStyle/>
          <a:p>
            <a:r>
              <a:rPr lang="fr-FR" b="1" dirty="0" smtClean="0">
                <a:ln>
                  <a:solidFill>
                    <a:schemeClr val="tx1"/>
                  </a:solidFill>
                </a:ln>
                <a:latin typeface="+mn-lt"/>
              </a:rPr>
              <a:t>Symptômes qui peuvent persister </a:t>
            </a:r>
            <a:endParaRPr lang="fr-FR" b="1" dirty="0">
              <a:ln>
                <a:solidFill>
                  <a:schemeClr val="tx1"/>
                </a:solidFill>
              </a:ln>
              <a:latin typeface="+mn-lt"/>
            </a:endParaRPr>
          </a:p>
        </p:txBody>
      </p:sp>
      <p:sp>
        <p:nvSpPr>
          <p:cNvPr id="3" name="Content Placeholder 2"/>
          <p:cNvSpPr>
            <a:spLocks noGrp="1"/>
          </p:cNvSpPr>
          <p:nvPr>
            <p:ph idx="1"/>
          </p:nvPr>
        </p:nvSpPr>
        <p:spPr/>
        <p:txBody>
          <a:bodyPr/>
          <a:lstStyle/>
          <a:p>
            <a:pPr marL="571500" indent="-571500">
              <a:buFont typeface="+mj-lt"/>
              <a:buAutoNum type="romanLcPeriod"/>
            </a:pPr>
            <a:r>
              <a:rPr lang="fr-FR" dirty="0" smtClean="0"/>
              <a:t>Fatigue </a:t>
            </a:r>
            <a:r>
              <a:rPr lang="fr-FR" dirty="0"/>
              <a:t>chronique </a:t>
            </a:r>
            <a:endParaRPr lang="fr-FR" dirty="0" smtClean="0"/>
          </a:p>
          <a:p>
            <a:pPr marL="571500" indent="-571500">
              <a:buFont typeface="+mj-lt"/>
              <a:buAutoNum type="romanLcPeriod"/>
            </a:pPr>
            <a:r>
              <a:rPr lang="fr-FR" dirty="0" smtClean="0"/>
              <a:t>Toux</a:t>
            </a:r>
            <a:r>
              <a:rPr lang="fr-FR" dirty="0"/>
              <a:t>, congestion ou essoufflement </a:t>
            </a:r>
            <a:endParaRPr lang="fr-FR" dirty="0" smtClean="0"/>
          </a:p>
          <a:p>
            <a:pPr marL="571500" indent="-571500">
              <a:buFont typeface="+mj-lt"/>
              <a:buAutoNum type="romanLcPeriod"/>
            </a:pPr>
            <a:r>
              <a:rPr lang="fr-FR" dirty="0" smtClean="0"/>
              <a:t>Perte </a:t>
            </a:r>
            <a:r>
              <a:rPr lang="fr-FR" dirty="0"/>
              <a:t>du goût ou de l’odorat </a:t>
            </a:r>
            <a:endParaRPr lang="fr-FR" dirty="0" smtClean="0"/>
          </a:p>
          <a:p>
            <a:pPr marL="571500" indent="-571500">
              <a:buFont typeface="+mj-lt"/>
              <a:buAutoNum type="romanLcPeriod"/>
            </a:pPr>
            <a:r>
              <a:rPr lang="fr-FR" dirty="0" smtClean="0"/>
              <a:t>Maux </a:t>
            </a:r>
            <a:r>
              <a:rPr lang="fr-FR" dirty="0"/>
              <a:t>de tête, douleurs corporelles </a:t>
            </a:r>
            <a:endParaRPr lang="fr-FR" dirty="0" smtClean="0"/>
          </a:p>
          <a:p>
            <a:pPr marL="571500" indent="-571500">
              <a:buFont typeface="+mj-lt"/>
              <a:buAutoNum type="romanLcPeriod"/>
            </a:pPr>
            <a:r>
              <a:rPr lang="fr-FR" dirty="0" smtClean="0"/>
              <a:t>Diarrhée</a:t>
            </a:r>
            <a:r>
              <a:rPr lang="fr-FR" dirty="0"/>
              <a:t>, nausées </a:t>
            </a:r>
            <a:endParaRPr lang="fr-FR" dirty="0" smtClean="0"/>
          </a:p>
          <a:p>
            <a:pPr marL="571500" indent="-571500">
              <a:buFont typeface="+mj-lt"/>
              <a:buAutoNum type="romanLcPeriod"/>
            </a:pPr>
            <a:r>
              <a:rPr lang="fr-FR" dirty="0" smtClean="0"/>
              <a:t>Douleur </a:t>
            </a:r>
            <a:r>
              <a:rPr lang="fr-FR" dirty="0"/>
              <a:t>thoracique ou abdominale </a:t>
            </a:r>
            <a:endParaRPr lang="fr-FR" dirty="0" smtClean="0"/>
          </a:p>
          <a:p>
            <a:pPr marL="571500" indent="-571500">
              <a:buFont typeface="+mj-lt"/>
              <a:buAutoNum type="romanLcPeriod"/>
            </a:pPr>
            <a:r>
              <a:rPr lang="fr-FR" dirty="0" smtClean="0"/>
              <a:t>Confusion </a:t>
            </a:r>
            <a:r>
              <a:rPr lang="fr-FR" dirty="0"/>
              <a:t>« brouillard de la COVID»</a:t>
            </a:r>
          </a:p>
        </p:txBody>
      </p:sp>
    </p:spTree>
    <p:extLst>
      <p:ext uri="{BB962C8B-B14F-4D97-AF65-F5344CB8AC3E}">
        <p14:creationId xmlns:p14="http://schemas.microsoft.com/office/powerpoint/2010/main" val="4142462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0289" t="21950" r="9134" b="5359"/>
          <a:stretch/>
        </p:blipFill>
        <p:spPr bwMode="auto">
          <a:xfrm>
            <a:off x="527816" y="433058"/>
            <a:ext cx="10839122" cy="60938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34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59" y="885387"/>
            <a:ext cx="9425152" cy="1077309"/>
          </a:xfrm>
          <a:ln>
            <a:solidFill>
              <a:srgbClr val="FF0000"/>
            </a:solidFill>
          </a:ln>
        </p:spPr>
        <p:txBody>
          <a:bodyPr>
            <a:noAutofit/>
          </a:bodyPr>
          <a:lstStyle/>
          <a:p>
            <a:pPr algn="ctr"/>
            <a:r>
              <a:rPr lang="fr-FR" sz="4000" b="1" dirty="0" smtClean="0">
                <a:ln>
                  <a:solidFill>
                    <a:schemeClr val="tx1"/>
                  </a:solidFill>
                </a:ln>
                <a:latin typeface="+mn-lt"/>
              </a:rPr>
              <a:t>Au départ: Conséquences de la COVID-19 sur les services de sant</a:t>
            </a:r>
            <a:r>
              <a:rPr lang="fr-FR" sz="4000" b="1" dirty="0">
                <a:ln>
                  <a:solidFill>
                    <a:schemeClr val="tx1"/>
                  </a:solidFill>
                </a:ln>
                <a:solidFill>
                  <a:prstClr val="black"/>
                </a:solidFill>
                <a:latin typeface="+mn-lt"/>
              </a:rPr>
              <a:t>é</a:t>
            </a:r>
            <a:endParaRPr lang="fr-FR" sz="4000" b="1" dirty="0">
              <a:ln>
                <a:solidFill>
                  <a:schemeClr val="tx1"/>
                </a:solidFill>
              </a:ln>
              <a:latin typeface="+mn-lt"/>
            </a:endParaRPr>
          </a:p>
        </p:txBody>
      </p:sp>
      <p:sp>
        <p:nvSpPr>
          <p:cNvPr id="3" name="Content Placeholder 2"/>
          <p:cNvSpPr>
            <a:spLocks noGrp="1"/>
          </p:cNvSpPr>
          <p:nvPr>
            <p:ph idx="1"/>
          </p:nvPr>
        </p:nvSpPr>
        <p:spPr>
          <a:xfrm>
            <a:off x="838200" y="2758966"/>
            <a:ext cx="10515600" cy="2159876"/>
          </a:xfrm>
        </p:spPr>
        <p:txBody>
          <a:bodyPr/>
          <a:lstStyle/>
          <a:p>
            <a:r>
              <a:rPr lang="fr-FR" dirty="0"/>
              <a:t>Les cliniques et autres centres de soins ont été fermés </a:t>
            </a:r>
            <a:r>
              <a:rPr lang="fr-FR" dirty="0" smtClean="0"/>
              <a:t> </a:t>
            </a:r>
          </a:p>
          <a:p>
            <a:r>
              <a:rPr lang="fr-FR" dirty="0" smtClean="0"/>
              <a:t>Nombreux </a:t>
            </a:r>
            <a:r>
              <a:rPr lang="fr-FR" dirty="0"/>
              <a:t>programmes de santé </a:t>
            </a:r>
            <a:r>
              <a:rPr lang="fr-FR" dirty="0" smtClean="0"/>
              <a:t>(SSR et VIH) et </a:t>
            </a:r>
            <a:r>
              <a:rPr lang="fr-FR" dirty="0"/>
              <a:t>de nutrition vitaux ont cessé leurs </a:t>
            </a:r>
            <a:r>
              <a:rPr lang="fr-FR" dirty="0" smtClean="0"/>
              <a:t>activités.</a:t>
            </a:r>
          </a:p>
          <a:p>
            <a:endParaRPr lang="fr-FR" dirty="0"/>
          </a:p>
        </p:txBody>
      </p:sp>
    </p:spTree>
    <p:extLst>
      <p:ext uri="{BB962C8B-B14F-4D97-AF65-F5344CB8AC3E}">
        <p14:creationId xmlns:p14="http://schemas.microsoft.com/office/powerpoint/2010/main" val="1831555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31891" t="21095" r="11058" b="9065"/>
          <a:stretch/>
        </p:blipFill>
        <p:spPr bwMode="auto">
          <a:xfrm>
            <a:off x="711418" y="543745"/>
            <a:ext cx="11049657" cy="60620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22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943"/>
          </a:xfrm>
          <a:ln>
            <a:solidFill>
              <a:srgbClr val="FF0000"/>
            </a:solidFill>
          </a:ln>
        </p:spPr>
        <p:txBody>
          <a:bodyPr anchor="t">
            <a:normAutofit fontScale="90000"/>
          </a:bodyPr>
          <a:lstStyle/>
          <a:p>
            <a:r>
              <a:rPr lang="fr-FR" b="1" dirty="0" smtClean="0">
                <a:latin typeface="+mn-lt"/>
              </a:rPr>
              <a:t>Objectifs du module</a:t>
            </a:r>
            <a:endParaRPr lang="fr-FR" b="1" dirty="0">
              <a:latin typeface="+mn-lt"/>
            </a:endParaRPr>
          </a:p>
        </p:txBody>
      </p:sp>
      <p:sp>
        <p:nvSpPr>
          <p:cNvPr id="3" name="Content Placeholder 2"/>
          <p:cNvSpPr>
            <a:spLocks noGrp="1"/>
          </p:cNvSpPr>
          <p:nvPr>
            <p:ph idx="1"/>
          </p:nvPr>
        </p:nvSpPr>
        <p:spPr>
          <a:xfrm>
            <a:off x="838200" y="1241946"/>
            <a:ext cx="10515600" cy="4935017"/>
          </a:xfrm>
        </p:spPr>
        <p:txBody>
          <a:bodyPr/>
          <a:lstStyle/>
          <a:p>
            <a:pPr marL="0" indent="0">
              <a:buNone/>
            </a:pPr>
            <a:r>
              <a:rPr lang="fr-FR" sz="3200" u="sng" dirty="0" smtClean="0"/>
              <a:t>A la fin de la session, le participants doit être en mesure de:</a:t>
            </a:r>
          </a:p>
          <a:p>
            <a:r>
              <a:rPr lang="fr-FR" dirty="0" smtClean="0"/>
              <a:t>Retenir les concepts de base sur le S-E</a:t>
            </a:r>
          </a:p>
          <a:p>
            <a:r>
              <a:rPr lang="fr-FR" dirty="0" smtClean="0"/>
              <a:t>Décrire le	quoi, le quand et pourquoi du recensement,	 du suivi et de l’évaluation des programmes de SSR dans les contextes humanitaires</a:t>
            </a:r>
          </a:p>
          <a:p>
            <a:r>
              <a:rPr lang="fr-FR" dirty="0" smtClean="0"/>
              <a:t>Identifier les méthodes,	 outils et indicateurs adaptés pour le recensement, le suivi et l’évaluation.</a:t>
            </a:r>
          </a:p>
          <a:p>
            <a:r>
              <a:rPr lang="fr-FR" dirty="0" smtClean="0"/>
              <a:t>Fournir des directives sur la collecte 	éthique des données et son utilisation; et les modes d’utilisation des données pour les politiques, programmes et le plaidoyer efficace.</a:t>
            </a:r>
            <a:endParaRPr lang="fr-FR" dirty="0"/>
          </a:p>
        </p:txBody>
      </p:sp>
    </p:spTree>
    <p:extLst>
      <p:ext uri="{BB962C8B-B14F-4D97-AF65-F5344CB8AC3E}">
        <p14:creationId xmlns:p14="http://schemas.microsoft.com/office/powerpoint/2010/main" val="5843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19138" cy="1241009"/>
          </a:xfrm>
          <a:ln>
            <a:solidFill>
              <a:srgbClr val="FF0000"/>
            </a:solidFill>
          </a:ln>
        </p:spPr>
        <p:txBody>
          <a:bodyPr anchor="t">
            <a:noAutofit/>
          </a:bodyPr>
          <a:lstStyle/>
          <a:p>
            <a:pPr algn="l"/>
            <a:r>
              <a:rPr lang="fr-FR" sz="4400" b="1" dirty="0" smtClean="0">
                <a:latin typeface="+mn-lt"/>
              </a:rPr>
              <a:t>LA SSR: </a:t>
            </a:r>
            <a:r>
              <a:rPr lang="fr-FR" sz="4400" b="1" dirty="0">
                <a:latin typeface="+mn-lt"/>
              </a:rPr>
              <a:t>M</a:t>
            </a:r>
            <a:r>
              <a:rPr lang="fr-FR" sz="4400" b="1" dirty="0" smtClean="0">
                <a:latin typeface="+mn-lt"/>
              </a:rPr>
              <a:t>aintenir les </a:t>
            </a:r>
            <a:r>
              <a:rPr lang="fr-FR" sz="4400" b="1" dirty="0" smtClean="0">
                <a:ln>
                  <a:solidFill>
                    <a:schemeClr val="tx1"/>
                  </a:solidFill>
                </a:ln>
                <a:latin typeface="+mn-lt"/>
              </a:rPr>
              <a:t>services</a:t>
            </a:r>
            <a:r>
              <a:rPr lang="fr-FR" sz="4400" b="1" dirty="0" smtClean="0">
                <a:latin typeface="+mn-lt"/>
              </a:rPr>
              <a:t> de qualité lors des pandémies (la COVID 19)</a:t>
            </a:r>
            <a:endParaRPr lang="fr-FR" sz="4400" b="1" dirty="0">
              <a:latin typeface="+mn-lt"/>
            </a:endParaRPr>
          </a:p>
        </p:txBody>
      </p:sp>
      <p:sp>
        <p:nvSpPr>
          <p:cNvPr id="3" name="Subtitle 2"/>
          <p:cNvSpPr>
            <a:spLocks noGrp="1"/>
          </p:cNvSpPr>
          <p:nvPr>
            <p:ph type="subTitle" idx="1"/>
          </p:nvPr>
        </p:nvSpPr>
        <p:spPr>
          <a:xfrm>
            <a:off x="1026942" y="3602038"/>
            <a:ext cx="10241280" cy="913691"/>
          </a:xfrm>
          <a:solidFill>
            <a:srgbClr val="FFC000"/>
          </a:solidFill>
        </p:spPr>
        <p:txBody>
          <a:bodyPr>
            <a:normAutofit lnSpcReduction="10000"/>
          </a:bodyPr>
          <a:lstStyle/>
          <a:p>
            <a:pPr algn="l">
              <a:lnSpc>
                <a:spcPct val="107000"/>
              </a:lnSpc>
              <a:spcBef>
                <a:spcPts val="0"/>
              </a:spcBef>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La pandémie de </a:t>
            </a:r>
            <a:r>
              <a:rPr lang="fr-FR" dirty="0" smtClean="0">
                <a:latin typeface="Calibri" panose="020F0502020204030204" pitchFamily="34" charset="0"/>
                <a:ea typeface="Calibri" panose="020F0502020204030204" pitchFamily="34" charset="0"/>
                <a:cs typeface="Times New Roman" panose="02020603050405020304" pitchFamily="18" charset="0"/>
              </a:rPr>
              <a:t>COVID 19 </a:t>
            </a:r>
            <a:r>
              <a:rPr lang="fr-FR" dirty="0">
                <a:latin typeface="Calibri" panose="020F0502020204030204" pitchFamily="34" charset="0"/>
                <a:ea typeface="Calibri" panose="020F0502020204030204" pitchFamily="34" charset="0"/>
                <a:cs typeface="Times New Roman" panose="02020603050405020304" pitchFamily="18" charset="0"/>
              </a:rPr>
              <a:t>menace davantage les femmes et les filles qui sont déjà exposées dans les situations de crise humanitaire et les contextes fragiles.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925120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045677" cy="563343"/>
          </a:xfrm>
          <a:ln>
            <a:solidFill>
              <a:srgbClr val="FF0000"/>
            </a:solidFill>
          </a:ln>
        </p:spPr>
        <p:txBody>
          <a:bodyPr anchor="t">
            <a:noAutofit/>
          </a:bodyPr>
          <a:lstStyle/>
          <a:p>
            <a:r>
              <a:rPr lang="fr-FR" sz="3600" b="1" dirty="0" smtClean="0">
                <a:ln>
                  <a:solidFill>
                    <a:schemeClr val="tx1"/>
                  </a:solidFill>
                </a:ln>
                <a:latin typeface="+mn-lt"/>
              </a:rPr>
              <a:t>Les faits</a:t>
            </a:r>
            <a:endParaRPr lang="fr-FR" sz="3600" b="1" dirty="0">
              <a:ln>
                <a:solidFill>
                  <a:schemeClr val="tx1"/>
                </a:solidFill>
              </a:ln>
              <a:latin typeface="+mn-lt"/>
            </a:endParaRPr>
          </a:p>
        </p:txBody>
      </p:sp>
      <p:sp>
        <p:nvSpPr>
          <p:cNvPr id="3" name="Content Placeholder 2"/>
          <p:cNvSpPr>
            <a:spLocks noGrp="1"/>
          </p:cNvSpPr>
          <p:nvPr>
            <p:ph idx="1"/>
          </p:nvPr>
        </p:nvSpPr>
        <p:spPr>
          <a:xfrm>
            <a:off x="838200" y="1181686"/>
            <a:ext cx="11217812" cy="4995277"/>
          </a:xfrm>
        </p:spPr>
        <p:txBody>
          <a:bodyPr>
            <a:normAutofit/>
          </a:bodyPr>
          <a:lstStyle/>
          <a:p>
            <a:pPr marL="571500" indent="-571500">
              <a:buFont typeface="+mj-lt"/>
              <a:buAutoNum type="romanLcPeriod"/>
            </a:pPr>
            <a:r>
              <a:rPr lang="fr-FR" dirty="0">
                <a:solidFill>
                  <a:prstClr val="black"/>
                </a:solidFill>
                <a:ea typeface="+mj-ea"/>
                <a:cs typeface="+mj-cs"/>
              </a:rPr>
              <a:t>Les </a:t>
            </a:r>
            <a:r>
              <a:rPr lang="fr-FR" dirty="0" smtClean="0">
                <a:solidFill>
                  <a:prstClr val="black"/>
                </a:solidFill>
                <a:ea typeface="+mj-ea"/>
                <a:cs typeface="+mj-cs"/>
              </a:rPr>
              <a:t>urgences humanitaires </a:t>
            </a:r>
            <a:r>
              <a:rPr lang="fr-FR" dirty="0">
                <a:solidFill>
                  <a:prstClr val="black"/>
                </a:solidFill>
                <a:ea typeface="+mj-ea"/>
                <a:cs typeface="+mj-cs"/>
              </a:rPr>
              <a:t>accentuent les besoins en matière de </a:t>
            </a:r>
            <a:r>
              <a:rPr lang="fr-FR" dirty="0" smtClean="0">
                <a:solidFill>
                  <a:prstClr val="black"/>
                </a:solidFill>
                <a:ea typeface="+mj-ea"/>
                <a:cs typeface="+mj-cs"/>
              </a:rPr>
              <a:t>la SSR </a:t>
            </a:r>
            <a:r>
              <a:rPr lang="fr-FR" dirty="0">
                <a:solidFill>
                  <a:prstClr val="black"/>
                </a:solidFill>
                <a:ea typeface="+mj-ea"/>
                <a:cs typeface="+mj-cs"/>
              </a:rPr>
              <a:t>des femmes et des </a:t>
            </a:r>
            <a:r>
              <a:rPr lang="fr-FR" dirty="0" smtClean="0">
                <a:solidFill>
                  <a:prstClr val="black"/>
                </a:solidFill>
                <a:ea typeface="+mj-ea"/>
                <a:cs typeface="+mj-cs"/>
              </a:rPr>
              <a:t>filles.</a:t>
            </a:r>
          </a:p>
          <a:p>
            <a:pPr marL="571500" indent="-571500">
              <a:buFont typeface="+mj-lt"/>
              <a:buAutoNum type="romanLcPeriod"/>
            </a:pPr>
            <a:r>
              <a:rPr lang="fr-FR" dirty="0" smtClean="0"/>
              <a:t>Des </a:t>
            </a:r>
            <a:r>
              <a:rPr lang="fr-FR" dirty="0"/>
              <a:t>difficultés complexes entravent la disponibilité, l’accessibilité et l’acceptabilité de SSR de qualité dans les situations de crise humanitaire et les contextes fragiles.  </a:t>
            </a:r>
          </a:p>
          <a:p>
            <a:pPr marL="571500" indent="-571500">
              <a:buFont typeface="+mj-lt"/>
              <a:buAutoNum type="romanLcPeriod"/>
            </a:pPr>
            <a:r>
              <a:rPr lang="fr-FR" dirty="0" smtClean="0"/>
              <a:t>Certains gouvernements exploitent aussi la crise de santé publique pour créer d’autres obstacles ou supprimer l’accès aux services existants de SSR, dans les situations de crise humanitaire. </a:t>
            </a:r>
          </a:p>
          <a:p>
            <a:pPr marL="571500" indent="-571500">
              <a:buFont typeface="+mj-lt"/>
              <a:buAutoNum type="romanLcPeriod"/>
            </a:pPr>
            <a:r>
              <a:rPr lang="fr-FR" dirty="0"/>
              <a:t>P</a:t>
            </a:r>
            <a:r>
              <a:rPr lang="fr-FR" dirty="0" smtClean="0"/>
              <a:t>rendre </a:t>
            </a:r>
            <a:r>
              <a:rPr lang="fr-FR" dirty="0"/>
              <a:t>en considération les besoins </a:t>
            </a:r>
            <a:r>
              <a:rPr lang="fr-FR" dirty="0" smtClean="0"/>
              <a:t>spécifiques </a:t>
            </a:r>
            <a:r>
              <a:rPr lang="fr-FR" dirty="0"/>
              <a:t>et les obstacles à l’accès aux informations et aux services subis par les groupes </a:t>
            </a:r>
            <a:r>
              <a:rPr lang="fr-FR" dirty="0" smtClean="0"/>
              <a:t>marginalisés.</a:t>
            </a:r>
            <a:endParaRPr lang="fr-FR" dirty="0"/>
          </a:p>
        </p:txBody>
      </p:sp>
    </p:spTree>
    <p:extLst>
      <p:ext uri="{BB962C8B-B14F-4D97-AF65-F5344CB8AC3E}">
        <p14:creationId xmlns:p14="http://schemas.microsoft.com/office/powerpoint/2010/main" val="910994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9472448" cy="1069537"/>
          </a:xfrm>
          <a:ln>
            <a:solidFill>
              <a:srgbClr val="FF0000"/>
            </a:solidFill>
          </a:ln>
        </p:spPr>
        <p:txBody>
          <a:bodyPr anchor="t">
            <a:noAutofit/>
          </a:bodyPr>
          <a:lstStyle/>
          <a:p>
            <a:pPr algn="ctr"/>
            <a:r>
              <a:rPr lang="fr-FR" sz="4000" b="1" dirty="0" smtClean="0">
                <a:ln>
                  <a:solidFill>
                    <a:schemeClr val="tx1"/>
                  </a:solidFill>
                </a:ln>
                <a:latin typeface="+mn-lt"/>
              </a:rPr>
              <a:t>Les conséquences de la pandémie sur les services SSR</a:t>
            </a:r>
            <a:endParaRPr lang="fr-FR" sz="4000" b="1" dirty="0">
              <a:ln>
                <a:solidFill>
                  <a:schemeClr val="tx1"/>
                </a:solidFill>
              </a:ln>
              <a:latin typeface="+mn-lt"/>
            </a:endParaRPr>
          </a:p>
        </p:txBody>
      </p:sp>
      <p:sp>
        <p:nvSpPr>
          <p:cNvPr id="3" name="Content Placeholder 2"/>
          <p:cNvSpPr>
            <a:spLocks noGrp="1"/>
          </p:cNvSpPr>
          <p:nvPr>
            <p:ph idx="1"/>
          </p:nvPr>
        </p:nvSpPr>
        <p:spPr>
          <a:xfrm>
            <a:off x="838200" y="1639613"/>
            <a:ext cx="10515600" cy="4537349"/>
          </a:xfrm>
        </p:spPr>
        <p:txBody>
          <a:bodyPr>
            <a:normAutofit fontScale="92500"/>
          </a:bodyPr>
          <a:lstStyle/>
          <a:p>
            <a:r>
              <a:rPr lang="fr-FR" dirty="0"/>
              <a:t>L</a:t>
            </a:r>
            <a:r>
              <a:rPr lang="fr-FR" dirty="0" smtClean="0"/>
              <a:t>’accès </a:t>
            </a:r>
            <a:r>
              <a:rPr lang="fr-FR" dirty="0"/>
              <a:t>aux services essentiels de </a:t>
            </a:r>
            <a:r>
              <a:rPr lang="fr-FR" dirty="0" smtClean="0"/>
              <a:t>SSR relégué </a:t>
            </a:r>
            <a:r>
              <a:rPr lang="fr-FR" dirty="0"/>
              <a:t>au second plan et interrompu dans les situations de crise humanitaire et les </a:t>
            </a:r>
            <a:r>
              <a:rPr lang="fr-FR" dirty="0" smtClean="0"/>
              <a:t>contextes  fragiles.</a:t>
            </a:r>
          </a:p>
          <a:p>
            <a:r>
              <a:rPr lang="fr-FR" dirty="0" smtClean="0"/>
              <a:t>Augmentation de cas de violences familiales/ domestiques: suite aux mesures </a:t>
            </a:r>
            <a:r>
              <a:rPr lang="fr-FR" dirty="0"/>
              <a:t>de restrictions aux déplacements et de confinement pour réduire la propagation de la COVID </a:t>
            </a:r>
            <a:r>
              <a:rPr lang="fr-FR" dirty="0" smtClean="0"/>
              <a:t>19.</a:t>
            </a:r>
          </a:p>
          <a:p>
            <a:r>
              <a:rPr lang="fr-FR" dirty="0" smtClean="0"/>
              <a:t>Rupture des stocks en commodités suite </a:t>
            </a:r>
            <a:r>
              <a:rPr lang="fr-FR" dirty="0"/>
              <a:t>à</a:t>
            </a:r>
            <a:r>
              <a:rPr lang="fr-FR" dirty="0" smtClean="0"/>
              <a:t> l’interruption dans les chaînes </a:t>
            </a:r>
            <a:r>
              <a:rPr lang="fr-FR" dirty="0"/>
              <a:t>d’approvisionnement et les réseaux logistiques habituels des </a:t>
            </a:r>
            <a:r>
              <a:rPr lang="fr-FR" dirty="0" smtClean="0"/>
              <a:t>soins.</a:t>
            </a:r>
          </a:p>
          <a:p>
            <a:r>
              <a:rPr lang="fr-FR" dirty="0" smtClean="0"/>
              <a:t>Le besoin grandissant entrainant la rareté </a:t>
            </a:r>
            <a:r>
              <a:rPr lang="fr-FR" dirty="0"/>
              <a:t>croissante des équipements de protection individuelle (EPI) vitaux </a:t>
            </a:r>
            <a:r>
              <a:rPr lang="fr-FR" dirty="0" smtClean="0"/>
              <a:t>pour les </a:t>
            </a:r>
            <a:r>
              <a:rPr lang="fr-FR" dirty="0"/>
              <a:t>prestataires de soins humanitaires de première </a:t>
            </a:r>
            <a:r>
              <a:rPr lang="fr-FR" dirty="0" smtClean="0"/>
              <a:t>ligne. </a:t>
            </a:r>
            <a:endParaRPr lang="fr-FR" dirty="0"/>
          </a:p>
        </p:txBody>
      </p:sp>
    </p:spTree>
    <p:extLst>
      <p:ext uri="{BB962C8B-B14F-4D97-AF65-F5344CB8AC3E}">
        <p14:creationId xmlns:p14="http://schemas.microsoft.com/office/powerpoint/2010/main" val="996789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1021704" cy="619612"/>
          </a:xfrm>
          <a:ln>
            <a:solidFill>
              <a:srgbClr val="FF0000"/>
            </a:solidFill>
          </a:ln>
        </p:spPr>
        <p:txBody>
          <a:bodyPr anchor="t">
            <a:noAutofit/>
          </a:bodyPr>
          <a:lstStyle/>
          <a:p>
            <a:pPr lvl="0">
              <a:spcBef>
                <a:spcPts val="1000"/>
              </a:spcBef>
            </a:pPr>
            <a:r>
              <a:rPr lang="fr-FR" sz="3600" b="1" dirty="0" smtClean="0">
                <a:ln>
                  <a:solidFill>
                    <a:schemeClr val="tx1"/>
                  </a:solidFill>
                </a:ln>
                <a:latin typeface="+mn-lt"/>
              </a:rPr>
              <a:t>Intervention 1: M</a:t>
            </a:r>
            <a:r>
              <a:rPr lang="fr-FR" sz="3600" b="1" dirty="0" smtClean="0">
                <a:ln>
                  <a:solidFill>
                    <a:schemeClr val="tx1"/>
                  </a:solidFill>
                </a:ln>
                <a:solidFill>
                  <a:prstClr val="black"/>
                </a:solidFill>
                <a:latin typeface="+mn-lt"/>
                <a:ea typeface="+mn-ea"/>
                <a:cs typeface="+mn-cs"/>
              </a:rPr>
              <a:t>aintenir </a:t>
            </a:r>
            <a:r>
              <a:rPr lang="fr-FR" sz="3600" b="1" dirty="0">
                <a:ln>
                  <a:solidFill>
                    <a:schemeClr val="tx1"/>
                  </a:solidFill>
                </a:ln>
                <a:solidFill>
                  <a:prstClr val="black"/>
                </a:solidFill>
                <a:latin typeface="+mn-lt"/>
                <a:ea typeface="+mn-ea"/>
                <a:cs typeface="+mn-cs"/>
              </a:rPr>
              <a:t>la continuité des </a:t>
            </a:r>
            <a:r>
              <a:rPr lang="fr-FR" sz="3600" b="1" dirty="0" smtClean="0">
                <a:ln>
                  <a:solidFill>
                    <a:schemeClr val="tx1"/>
                  </a:solidFill>
                </a:ln>
                <a:solidFill>
                  <a:prstClr val="black"/>
                </a:solidFill>
                <a:latin typeface="+mn-lt"/>
                <a:ea typeface="+mn-ea"/>
                <a:cs typeface="+mn-cs"/>
              </a:rPr>
              <a:t>SSR</a:t>
            </a:r>
            <a:r>
              <a:rPr lang="fr-FR" sz="3600" b="1" dirty="0">
                <a:ln>
                  <a:solidFill>
                    <a:schemeClr val="tx1"/>
                  </a:solidFill>
                </a:ln>
                <a:solidFill>
                  <a:prstClr val="black"/>
                </a:solidFill>
                <a:latin typeface="+mn-lt"/>
                <a:ea typeface="+mn-ea"/>
                <a:cs typeface="+mn-cs"/>
              </a:rPr>
              <a:t/>
            </a:r>
            <a:br>
              <a:rPr lang="fr-FR" sz="3600" b="1" dirty="0">
                <a:ln>
                  <a:solidFill>
                    <a:schemeClr val="tx1"/>
                  </a:solidFill>
                </a:ln>
                <a:solidFill>
                  <a:prstClr val="black"/>
                </a:solidFill>
                <a:latin typeface="+mn-lt"/>
                <a:ea typeface="+mn-ea"/>
                <a:cs typeface="+mn-cs"/>
              </a:rPr>
            </a:br>
            <a:endParaRPr lang="fr-FR" sz="3600" b="1" dirty="0">
              <a:ln>
                <a:solidFill>
                  <a:schemeClr val="tx1"/>
                </a:solidFill>
              </a:ln>
              <a:latin typeface="+mn-lt"/>
            </a:endParaRPr>
          </a:p>
        </p:txBody>
      </p:sp>
      <p:sp>
        <p:nvSpPr>
          <p:cNvPr id="3" name="Content Placeholder 2"/>
          <p:cNvSpPr>
            <a:spLocks noGrp="1"/>
          </p:cNvSpPr>
          <p:nvPr>
            <p:ph idx="1"/>
          </p:nvPr>
        </p:nvSpPr>
        <p:spPr>
          <a:xfrm>
            <a:off x="656159" y="1228298"/>
            <a:ext cx="11203745" cy="5235563"/>
          </a:xfrm>
        </p:spPr>
        <p:txBody>
          <a:bodyPr>
            <a:normAutofit/>
          </a:bodyPr>
          <a:lstStyle/>
          <a:p>
            <a:pPr lvl="1">
              <a:buFont typeface="Wingdings" panose="05000000000000000000" pitchFamily="2" charset="2"/>
              <a:buChar char="ü"/>
            </a:pPr>
            <a:r>
              <a:rPr lang="fr-FR" dirty="0" smtClean="0"/>
              <a:t>Coordonner avec le Ministère de la </a:t>
            </a:r>
            <a:r>
              <a:rPr lang="fr-FR" dirty="0"/>
              <a:t>santé, </a:t>
            </a:r>
            <a:r>
              <a:rPr lang="fr-FR" dirty="0" smtClean="0"/>
              <a:t>les ministères du tutelle et le secteur privée pour garantir la fonctionnalité et l’accès aux services SRR;</a:t>
            </a:r>
          </a:p>
          <a:p>
            <a:pPr lvl="1">
              <a:buFont typeface="Wingdings" panose="05000000000000000000" pitchFamily="2" charset="2"/>
              <a:buChar char="ü"/>
            </a:pPr>
            <a:r>
              <a:rPr lang="fr-FR" dirty="0" smtClean="0"/>
              <a:t> Assurer que les choix et droits des femmes et filles </a:t>
            </a:r>
            <a:r>
              <a:rPr lang="fr-FR" dirty="0"/>
              <a:t>à </a:t>
            </a:r>
            <a:r>
              <a:rPr lang="fr-FR" dirty="0" smtClean="0"/>
              <a:t>la SSR soient maintenus. </a:t>
            </a:r>
          </a:p>
          <a:p>
            <a:pPr lvl="1">
              <a:buFont typeface="Wingdings" panose="05000000000000000000" pitchFamily="2" charset="2"/>
              <a:buChar char="ü"/>
            </a:pPr>
            <a:r>
              <a:rPr lang="fr-FR" dirty="0" smtClean="0"/>
              <a:t>Assurer l’allocation des ressources nécessaires pour faire fonctionner le services de santé, y compris la SSR, avec priorisation de femmes enceintes, et autres sous groupes plus vulnérables. </a:t>
            </a:r>
          </a:p>
          <a:p>
            <a:pPr lvl="1">
              <a:buFont typeface="Wingdings" panose="05000000000000000000" pitchFamily="2" charset="2"/>
              <a:buChar char="ü"/>
            </a:pPr>
            <a:r>
              <a:rPr lang="fr-FR" dirty="0" smtClean="0"/>
              <a:t>Assurer les services respectueux, axés sur les femmes, y compris les testes de dépistage des femmes enceintes  etc. lorsqu’elles sont admises en isolation quand elles sont COVID-19 positive. </a:t>
            </a:r>
          </a:p>
          <a:p>
            <a:pPr lvl="1">
              <a:buFont typeface="Wingdings" panose="05000000000000000000" pitchFamily="2" charset="2"/>
              <a:buChar char="ü"/>
            </a:pPr>
            <a:r>
              <a:rPr lang="fr-FR" dirty="0" smtClean="0"/>
              <a:t>Organiser le recyclage des agents de </a:t>
            </a:r>
            <a:r>
              <a:rPr lang="fr-FR" dirty="0"/>
              <a:t>santé </a:t>
            </a:r>
            <a:r>
              <a:rPr lang="fr-FR" dirty="0" smtClean="0"/>
              <a:t>sur le respect des précautions standard. </a:t>
            </a:r>
          </a:p>
          <a:p>
            <a:pPr lvl="1">
              <a:buFont typeface="Wingdings" panose="05000000000000000000" pitchFamily="2" charset="2"/>
              <a:buChar char="ü"/>
            </a:pPr>
            <a:r>
              <a:rPr lang="fr-FR" dirty="0" smtClean="0"/>
              <a:t>Faire le plaidoyer pour la fonctionnalité des chaines d’approvisionnement (en contraceptives, les médicaments essentiels, les fournitures essentiels pour les services SSR etc.)</a:t>
            </a:r>
          </a:p>
          <a:p>
            <a:pPr lvl="1">
              <a:buFont typeface="Wingdings" panose="05000000000000000000" pitchFamily="2" charset="2"/>
              <a:buChar char="ü"/>
            </a:pPr>
            <a:r>
              <a:rPr lang="fr-FR" dirty="0" smtClean="0"/>
              <a:t>Assurer l’approvisionnement en équipement de protection individuelle.  </a:t>
            </a:r>
          </a:p>
          <a:p>
            <a:pPr marL="457200" lvl="1" indent="0">
              <a:buNone/>
            </a:pPr>
            <a:endParaRPr lang="fr-FR" sz="2000" dirty="0" smtClean="0"/>
          </a:p>
        </p:txBody>
      </p:sp>
    </p:spTree>
    <p:extLst>
      <p:ext uri="{BB962C8B-B14F-4D97-AF65-F5344CB8AC3E}">
        <p14:creationId xmlns:p14="http://schemas.microsoft.com/office/powerpoint/2010/main" val="37379356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2702"/>
            <a:ext cx="10515600" cy="5076337"/>
          </a:xfrm>
        </p:spPr>
        <p:txBody>
          <a:bodyPr>
            <a:noAutofit/>
          </a:bodyPr>
          <a:lstStyle/>
          <a:p>
            <a:pPr marL="0" indent="0">
              <a:buNone/>
            </a:pPr>
            <a:r>
              <a:rPr lang="fr-FR" b="1" dirty="0" smtClean="0"/>
              <a:t>Les politiques et les interventions de la formation sanitaire. </a:t>
            </a:r>
          </a:p>
          <a:p>
            <a:r>
              <a:rPr lang="fr-FR" sz="2400" dirty="0" smtClean="0"/>
              <a:t>Assurer que les services essentiels et des urgences restent ouverts et fonctionnels 24H/24 et 7 jours/7.</a:t>
            </a:r>
          </a:p>
          <a:p>
            <a:r>
              <a:rPr lang="fr-FR" sz="2400" dirty="0" smtClean="0"/>
              <a:t>Organiser</a:t>
            </a:r>
            <a:r>
              <a:rPr lang="en-US" sz="2400" dirty="0" smtClean="0"/>
              <a:t> </a:t>
            </a:r>
            <a:r>
              <a:rPr lang="fr-FR" sz="2400" dirty="0" smtClean="0"/>
              <a:t>l’appui</a:t>
            </a:r>
            <a:r>
              <a:rPr lang="en-US" sz="2400" dirty="0" smtClean="0"/>
              <a:t> technique pour </a:t>
            </a:r>
            <a:r>
              <a:rPr lang="fr-FR" sz="2400" dirty="0" smtClean="0"/>
              <a:t>renforcer</a:t>
            </a:r>
            <a:r>
              <a:rPr lang="en-US" sz="2400" dirty="0" smtClean="0"/>
              <a:t> les </a:t>
            </a:r>
            <a:r>
              <a:rPr lang="fr-FR" sz="2400" dirty="0" smtClean="0"/>
              <a:t>mesures</a:t>
            </a:r>
            <a:r>
              <a:rPr lang="en-US" sz="2400" dirty="0" smtClean="0"/>
              <a:t> de prevention infection partout </a:t>
            </a:r>
            <a:r>
              <a:rPr lang="fr-FR" sz="2400" dirty="0" smtClean="0"/>
              <a:t>dans</a:t>
            </a:r>
            <a:r>
              <a:rPr lang="en-US" sz="2400" dirty="0" smtClean="0"/>
              <a:t> les formations </a:t>
            </a:r>
            <a:r>
              <a:rPr lang="fr-FR" sz="2400" dirty="0" smtClean="0"/>
              <a:t>sanitaires</a:t>
            </a:r>
            <a:r>
              <a:rPr lang="en-US" sz="2400" dirty="0" smtClean="0"/>
              <a:t>. </a:t>
            </a:r>
          </a:p>
          <a:p>
            <a:r>
              <a:rPr lang="fr-FR" sz="2400" dirty="0" smtClean="0"/>
              <a:t>Garantir</a:t>
            </a:r>
            <a:r>
              <a:rPr lang="en-US" sz="2400" dirty="0" smtClean="0"/>
              <a:t> les </a:t>
            </a:r>
            <a:r>
              <a:rPr lang="fr-FR" sz="2400" dirty="0" smtClean="0"/>
              <a:t>mesures appropriées de prévention d’infection et la prévention des complications chez les malades </a:t>
            </a:r>
            <a:r>
              <a:rPr lang="fr-FR" sz="2400" dirty="0">
                <a:solidFill>
                  <a:prstClr val="black"/>
                </a:solidFill>
              </a:rPr>
              <a:t>à</a:t>
            </a:r>
            <a:r>
              <a:rPr lang="fr-FR" sz="2400" dirty="0" smtClean="0"/>
              <a:t> la recherche de conseils et traitement préventifs et curatifs.  </a:t>
            </a:r>
          </a:p>
          <a:p>
            <a:r>
              <a:rPr lang="fr-FR" sz="2400" dirty="0" smtClean="0"/>
              <a:t>Gérer les soins prénatales, les accouchements, les soins post natals, les mouvements dans la salle des accouchées pour respecter la distanciation sociale. </a:t>
            </a:r>
          </a:p>
          <a:p>
            <a:r>
              <a:rPr lang="fr-FR" sz="2400" dirty="0" smtClean="0"/>
              <a:t>Assurer que les gestantes, survivantes de COVID-19 ont reçus des informations et conseils sur l’allaitement sain et les mesures de prévention d’infection. </a:t>
            </a:r>
          </a:p>
          <a:p>
            <a:endParaRPr lang="en-US" b="1" dirty="0" smtClean="0"/>
          </a:p>
          <a:p>
            <a:pPr marL="0" indent="0">
              <a:buNone/>
            </a:pPr>
            <a:endParaRPr lang="en-US" b="1" dirty="0" smtClean="0"/>
          </a:p>
          <a:p>
            <a:endParaRPr lang="fr-FR" dirty="0"/>
          </a:p>
        </p:txBody>
      </p:sp>
      <p:sp>
        <p:nvSpPr>
          <p:cNvPr id="4" name="Title 1"/>
          <p:cNvSpPr>
            <a:spLocks noGrp="1"/>
          </p:cNvSpPr>
          <p:nvPr>
            <p:ph type="title"/>
          </p:nvPr>
        </p:nvSpPr>
        <p:spPr>
          <a:xfrm>
            <a:off x="838199" y="365127"/>
            <a:ext cx="10407555" cy="549274"/>
          </a:xfrm>
          <a:ln>
            <a:solidFill>
              <a:srgbClr val="FF0000"/>
            </a:solidFill>
          </a:ln>
        </p:spPr>
        <p:txBody>
          <a:bodyPr anchor="t">
            <a:noAutofit/>
          </a:bodyPr>
          <a:lstStyle/>
          <a:p>
            <a:pPr lvl="0">
              <a:spcBef>
                <a:spcPts val="1000"/>
              </a:spcBef>
            </a:pPr>
            <a:r>
              <a:rPr lang="fr-FR" sz="3200" b="1" dirty="0" smtClean="0">
                <a:ln>
                  <a:solidFill>
                    <a:schemeClr val="tx1"/>
                  </a:solidFill>
                </a:ln>
                <a:latin typeface="+mn-lt"/>
              </a:rPr>
              <a:t>Intervention 2: </a:t>
            </a:r>
            <a:r>
              <a:rPr lang="fr-FR" sz="3200" b="1" dirty="0">
                <a:ln>
                  <a:solidFill>
                    <a:schemeClr val="tx1"/>
                  </a:solidFill>
                </a:ln>
                <a:solidFill>
                  <a:prstClr val="black"/>
                </a:solidFill>
                <a:latin typeface="+mn-lt"/>
                <a:ea typeface="+mn-ea"/>
                <a:cs typeface="+mn-cs"/>
              </a:rPr>
              <a:t>Contrôle de la transmission de </a:t>
            </a:r>
            <a:r>
              <a:rPr lang="fr-FR" sz="3200" b="1" dirty="0" smtClean="0">
                <a:ln>
                  <a:solidFill>
                    <a:schemeClr val="tx1"/>
                  </a:solidFill>
                </a:ln>
                <a:solidFill>
                  <a:prstClr val="black"/>
                </a:solidFill>
                <a:latin typeface="+mn-lt"/>
                <a:ea typeface="+mn-ea"/>
                <a:cs typeface="+mn-cs"/>
              </a:rPr>
              <a:t>COVID 19</a:t>
            </a:r>
            <a:r>
              <a:rPr lang="fr-FR" sz="3200" b="1" dirty="0">
                <a:ln>
                  <a:solidFill>
                    <a:schemeClr val="tx1"/>
                  </a:solidFill>
                </a:ln>
                <a:solidFill>
                  <a:prstClr val="black"/>
                </a:solidFill>
                <a:latin typeface="+mn-lt"/>
                <a:ea typeface="+mn-ea"/>
                <a:cs typeface="+mn-cs"/>
              </a:rPr>
              <a:t/>
            </a:r>
            <a:br>
              <a:rPr lang="fr-FR" sz="3200" b="1" dirty="0">
                <a:ln>
                  <a:solidFill>
                    <a:schemeClr val="tx1"/>
                  </a:solidFill>
                </a:ln>
                <a:solidFill>
                  <a:prstClr val="black"/>
                </a:solidFill>
                <a:latin typeface="+mn-lt"/>
                <a:ea typeface="+mn-ea"/>
                <a:cs typeface="+mn-cs"/>
              </a:rPr>
            </a:br>
            <a:endParaRPr lang="fr-FR" sz="3200" b="1" dirty="0">
              <a:ln>
                <a:solidFill>
                  <a:schemeClr val="tx1"/>
                </a:solidFill>
              </a:ln>
              <a:latin typeface="+mn-lt"/>
            </a:endParaRPr>
          </a:p>
        </p:txBody>
      </p:sp>
    </p:spTree>
    <p:extLst>
      <p:ext uri="{BB962C8B-B14F-4D97-AF65-F5344CB8AC3E}">
        <p14:creationId xmlns:p14="http://schemas.microsoft.com/office/powerpoint/2010/main" val="3290240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1861"/>
            <a:ext cx="10866120" cy="4285101"/>
          </a:xfrm>
        </p:spPr>
        <p:txBody>
          <a:bodyPr>
            <a:normAutofit lnSpcReduction="10000"/>
          </a:bodyPr>
          <a:lstStyle/>
          <a:p>
            <a:pPr marL="0" indent="0">
              <a:buNone/>
            </a:pPr>
            <a:r>
              <a:rPr lang="fr-FR" sz="2600" b="1" dirty="0" smtClean="0"/>
              <a:t>Protection et renforcement de capacité des prestataires de services de santé.  </a:t>
            </a:r>
          </a:p>
          <a:p>
            <a:r>
              <a:rPr lang="fr-FR" sz="2600" dirty="0" smtClean="0"/>
              <a:t>Approvisionner le personnel </a:t>
            </a:r>
            <a:r>
              <a:rPr lang="fr-FR" sz="2600" dirty="0"/>
              <a:t>de santé en équipement de protection individuelle (EPI) </a:t>
            </a:r>
          </a:p>
          <a:p>
            <a:r>
              <a:rPr lang="fr-FR" sz="2600" dirty="0"/>
              <a:t>A</a:t>
            </a:r>
            <a:r>
              <a:rPr lang="fr-FR" sz="2600" dirty="0" smtClean="0"/>
              <a:t>pprovisionner </a:t>
            </a:r>
            <a:r>
              <a:rPr lang="fr-FR" sz="2600" dirty="0"/>
              <a:t>et fournir les commodités, médicaments essentiels et équipement pour la prévention et contrôle des </a:t>
            </a:r>
            <a:r>
              <a:rPr lang="fr-FR" sz="2600" dirty="0" smtClean="0"/>
              <a:t>infections, </a:t>
            </a:r>
            <a:r>
              <a:rPr lang="fr-FR" sz="2600" dirty="0"/>
              <a:t>y compris les </a:t>
            </a:r>
            <a:r>
              <a:rPr lang="fr-FR" sz="2600" dirty="0" err="1"/>
              <a:t>EPIs</a:t>
            </a:r>
            <a:r>
              <a:rPr lang="fr-FR" sz="2600" dirty="0"/>
              <a:t>. </a:t>
            </a:r>
          </a:p>
          <a:p>
            <a:pPr marL="0" indent="0">
              <a:buNone/>
            </a:pPr>
            <a:r>
              <a:rPr lang="fr-FR" sz="2600" b="1" dirty="0" smtClean="0"/>
              <a:t>Interventions  au niveau communautaire </a:t>
            </a:r>
          </a:p>
          <a:p>
            <a:r>
              <a:rPr lang="fr-FR" sz="2600" dirty="0" smtClean="0"/>
              <a:t>Sensibiliser</a:t>
            </a:r>
            <a:r>
              <a:rPr lang="en-US" sz="2600" dirty="0" smtClean="0"/>
              <a:t> </a:t>
            </a:r>
            <a:r>
              <a:rPr lang="en-US" sz="2600" dirty="0"/>
              <a:t>les populations </a:t>
            </a:r>
            <a:r>
              <a:rPr lang="fr-FR" sz="2600" dirty="0" smtClean="0"/>
              <a:t>touchées, en particulier</a:t>
            </a:r>
            <a:r>
              <a:rPr lang="en-US" sz="2600" dirty="0" smtClean="0"/>
              <a:t> </a:t>
            </a:r>
            <a:r>
              <a:rPr lang="en-US" sz="2600" dirty="0"/>
              <a:t>les femmes enceintes sur le </a:t>
            </a:r>
            <a:r>
              <a:rPr lang="en-US" sz="2600" dirty="0" smtClean="0"/>
              <a:t>COVID 19</a:t>
            </a:r>
            <a:r>
              <a:rPr lang="en-US" sz="2600" dirty="0"/>
              <a:t>.</a:t>
            </a:r>
          </a:p>
          <a:p>
            <a:r>
              <a:rPr lang="fr-FR" sz="2600" dirty="0"/>
              <a:t>Assurer que les campagnes </a:t>
            </a:r>
            <a:r>
              <a:rPr lang="fr-FR" sz="2600" dirty="0" smtClean="0"/>
              <a:t>de masse de </a:t>
            </a:r>
            <a:r>
              <a:rPr lang="fr-FR" sz="2600" dirty="0"/>
              <a:t>la part des autorités </a:t>
            </a:r>
            <a:r>
              <a:rPr lang="fr-FR" sz="2600" dirty="0" smtClean="0"/>
              <a:t>sanitaires sur la COVID </a:t>
            </a:r>
            <a:r>
              <a:rPr lang="fr-FR" sz="2600" dirty="0"/>
              <a:t>est rendu en langue de signe et de manières et formats accessibles . </a:t>
            </a:r>
          </a:p>
          <a:p>
            <a:endParaRPr lang="fr-FR" sz="2600" dirty="0"/>
          </a:p>
        </p:txBody>
      </p:sp>
      <p:sp>
        <p:nvSpPr>
          <p:cNvPr id="4" name="Title 1"/>
          <p:cNvSpPr>
            <a:spLocks noGrp="1"/>
          </p:cNvSpPr>
          <p:nvPr>
            <p:ph type="title"/>
          </p:nvPr>
        </p:nvSpPr>
        <p:spPr>
          <a:xfrm>
            <a:off x="698109" y="365126"/>
            <a:ext cx="10038208" cy="1148364"/>
          </a:xfrm>
          <a:ln>
            <a:solidFill>
              <a:srgbClr val="FF0000"/>
            </a:solidFill>
          </a:ln>
        </p:spPr>
        <p:txBody>
          <a:bodyPr anchor="t">
            <a:noAutofit/>
          </a:bodyPr>
          <a:lstStyle/>
          <a:p>
            <a:pPr lvl="0" algn="ctr">
              <a:spcBef>
                <a:spcPts val="1000"/>
              </a:spcBef>
            </a:pPr>
            <a:r>
              <a:rPr lang="fr-FR" sz="3600" b="1" dirty="0" smtClean="0">
                <a:ln>
                  <a:solidFill>
                    <a:schemeClr val="tx1"/>
                  </a:solidFill>
                </a:ln>
                <a:latin typeface="+mn-lt"/>
              </a:rPr>
              <a:t>Intervention 2: </a:t>
            </a:r>
            <a:r>
              <a:rPr lang="fr-FR" sz="3600" b="1" dirty="0">
                <a:ln>
                  <a:solidFill>
                    <a:schemeClr val="tx1"/>
                  </a:solidFill>
                </a:ln>
                <a:solidFill>
                  <a:prstClr val="black"/>
                </a:solidFill>
                <a:latin typeface="+mn-lt"/>
                <a:ea typeface="+mn-ea"/>
                <a:cs typeface="+mn-cs"/>
              </a:rPr>
              <a:t>Contrôle de la transmission de </a:t>
            </a:r>
            <a:r>
              <a:rPr lang="fr-FR" sz="3600" b="1" dirty="0" smtClean="0">
                <a:ln>
                  <a:solidFill>
                    <a:schemeClr val="tx1"/>
                  </a:solidFill>
                </a:ln>
                <a:solidFill>
                  <a:prstClr val="black"/>
                </a:solidFill>
                <a:latin typeface="+mn-lt"/>
                <a:ea typeface="+mn-ea"/>
                <a:cs typeface="+mn-cs"/>
              </a:rPr>
              <a:t>COVID 19</a:t>
            </a:r>
            <a:r>
              <a:rPr lang="fr-FR" sz="3600" b="1" dirty="0">
                <a:ln>
                  <a:solidFill>
                    <a:schemeClr val="tx1"/>
                  </a:solidFill>
                </a:ln>
                <a:solidFill>
                  <a:prstClr val="black"/>
                </a:solidFill>
                <a:latin typeface="+mn-lt"/>
                <a:ea typeface="+mn-ea"/>
                <a:cs typeface="+mn-cs"/>
              </a:rPr>
              <a:t/>
            </a:r>
            <a:br>
              <a:rPr lang="fr-FR" sz="3600" b="1" dirty="0">
                <a:ln>
                  <a:solidFill>
                    <a:schemeClr val="tx1"/>
                  </a:solidFill>
                </a:ln>
                <a:solidFill>
                  <a:prstClr val="black"/>
                </a:solidFill>
                <a:latin typeface="+mn-lt"/>
                <a:ea typeface="+mn-ea"/>
                <a:cs typeface="+mn-cs"/>
              </a:rPr>
            </a:br>
            <a:endParaRPr lang="fr-FR" sz="3600" b="1" dirty="0">
              <a:ln>
                <a:solidFill>
                  <a:schemeClr val="tx1"/>
                </a:solidFill>
              </a:ln>
              <a:latin typeface="+mn-lt"/>
            </a:endParaRPr>
          </a:p>
        </p:txBody>
      </p:sp>
    </p:spTree>
    <p:extLst>
      <p:ext uri="{BB962C8B-B14F-4D97-AF65-F5344CB8AC3E}">
        <p14:creationId xmlns:p14="http://schemas.microsoft.com/office/powerpoint/2010/main" val="370840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6674" y="2137654"/>
            <a:ext cx="7306994" cy="1325563"/>
          </a:xfrm>
          <a:ln>
            <a:solidFill>
              <a:srgbClr val="FF0000"/>
            </a:solidFill>
          </a:ln>
        </p:spPr>
        <p:txBody>
          <a:bodyPr>
            <a:normAutofit/>
          </a:bodyPr>
          <a:lstStyle/>
          <a:p>
            <a:pPr algn="ctr"/>
            <a:r>
              <a:rPr lang="fr-FR" sz="4800" b="1" dirty="0" smtClean="0">
                <a:ln>
                  <a:solidFill>
                    <a:schemeClr val="tx1"/>
                  </a:solidFill>
                </a:ln>
                <a:latin typeface="+mn-lt"/>
              </a:rPr>
              <a:t>VBG ET COVID 19</a:t>
            </a:r>
            <a:endParaRPr lang="fr-FR" sz="4800" b="1" dirty="0">
              <a:ln>
                <a:solidFill>
                  <a:schemeClr val="tx1"/>
                </a:solidFill>
              </a:ln>
              <a:latin typeface="+mn-lt"/>
            </a:endParaRPr>
          </a:p>
        </p:txBody>
      </p:sp>
    </p:spTree>
    <p:extLst>
      <p:ext uri="{BB962C8B-B14F-4D97-AF65-F5344CB8AC3E}">
        <p14:creationId xmlns:p14="http://schemas.microsoft.com/office/powerpoint/2010/main" val="156489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a:ln>
            <a:solidFill>
              <a:srgbClr val="FF0000"/>
            </a:solidFill>
          </a:ln>
        </p:spPr>
        <p:txBody>
          <a:bodyPr anchor="t">
            <a:normAutofit/>
          </a:bodyPr>
          <a:lstStyle/>
          <a:p>
            <a:r>
              <a:rPr lang="fr-FR" sz="4000" b="1" dirty="0" smtClean="0">
                <a:ln>
                  <a:solidFill>
                    <a:schemeClr val="tx1"/>
                  </a:solidFill>
                </a:ln>
                <a:latin typeface="+mn-lt"/>
              </a:rPr>
              <a:t>Le COVID  19 et les Violences Bas</a:t>
            </a:r>
            <a:r>
              <a:rPr lang="fr-FR" sz="4000" b="1" dirty="0">
                <a:ln>
                  <a:solidFill>
                    <a:schemeClr val="tx1"/>
                  </a:solidFill>
                </a:ln>
                <a:solidFill>
                  <a:prstClr val="black"/>
                </a:solidFill>
                <a:latin typeface="+mn-lt"/>
                <a:ea typeface="+mn-ea"/>
                <a:cs typeface="+mn-cs"/>
              </a:rPr>
              <a:t>é</a:t>
            </a:r>
            <a:r>
              <a:rPr lang="fr-FR" sz="4000" b="1" dirty="0" smtClean="0">
                <a:ln>
                  <a:solidFill>
                    <a:schemeClr val="tx1"/>
                  </a:solidFill>
                </a:ln>
                <a:latin typeface="+mn-lt"/>
              </a:rPr>
              <a:t>es sur le Genre</a:t>
            </a:r>
            <a:endParaRPr lang="fr-FR" sz="4000" b="1" dirty="0">
              <a:ln>
                <a:solidFill>
                  <a:schemeClr val="tx1"/>
                </a:solidFill>
              </a:ln>
              <a:latin typeface="+mn-lt"/>
            </a:endParaRPr>
          </a:p>
        </p:txBody>
      </p:sp>
      <p:sp>
        <p:nvSpPr>
          <p:cNvPr id="3" name="Content Placeholder 2"/>
          <p:cNvSpPr>
            <a:spLocks noGrp="1"/>
          </p:cNvSpPr>
          <p:nvPr>
            <p:ph idx="1"/>
          </p:nvPr>
        </p:nvSpPr>
        <p:spPr>
          <a:xfrm>
            <a:off x="838200" y="1237957"/>
            <a:ext cx="10515600" cy="4262511"/>
          </a:xfrm>
        </p:spPr>
        <p:txBody>
          <a:bodyPr>
            <a:normAutofit fontScale="92500" lnSpcReduction="10000"/>
          </a:bodyPr>
          <a:lstStyle/>
          <a:p>
            <a:r>
              <a:rPr lang="fr-FR" dirty="0" smtClean="0"/>
              <a:t>La VBG tends à augmenter dans tous les types de situations d’urgence, y compris les épidémies.</a:t>
            </a:r>
          </a:p>
          <a:p>
            <a:r>
              <a:rPr lang="fr-FR" dirty="0" smtClean="0"/>
              <a:t>Les femmes âgées et les femmes handicapées sont susceptibles d’être exposées à des risques et d’avoir des besoins supplémentaires. </a:t>
            </a:r>
          </a:p>
          <a:p>
            <a:r>
              <a:rPr lang="fr-FR" dirty="0" smtClean="0">
                <a:solidFill>
                  <a:srgbClr val="FF0000"/>
                </a:solidFill>
              </a:rPr>
              <a:t>les femmes déplacées, réfugiées ou vivant dans des zones touchées par des conflits sont particulièrement vulnérables. </a:t>
            </a:r>
          </a:p>
          <a:p>
            <a:r>
              <a:rPr lang="fr-FR" dirty="0" smtClean="0"/>
              <a:t>Risque d’ augmentation des cas de violence domestique depuis le début de la flambée de COVID-19.</a:t>
            </a:r>
          </a:p>
          <a:p>
            <a:r>
              <a:rPr lang="fr-FR" dirty="0" smtClean="0">
                <a:solidFill>
                  <a:srgbClr val="FF0000"/>
                </a:solidFill>
              </a:rPr>
              <a:t>Risque de limites ou absence d’accès aux services appropriés. </a:t>
            </a:r>
          </a:p>
          <a:p>
            <a:r>
              <a:rPr lang="fr-FR" dirty="0" smtClean="0"/>
              <a:t>Faire le plaidoyer pour maintenir les services ouverts. </a:t>
            </a:r>
            <a:endParaRPr lang="fr-FR" dirty="0"/>
          </a:p>
        </p:txBody>
      </p:sp>
    </p:spTree>
    <p:extLst>
      <p:ext uri="{BB962C8B-B14F-4D97-AF65-F5344CB8AC3E}">
        <p14:creationId xmlns:p14="http://schemas.microsoft.com/office/powerpoint/2010/main" val="2790814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121726" cy="675884"/>
          </a:xfrm>
          <a:ln>
            <a:solidFill>
              <a:srgbClr val="FF0000"/>
            </a:solidFill>
          </a:ln>
        </p:spPr>
        <p:txBody>
          <a:bodyPr anchor="t">
            <a:normAutofit fontScale="90000"/>
          </a:bodyPr>
          <a:lstStyle/>
          <a:p>
            <a:r>
              <a:rPr lang="fr-FR" b="1" dirty="0" smtClean="0">
                <a:ln>
                  <a:solidFill>
                    <a:schemeClr val="tx1"/>
                  </a:solidFill>
                </a:ln>
                <a:latin typeface="+mn-lt"/>
              </a:rPr>
              <a:t>Risque accru de VBG lors de la pandémie</a:t>
            </a:r>
            <a:endParaRPr lang="fr-FR" b="1" dirty="0">
              <a:ln>
                <a:solidFill>
                  <a:schemeClr val="tx1"/>
                </a:solidFill>
              </a:ln>
              <a:latin typeface="+mn-lt"/>
            </a:endParaRPr>
          </a:p>
        </p:txBody>
      </p:sp>
      <p:sp>
        <p:nvSpPr>
          <p:cNvPr id="3" name="Content Placeholder 2"/>
          <p:cNvSpPr>
            <a:spLocks noGrp="1"/>
          </p:cNvSpPr>
          <p:nvPr>
            <p:ph idx="1"/>
          </p:nvPr>
        </p:nvSpPr>
        <p:spPr>
          <a:xfrm>
            <a:off x="599048" y="1547447"/>
            <a:ext cx="11034933" cy="4234376"/>
          </a:xfrm>
        </p:spPr>
        <p:txBody>
          <a:bodyPr>
            <a:normAutofit/>
          </a:bodyPr>
          <a:lstStyle/>
          <a:p>
            <a:pPr marL="0" indent="0">
              <a:buNone/>
            </a:pPr>
            <a:r>
              <a:rPr lang="fr-FR" b="1" dirty="0" smtClean="0"/>
              <a:t>Facteurs favorisants de la violence domestique et par partenaire intime:</a:t>
            </a:r>
          </a:p>
          <a:p>
            <a:pPr lvl="1">
              <a:buFont typeface="Wingdings" panose="05000000000000000000" pitchFamily="2" charset="2"/>
              <a:buChar char="ü"/>
            </a:pPr>
            <a:r>
              <a:rPr lang="fr-FR" sz="2600" dirty="0" smtClean="0"/>
              <a:t>les membres de la famille passent plus de temps en contact étroit et</a:t>
            </a:r>
          </a:p>
          <a:p>
            <a:pPr lvl="1">
              <a:buFont typeface="Wingdings" panose="05000000000000000000" pitchFamily="2" charset="2"/>
              <a:buChar char="ü"/>
            </a:pPr>
            <a:r>
              <a:rPr lang="fr-FR" sz="2600" dirty="0" smtClean="0"/>
              <a:t>les familles font face à un stress supplémentaire et</a:t>
            </a:r>
          </a:p>
          <a:p>
            <a:pPr lvl="1">
              <a:buFont typeface="Wingdings" panose="05000000000000000000" pitchFamily="2" charset="2"/>
              <a:buChar char="ü"/>
            </a:pPr>
            <a:r>
              <a:rPr lang="fr-FR" sz="2600" dirty="0" smtClean="0"/>
              <a:t>Les familles subissent des pertes économiques ou d’emploi.</a:t>
            </a:r>
          </a:p>
          <a:p>
            <a:pPr lvl="1">
              <a:buFont typeface="Wingdings" panose="05000000000000000000" pitchFamily="2" charset="2"/>
              <a:buChar char="ü"/>
            </a:pPr>
            <a:r>
              <a:rPr lang="fr-FR" sz="2600" dirty="0" smtClean="0"/>
              <a:t>Les femmes connaissent une augmentation des activités consistant à fournir des soins pendant cette pandémie.</a:t>
            </a:r>
          </a:p>
          <a:p>
            <a:pPr lvl="1">
              <a:buFont typeface="Wingdings" panose="05000000000000000000" pitchFamily="2" charset="2"/>
              <a:buChar char="ü"/>
            </a:pPr>
            <a:r>
              <a:rPr lang="fr-FR" sz="2600" dirty="0" smtClean="0"/>
              <a:t>La dépendance économique des femmes vis-à-vis leurs partenaires </a:t>
            </a:r>
            <a:r>
              <a:rPr lang="fr-FR" sz="2600" dirty="0" smtClean="0">
                <a:solidFill>
                  <a:prstClr val="black"/>
                </a:solidFill>
              </a:rPr>
              <a:t>à</a:t>
            </a:r>
            <a:r>
              <a:rPr lang="fr-FR" sz="2600" dirty="0" smtClean="0"/>
              <a:t> cause de la  perturbation des moyens de subsistance et de la capacité à gagner sa vie.</a:t>
            </a:r>
          </a:p>
        </p:txBody>
      </p:sp>
    </p:spTree>
    <p:extLst>
      <p:ext uri="{BB962C8B-B14F-4D97-AF65-F5344CB8AC3E}">
        <p14:creationId xmlns:p14="http://schemas.microsoft.com/office/powerpoint/2010/main" val="3758630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1" y="1825625"/>
            <a:ext cx="11183814" cy="4351338"/>
          </a:xfrm>
        </p:spPr>
        <p:txBody>
          <a:bodyPr/>
          <a:lstStyle/>
          <a:p>
            <a:pPr lvl="1">
              <a:buFont typeface="Wingdings" panose="05000000000000000000" pitchFamily="2" charset="2"/>
              <a:buChar char="ü"/>
            </a:pPr>
            <a:r>
              <a:rPr lang="fr-FR" sz="2600" dirty="0">
                <a:solidFill>
                  <a:prstClr val="black"/>
                </a:solidFill>
              </a:rPr>
              <a:t>Utilisation des restrictions imposées dans le cadre de la COVID-19 pour exercer un pouvoir et un contrôle sur leurs partenaires afin </a:t>
            </a:r>
            <a:r>
              <a:rPr lang="fr-FR" sz="2600" dirty="0" smtClean="0">
                <a:solidFill>
                  <a:prstClr val="black"/>
                </a:solidFill>
              </a:rPr>
              <a:t>de </a:t>
            </a:r>
            <a:r>
              <a:rPr lang="fr-FR" sz="2600" dirty="0">
                <a:solidFill>
                  <a:prstClr val="black"/>
                </a:solidFill>
              </a:rPr>
              <a:t>réduire </a:t>
            </a:r>
            <a:r>
              <a:rPr lang="fr-FR" sz="2600" dirty="0" smtClean="0">
                <a:solidFill>
                  <a:prstClr val="black"/>
                </a:solidFill>
              </a:rPr>
              <a:t>davantage:</a:t>
            </a:r>
          </a:p>
          <a:p>
            <a:pPr lvl="2">
              <a:buFont typeface="Wingdings" panose="05000000000000000000" pitchFamily="2" charset="2"/>
              <a:buChar char="q"/>
            </a:pPr>
            <a:r>
              <a:rPr lang="fr-FR" sz="2400" dirty="0" smtClean="0">
                <a:solidFill>
                  <a:srgbClr val="FF0000"/>
                </a:solidFill>
              </a:rPr>
              <a:t>l’accès </a:t>
            </a:r>
            <a:r>
              <a:rPr lang="fr-FR" sz="2400" dirty="0">
                <a:solidFill>
                  <a:srgbClr val="FF0000"/>
                </a:solidFill>
              </a:rPr>
              <a:t>aux services, </a:t>
            </a:r>
          </a:p>
          <a:p>
            <a:pPr lvl="2">
              <a:buFont typeface="Wingdings" panose="05000000000000000000" pitchFamily="2" charset="2"/>
              <a:buChar char="q"/>
            </a:pPr>
            <a:r>
              <a:rPr lang="fr-FR" sz="2400" dirty="0" smtClean="0">
                <a:solidFill>
                  <a:srgbClr val="FF0000"/>
                </a:solidFill>
              </a:rPr>
              <a:t>à </a:t>
            </a:r>
            <a:r>
              <a:rPr lang="fr-FR" sz="2400" dirty="0">
                <a:solidFill>
                  <a:srgbClr val="FF0000"/>
                </a:solidFill>
              </a:rPr>
              <a:t>l’assistance et au soutien psychosocial qu’offrent des réseaux formels et informels.</a:t>
            </a:r>
          </a:p>
          <a:p>
            <a:pPr lvl="1">
              <a:buFont typeface="Wingdings" panose="05000000000000000000" pitchFamily="2" charset="2"/>
              <a:buChar char="ü"/>
            </a:pPr>
            <a:r>
              <a:rPr lang="fr-FR" sz="2600" dirty="0">
                <a:solidFill>
                  <a:prstClr val="black"/>
                </a:solidFill>
              </a:rPr>
              <a:t>L’accès aux services essentiels de santé sexuelle et </a:t>
            </a:r>
            <a:r>
              <a:rPr lang="fr-FR" sz="2600" dirty="0" smtClean="0">
                <a:solidFill>
                  <a:prstClr val="black"/>
                </a:solidFill>
              </a:rPr>
              <a:t>reproductive </a:t>
            </a:r>
            <a:r>
              <a:rPr lang="fr-FR" sz="2600" dirty="0">
                <a:solidFill>
                  <a:prstClr val="black"/>
                </a:solidFill>
              </a:rPr>
              <a:t>probablement plus limité.</a:t>
            </a:r>
          </a:p>
          <a:p>
            <a:pPr lvl="1">
              <a:buFont typeface="Wingdings" panose="05000000000000000000" pitchFamily="2" charset="2"/>
              <a:buChar char="ü"/>
            </a:pPr>
            <a:r>
              <a:rPr lang="fr-FR" sz="2600" dirty="0">
                <a:solidFill>
                  <a:prstClr val="black"/>
                </a:solidFill>
              </a:rPr>
              <a:t>D’autres services, tels que les numéros d’urgence, les centres de crise, les refuges pour les femmes, l’aide juridictionnelle et les services de protection peuvent également limiter leurs </a:t>
            </a:r>
            <a:r>
              <a:rPr lang="fr-FR" sz="2600" dirty="0" smtClean="0">
                <a:solidFill>
                  <a:prstClr val="black"/>
                </a:solidFill>
              </a:rPr>
              <a:t>activités.  </a:t>
            </a:r>
            <a:endParaRPr lang="fr-FR" sz="2600" dirty="0"/>
          </a:p>
        </p:txBody>
      </p:sp>
      <p:sp>
        <p:nvSpPr>
          <p:cNvPr id="4" name="Title 1"/>
          <p:cNvSpPr>
            <a:spLocks noGrp="1"/>
          </p:cNvSpPr>
          <p:nvPr>
            <p:ph type="title"/>
          </p:nvPr>
        </p:nvSpPr>
        <p:spPr>
          <a:xfrm>
            <a:off x="838200" y="365126"/>
            <a:ext cx="10515600" cy="774358"/>
          </a:xfrm>
          <a:ln>
            <a:solidFill>
              <a:srgbClr val="FF0000"/>
            </a:solidFill>
          </a:ln>
        </p:spPr>
        <p:txBody>
          <a:bodyPr anchor="t">
            <a:normAutofit/>
          </a:bodyPr>
          <a:lstStyle/>
          <a:p>
            <a:r>
              <a:rPr lang="fr-FR" b="1" dirty="0" smtClean="0">
                <a:ln>
                  <a:solidFill>
                    <a:schemeClr val="tx1"/>
                  </a:solidFill>
                </a:ln>
                <a:latin typeface="+mn-lt"/>
              </a:rPr>
              <a:t>Risque accru de VBG lors de la pandémie</a:t>
            </a:r>
            <a:endParaRPr lang="fr-FR" b="1" dirty="0">
              <a:ln>
                <a:solidFill>
                  <a:schemeClr val="tx1"/>
                </a:solidFill>
              </a:ln>
              <a:latin typeface="+mn-lt"/>
            </a:endParaRPr>
          </a:p>
        </p:txBody>
      </p:sp>
    </p:spTree>
    <p:extLst>
      <p:ext uri="{BB962C8B-B14F-4D97-AF65-F5344CB8AC3E}">
        <p14:creationId xmlns:p14="http://schemas.microsoft.com/office/powerpoint/2010/main" val="361046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a:ln>
            <a:solidFill>
              <a:srgbClr val="FF0000"/>
            </a:solidFill>
          </a:ln>
        </p:spPr>
        <p:txBody>
          <a:bodyPr anchor="t"/>
          <a:lstStyle/>
          <a:p>
            <a:r>
              <a:rPr lang="fr-FR" b="1" dirty="0" smtClean="0">
                <a:latin typeface="+mn-lt"/>
              </a:rPr>
              <a:t>Plan d’apprentissage </a:t>
            </a:r>
            <a:endParaRPr lang="fr-FR" b="1" dirty="0">
              <a:latin typeface="+mn-lt"/>
            </a:endParaRPr>
          </a:p>
        </p:txBody>
      </p:sp>
      <p:sp>
        <p:nvSpPr>
          <p:cNvPr id="3" name="Content Placeholder 2"/>
          <p:cNvSpPr>
            <a:spLocks noGrp="1"/>
          </p:cNvSpPr>
          <p:nvPr>
            <p:ph idx="1"/>
          </p:nvPr>
        </p:nvSpPr>
        <p:spPr/>
        <p:txBody>
          <a:bodyPr/>
          <a:lstStyle/>
          <a:p>
            <a:pPr marL="0" indent="0">
              <a:buNone/>
            </a:pPr>
            <a:r>
              <a:rPr lang="fr-FR" dirty="0" smtClean="0"/>
              <a:t>A la fin de la session, chaque participant doit être en mesure de:</a:t>
            </a:r>
          </a:p>
          <a:p>
            <a:pPr marL="514350" indent="-514350">
              <a:buFont typeface="+mj-lt"/>
              <a:buAutoNum type="alphaLcPeriod"/>
            </a:pPr>
            <a:r>
              <a:rPr lang="fr-FR" dirty="0" smtClean="0"/>
              <a:t>Définir quelques concepts autour de recensement, suivi et évaluation.</a:t>
            </a:r>
          </a:p>
          <a:p>
            <a:pPr marL="514350" indent="-514350">
              <a:buFont typeface="+mj-lt"/>
              <a:buAutoNum type="alphaLcPeriod"/>
            </a:pPr>
            <a:r>
              <a:rPr lang="fr-FR" dirty="0" smtClean="0"/>
              <a:t>Reconnaitre les outils pour faire le suivi, ainsi que les méthodologies de recensement et d’évaluation.</a:t>
            </a:r>
          </a:p>
          <a:p>
            <a:pPr marL="514350" lvl="0" indent="-514350">
              <a:buFont typeface="+mj-lt"/>
              <a:buAutoNum type="alphaLcPeriod"/>
            </a:pPr>
            <a:r>
              <a:rPr lang="fr-FR" dirty="0" smtClean="0">
                <a:solidFill>
                  <a:prstClr val="black"/>
                </a:solidFill>
              </a:rPr>
              <a:t>Identifier </a:t>
            </a:r>
            <a:r>
              <a:rPr lang="fr-FR" dirty="0">
                <a:solidFill>
                  <a:prstClr val="black"/>
                </a:solidFill>
              </a:rPr>
              <a:t>les indicateurs des interventions DMU-SSR. </a:t>
            </a:r>
          </a:p>
          <a:p>
            <a:pPr marL="514350" indent="-514350">
              <a:buFont typeface="+mj-lt"/>
              <a:buAutoNum type="alphaLcPeriod"/>
            </a:pPr>
            <a:endParaRPr lang="fr-FR" dirty="0"/>
          </a:p>
        </p:txBody>
      </p:sp>
    </p:spTree>
    <p:extLst>
      <p:ext uri="{BB962C8B-B14F-4D97-AF65-F5344CB8AC3E}">
        <p14:creationId xmlns:p14="http://schemas.microsoft.com/office/powerpoint/2010/main" val="39026187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61209" cy="605546"/>
          </a:xfrm>
          <a:ln>
            <a:solidFill>
              <a:srgbClr val="FF0000"/>
            </a:solidFill>
          </a:ln>
        </p:spPr>
        <p:txBody>
          <a:bodyPr anchor="t">
            <a:normAutofit fontScale="90000"/>
          </a:bodyPr>
          <a:lstStyle/>
          <a:p>
            <a:pPr algn="ctr"/>
            <a:r>
              <a:rPr lang="fr-FR" sz="3600" b="1" dirty="0" smtClean="0">
                <a:ln>
                  <a:solidFill>
                    <a:schemeClr val="tx1"/>
                  </a:solidFill>
                </a:ln>
                <a:latin typeface="+mn-lt"/>
              </a:rPr>
              <a:t>L’exploitation et abus sexuels (AES) lors de la pandémie</a:t>
            </a:r>
            <a:br>
              <a:rPr lang="fr-FR" sz="3600" b="1" dirty="0" smtClean="0">
                <a:ln>
                  <a:solidFill>
                    <a:schemeClr val="tx1"/>
                  </a:solidFill>
                </a:ln>
                <a:latin typeface="+mn-lt"/>
              </a:rPr>
            </a:br>
            <a:endParaRPr lang="fr-FR" sz="3600" b="1" dirty="0">
              <a:ln>
                <a:solidFill>
                  <a:schemeClr val="tx1"/>
                </a:solidFill>
              </a:ln>
              <a:latin typeface="+mn-lt"/>
            </a:endParaRPr>
          </a:p>
        </p:txBody>
      </p:sp>
      <p:sp>
        <p:nvSpPr>
          <p:cNvPr id="3" name="Content Placeholder 2"/>
          <p:cNvSpPr>
            <a:spLocks noGrp="1"/>
          </p:cNvSpPr>
          <p:nvPr>
            <p:ph idx="1"/>
          </p:nvPr>
        </p:nvSpPr>
        <p:spPr>
          <a:xfrm>
            <a:off x="838200" y="1350498"/>
            <a:ext cx="10515600" cy="4826465"/>
          </a:xfrm>
        </p:spPr>
        <p:txBody>
          <a:bodyPr>
            <a:normAutofit/>
          </a:bodyPr>
          <a:lstStyle/>
          <a:p>
            <a:r>
              <a:rPr lang="fr-FR" dirty="0" smtClean="0"/>
              <a:t>Facteurs de risque, surtout pour les personnes déjà vulnérables:</a:t>
            </a:r>
          </a:p>
          <a:p>
            <a:pPr lvl="1">
              <a:buFont typeface="Wingdings" panose="05000000000000000000" pitchFamily="2" charset="2"/>
              <a:buChar char="Ø"/>
            </a:pPr>
            <a:r>
              <a:rPr lang="fr-FR" dirty="0" smtClean="0"/>
              <a:t>La </a:t>
            </a:r>
            <a:r>
              <a:rPr lang="fr-FR" dirty="0"/>
              <a:t>dégradation des moyens de subsistance, </a:t>
            </a:r>
            <a:endParaRPr lang="fr-FR" dirty="0" smtClean="0"/>
          </a:p>
          <a:p>
            <a:pPr lvl="1">
              <a:buFont typeface="Wingdings" panose="05000000000000000000" pitchFamily="2" charset="2"/>
              <a:buChar char="Ø"/>
            </a:pPr>
            <a:r>
              <a:rPr lang="fr-FR" dirty="0" smtClean="0"/>
              <a:t>L’effondrement des </a:t>
            </a:r>
            <a:r>
              <a:rPr lang="fr-FR" dirty="0"/>
              <a:t>services </a:t>
            </a:r>
            <a:r>
              <a:rPr lang="fr-FR" dirty="0" smtClean="0"/>
              <a:t>sociaux de base, </a:t>
            </a:r>
          </a:p>
          <a:p>
            <a:pPr lvl="1">
              <a:buFont typeface="Wingdings" panose="05000000000000000000" pitchFamily="2" charset="2"/>
              <a:buChar char="Ø"/>
            </a:pPr>
            <a:r>
              <a:rPr lang="fr-FR" dirty="0" smtClean="0"/>
              <a:t>La dégradation des services publics, </a:t>
            </a:r>
          </a:p>
          <a:p>
            <a:pPr lvl="1">
              <a:buFont typeface="Wingdings" panose="05000000000000000000" pitchFamily="2" charset="2"/>
              <a:buChar char="Ø"/>
            </a:pPr>
            <a:r>
              <a:rPr lang="fr-FR" dirty="0" smtClean="0"/>
              <a:t>Les limites sur la </a:t>
            </a:r>
            <a:r>
              <a:rPr lang="fr-FR" dirty="0"/>
              <a:t>liberté de </a:t>
            </a:r>
            <a:r>
              <a:rPr lang="fr-FR" dirty="0" smtClean="0"/>
              <a:t>circulation, </a:t>
            </a:r>
          </a:p>
          <a:p>
            <a:pPr lvl="1">
              <a:buFont typeface="Wingdings" panose="05000000000000000000" pitchFamily="2" charset="2"/>
              <a:buChar char="Ø"/>
            </a:pPr>
            <a:r>
              <a:rPr lang="fr-FR" dirty="0" smtClean="0"/>
              <a:t>Le confinement.</a:t>
            </a:r>
          </a:p>
          <a:p>
            <a:pPr lvl="1">
              <a:buFont typeface="Wingdings" panose="05000000000000000000" pitchFamily="2" charset="2"/>
              <a:buChar char="Ø"/>
            </a:pPr>
            <a:r>
              <a:rPr lang="fr-FR" dirty="0">
                <a:solidFill>
                  <a:prstClr val="black"/>
                </a:solidFill>
              </a:rPr>
              <a:t>Les pénuries alimentaires induites par l’urgence </a:t>
            </a:r>
            <a:r>
              <a:rPr lang="fr-FR" dirty="0" smtClean="0">
                <a:solidFill>
                  <a:prstClr val="black"/>
                </a:solidFill>
              </a:rPr>
              <a:t>sanitaire (pratiques néfastes d’adaptation).</a:t>
            </a:r>
            <a:endParaRPr lang="fr-FR" dirty="0" smtClean="0"/>
          </a:p>
          <a:p>
            <a:pPr lvl="0"/>
            <a:r>
              <a:rPr lang="fr-FR" dirty="0">
                <a:solidFill>
                  <a:prstClr val="black"/>
                </a:solidFill>
              </a:rPr>
              <a:t>les actions en matière de la prévention AES déployées doivent renforcer les engagements existants en ce sens afin de protéger et de soutenir les victimes. </a:t>
            </a:r>
          </a:p>
          <a:p>
            <a:endParaRPr lang="fr-FR" dirty="0"/>
          </a:p>
        </p:txBody>
      </p:sp>
    </p:spTree>
    <p:extLst>
      <p:ext uri="{BB962C8B-B14F-4D97-AF65-F5344CB8AC3E}">
        <p14:creationId xmlns:p14="http://schemas.microsoft.com/office/powerpoint/2010/main" val="1227091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7022"/>
            <a:ext cx="10515600" cy="4747846"/>
          </a:xfrm>
        </p:spPr>
        <p:txBody>
          <a:bodyPr>
            <a:normAutofit/>
          </a:bodyPr>
          <a:lstStyle/>
          <a:p>
            <a:pPr marL="514350" indent="-514350">
              <a:buFont typeface="+mj-lt"/>
              <a:buAutoNum type="alphaLcPeriod"/>
            </a:pPr>
            <a:r>
              <a:rPr lang="fr-FR" sz="2400" dirty="0"/>
              <a:t>Adapter, traduire et diffuser des messages clés en matière de </a:t>
            </a:r>
            <a:r>
              <a:rPr lang="fr-FR" sz="2400" dirty="0" smtClean="0"/>
              <a:t>la Prévention d’exploitation et abus sexuels (PSEA) </a:t>
            </a:r>
            <a:r>
              <a:rPr lang="fr-FR" sz="2400" dirty="0"/>
              <a:t>par le biais de la radio, de la télévision, des médias sociaux, de la presse écrite et d’autres </a:t>
            </a:r>
            <a:r>
              <a:rPr lang="fr-FR" sz="2400" dirty="0" smtClean="0"/>
              <a:t>supports.</a:t>
            </a:r>
          </a:p>
          <a:p>
            <a:pPr marL="514350" indent="-514350">
              <a:buFont typeface="+mj-lt"/>
              <a:buAutoNum type="alphaLcPeriod"/>
            </a:pPr>
            <a:r>
              <a:rPr lang="fr-FR" sz="2400" dirty="0"/>
              <a:t>Veiller à ce que ces messages clés soient inclus dans la communication en matière de santé </a:t>
            </a:r>
            <a:r>
              <a:rPr lang="fr-FR" sz="2400" dirty="0" smtClean="0"/>
              <a:t>publique.</a:t>
            </a:r>
          </a:p>
          <a:p>
            <a:pPr marL="514350" indent="-514350">
              <a:buFont typeface="+mj-lt"/>
              <a:buAutoNum type="alphaLcPeriod"/>
            </a:pPr>
            <a:r>
              <a:rPr lang="fr-FR" sz="2400" dirty="0" smtClean="0">
                <a:latin typeface="Calibri" panose="020F0502020204030204" pitchFamily="34" charset="0"/>
                <a:ea typeface="Calibri" panose="020F0502020204030204" pitchFamily="34" charset="0"/>
                <a:cs typeface="Times New Roman" panose="02020603050405020304" pitchFamily="18" charset="0"/>
              </a:rPr>
              <a:t>Veiller </a:t>
            </a:r>
            <a:r>
              <a:rPr lang="fr-FR" sz="2400" dirty="0">
                <a:latin typeface="Calibri" panose="020F0502020204030204" pitchFamily="34" charset="0"/>
                <a:ea typeface="Calibri" panose="020F0502020204030204" pitchFamily="34" charset="0"/>
                <a:cs typeface="Times New Roman" panose="02020603050405020304" pitchFamily="18" charset="0"/>
              </a:rPr>
              <a:t>à ce que les documents d’information et de sensibilisation des communautés soient disponibles et </a:t>
            </a:r>
            <a:r>
              <a:rPr lang="fr-FR" sz="2400" dirty="0" smtClean="0">
                <a:latin typeface="Calibri" panose="020F0502020204030204" pitchFamily="34" charset="0"/>
                <a:ea typeface="Calibri" panose="020F0502020204030204" pitchFamily="34" charset="0"/>
                <a:cs typeface="Times New Roman" panose="02020603050405020304" pitchFamily="18" charset="0"/>
              </a:rPr>
              <a:t>visibles, </a:t>
            </a:r>
            <a:r>
              <a:rPr lang="fr-FR" sz="2400" dirty="0">
                <a:latin typeface="Calibri" panose="020F0502020204030204" pitchFamily="34" charset="0"/>
                <a:ea typeface="Calibri" panose="020F0502020204030204" pitchFamily="34" charset="0"/>
                <a:cs typeface="Times New Roman" panose="02020603050405020304" pitchFamily="18" charset="0"/>
              </a:rPr>
              <a:t>dans les langues locales au sein de tous les </a:t>
            </a:r>
            <a:r>
              <a:rPr lang="fr-FR" sz="2400" dirty="0" smtClean="0">
                <a:latin typeface="Calibri" panose="020F0502020204030204" pitchFamily="34" charset="0"/>
                <a:ea typeface="Calibri" panose="020F0502020204030204" pitchFamily="34" charset="0"/>
                <a:cs typeface="Times New Roman" panose="02020603050405020304" pitchFamily="18" charset="0"/>
              </a:rPr>
              <a:t>établissements de santé.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lphaLcPeriod"/>
            </a:pPr>
            <a:r>
              <a:rPr lang="fr-FR" sz="2400" dirty="0" smtClean="0">
                <a:latin typeface="Calibri" panose="020F0502020204030204" pitchFamily="34" charset="0"/>
                <a:ea typeface="Calibri" panose="020F0502020204030204" pitchFamily="34" charset="0"/>
                <a:cs typeface="Times New Roman" panose="02020603050405020304" pitchFamily="18" charset="0"/>
              </a:rPr>
              <a:t>Établir </a:t>
            </a:r>
            <a:r>
              <a:rPr lang="fr-FR" sz="2400" dirty="0">
                <a:latin typeface="Calibri" panose="020F0502020204030204" pitchFamily="34" charset="0"/>
                <a:ea typeface="Calibri" panose="020F0502020204030204" pitchFamily="34" charset="0"/>
                <a:cs typeface="Times New Roman" panose="02020603050405020304" pitchFamily="18" charset="0"/>
              </a:rPr>
              <a:t>des mécanismes de plainte ou renforcer les canaux existants pour recevoir et traiter les plaintes sensibles, y compris les cas d’exploitation et d’abus </a:t>
            </a:r>
            <a:r>
              <a:rPr lang="fr-FR" sz="2400" dirty="0" smtClean="0">
                <a:latin typeface="Calibri" panose="020F0502020204030204" pitchFamily="34" charset="0"/>
                <a:ea typeface="Calibri" panose="020F0502020204030204" pitchFamily="34" charset="0"/>
                <a:cs typeface="Times New Roman" panose="02020603050405020304" pitchFamily="18" charset="0"/>
              </a:rPr>
              <a:t>sexuels (dans l’ensemble des mesures d’intervention liées à la pandémie de COVID-19).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lphaLcPeriod"/>
            </a:pPr>
            <a:endParaRPr lang="fr-FR" sz="2400" dirty="0" smtClean="0"/>
          </a:p>
          <a:p>
            <a:pPr marL="0" indent="0" algn="just">
              <a:spcBef>
                <a:spcPts val="0"/>
              </a:spcBef>
              <a:spcAft>
                <a:spcPts val="800"/>
              </a:spcAft>
              <a:buNone/>
            </a:pPr>
            <a:endParaRPr lang="fr-FR"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4" name="Title 1"/>
          <p:cNvSpPr txBox="1">
            <a:spLocks/>
          </p:cNvSpPr>
          <p:nvPr/>
        </p:nvSpPr>
        <p:spPr>
          <a:xfrm>
            <a:off x="838200" y="365125"/>
            <a:ext cx="9172903" cy="1140118"/>
          </a:xfrm>
          <a:prstGeom prst="rect">
            <a:avLst/>
          </a:prstGeom>
          <a:ln>
            <a:solidFill>
              <a:srgbClr val="FF0000"/>
            </a:solidFill>
          </a:ln>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ln>
                  <a:solidFill>
                    <a:schemeClr val="tx1"/>
                  </a:solidFill>
                </a:ln>
                <a:latin typeface="+mn-lt"/>
              </a:rPr>
              <a:t>Intervention 3:</a:t>
            </a:r>
          </a:p>
          <a:p>
            <a:pPr algn="ctr"/>
            <a:r>
              <a:rPr lang="fr-FR" sz="3200" b="1" dirty="0" smtClean="0">
                <a:ln>
                  <a:solidFill>
                    <a:schemeClr val="tx1"/>
                  </a:solidFill>
                </a:ln>
                <a:latin typeface="+mn-lt"/>
              </a:rPr>
              <a:t> Mesures visant </a:t>
            </a:r>
            <a:r>
              <a:rPr lang="fr-FR" sz="3200" b="1" dirty="0" smtClean="0">
                <a:ln>
                  <a:solidFill>
                    <a:schemeClr val="tx1"/>
                  </a:solidFill>
                </a:ln>
                <a:solidFill>
                  <a:prstClr val="black"/>
                </a:solidFill>
                <a:latin typeface="+mn-lt"/>
                <a:ea typeface="+mn-ea"/>
                <a:cs typeface="+mn-cs"/>
              </a:rPr>
              <a:t>à</a:t>
            </a:r>
            <a:r>
              <a:rPr lang="fr-FR" sz="3200" b="1" dirty="0" smtClean="0">
                <a:ln>
                  <a:solidFill>
                    <a:schemeClr val="tx1"/>
                  </a:solidFill>
                </a:ln>
                <a:latin typeface="+mn-lt"/>
              </a:rPr>
              <a:t> réduire les risques aux </a:t>
            </a:r>
            <a:r>
              <a:rPr lang="fr-FR" sz="3200" b="1" dirty="0" err="1" smtClean="0">
                <a:ln>
                  <a:solidFill>
                    <a:schemeClr val="tx1"/>
                  </a:solidFill>
                </a:ln>
                <a:latin typeface="+mn-lt"/>
              </a:rPr>
              <a:t>VBGs</a:t>
            </a:r>
            <a:r>
              <a:rPr lang="fr-FR" sz="3200" b="1" dirty="0">
                <a:ln>
                  <a:solidFill>
                    <a:schemeClr val="tx1"/>
                  </a:solidFill>
                </a:ln>
                <a:latin typeface="+mn-lt"/>
              </a:rPr>
              <a:t>-</a:t>
            </a:r>
            <a:r>
              <a:rPr lang="fr-FR" sz="3200" b="1" dirty="0" smtClean="0">
                <a:ln>
                  <a:solidFill>
                    <a:schemeClr val="tx1"/>
                  </a:solidFill>
                </a:ln>
                <a:latin typeface="+mn-lt"/>
              </a:rPr>
              <a:t>Pour les acteurs humanitaires</a:t>
            </a:r>
            <a:endParaRPr lang="fr-FR" sz="3200" b="1" dirty="0">
              <a:ln>
                <a:solidFill>
                  <a:schemeClr val="tx1"/>
                </a:solidFill>
              </a:ln>
              <a:latin typeface="+mn-lt"/>
            </a:endParaRPr>
          </a:p>
        </p:txBody>
      </p:sp>
    </p:spTree>
    <p:extLst>
      <p:ext uri="{BB962C8B-B14F-4D97-AF65-F5344CB8AC3E}">
        <p14:creationId xmlns:p14="http://schemas.microsoft.com/office/powerpoint/2010/main" val="4039340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123"/>
            <a:ext cx="10515600" cy="4276579"/>
          </a:xfrm>
        </p:spPr>
        <p:txBody>
          <a:bodyPr/>
          <a:lstStyle/>
          <a:p>
            <a:r>
              <a:rPr lang="fr-FR" sz="2600" dirty="0" smtClean="0"/>
              <a:t>Impliquer l’ensemble des acteurs dans la riposte contre la COVID-19 </a:t>
            </a:r>
            <a:r>
              <a:rPr lang="fr-FR" sz="2600" dirty="0"/>
              <a:t>à </a:t>
            </a:r>
            <a:r>
              <a:rPr lang="fr-FR" sz="2600" dirty="0" smtClean="0"/>
              <a:t>sensibiliser les personnes aux conséquences potentielles: nécessiter de</a:t>
            </a:r>
          </a:p>
          <a:p>
            <a:pPr lvl="1">
              <a:buFont typeface="Wingdings" panose="05000000000000000000" pitchFamily="2" charset="2"/>
              <a:buChar char="Ø"/>
            </a:pPr>
            <a:r>
              <a:rPr lang="fr-FR" dirty="0"/>
              <a:t> </a:t>
            </a:r>
            <a:r>
              <a:rPr lang="fr-FR" dirty="0" smtClean="0"/>
              <a:t>garder la distanciation physique, </a:t>
            </a:r>
          </a:p>
          <a:p>
            <a:pPr lvl="1">
              <a:buFont typeface="Wingdings" panose="05000000000000000000" pitchFamily="2" charset="2"/>
              <a:buChar char="Ø"/>
            </a:pPr>
            <a:r>
              <a:rPr lang="fr-FR" dirty="0" smtClean="0"/>
              <a:t>respecter de mesures de confinement pour les familles.</a:t>
            </a:r>
          </a:p>
          <a:p>
            <a:r>
              <a:rPr lang="fr-FR" sz="2600" dirty="0" smtClean="0"/>
              <a:t>Les </a:t>
            </a:r>
            <a:r>
              <a:rPr lang="fr-FR" sz="2600" dirty="0"/>
              <a:t>gestionnaires de la santé ou les administrateurs d’établissements de soins de santé doivent disposer de plans visant à garantir la sécurité </a:t>
            </a:r>
            <a:r>
              <a:rPr lang="fr-FR" sz="2600" dirty="0" smtClean="0"/>
              <a:t>(physique) de </a:t>
            </a:r>
            <a:r>
              <a:rPr lang="fr-FR" sz="2600" dirty="0"/>
              <a:t>leurs personnels de </a:t>
            </a:r>
            <a:r>
              <a:rPr lang="fr-FR" sz="2600" dirty="0" smtClean="0"/>
              <a:t>santé (la plupart sont de sexe féminin).</a:t>
            </a:r>
          </a:p>
          <a:p>
            <a:r>
              <a:rPr lang="fr-FR" sz="2600" dirty="0"/>
              <a:t> </a:t>
            </a:r>
            <a:r>
              <a:rPr lang="fr-FR" sz="2600" dirty="0" smtClean="0"/>
              <a:t>Prévoir </a:t>
            </a:r>
            <a:r>
              <a:rPr lang="fr-FR" sz="2600" dirty="0"/>
              <a:t>un soutien psychosocial, </a:t>
            </a:r>
            <a:r>
              <a:rPr lang="fr-FR" sz="2600" dirty="0" smtClean="0"/>
              <a:t>(les </a:t>
            </a:r>
            <a:r>
              <a:rPr lang="fr-FR" sz="2600" dirty="0"/>
              <a:t>prestataires de soins de première ligne impliqués dans la riposte à la </a:t>
            </a:r>
            <a:r>
              <a:rPr lang="fr-FR" sz="2600" dirty="0" smtClean="0"/>
              <a:t>COVID 19 </a:t>
            </a:r>
            <a:r>
              <a:rPr lang="fr-FR" sz="2600" dirty="0"/>
              <a:t>peuvent être victimes de stigmatisation, d’isolement et subir une exclusion </a:t>
            </a:r>
            <a:r>
              <a:rPr lang="fr-FR" sz="2600" dirty="0" smtClean="0"/>
              <a:t>sociale). </a:t>
            </a:r>
            <a:endParaRPr lang="fr-FR" sz="2000" dirty="0" smtClean="0"/>
          </a:p>
          <a:p>
            <a:endParaRPr lang="fr-FR" dirty="0"/>
          </a:p>
        </p:txBody>
      </p:sp>
      <p:sp>
        <p:nvSpPr>
          <p:cNvPr id="6" name="Title 1"/>
          <p:cNvSpPr txBox="1">
            <a:spLocks/>
          </p:cNvSpPr>
          <p:nvPr/>
        </p:nvSpPr>
        <p:spPr>
          <a:xfrm>
            <a:off x="838200" y="365125"/>
            <a:ext cx="10515600" cy="1140118"/>
          </a:xfrm>
          <a:prstGeom prst="rect">
            <a:avLst/>
          </a:prstGeom>
          <a:ln>
            <a:solidFill>
              <a:srgbClr val="FF0000"/>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ln>
                  <a:solidFill>
                    <a:schemeClr val="tx1"/>
                  </a:solidFill>
                </a:ln>
                <a:latin typeface="+mn-lt"/>
              </a:rPr>
              <a:t>Intervention 3: Mesures visant </a:t>
            </a:r>
            <a:r>
              <a:rPr lang="fr-FR" sz="3200" b="1" dirty="0" smtClean="0">
                <a:ln>
                  <a:solidFill>
                    <a:schemeClr val="tx1"/>
                  </a:solidFill>
                </a:ln>
                <a:solidFill>
                  <a:prstClr val="black"/>
                </a:solidFill>
                <a:latin typeface="+mn-lt"/>
                <a:ea typeface="+mn-ea"/>
                <a:cs typeface="+mn-cs"/>
              </a:rPr>
              <a:t>à</a:t>
            </a:r>
            <a:r>
              <a:rPr lang="fr-FR" sz="3200" b="1" dirty="0" smtClean="0">
                <a:ln>
                  <a:solidFill>
                    <a:schemeClr val="tx1"/>
                  </a:solidFill>
                </a:ln>
                <a:latin typeface="+mn-lt"/>
              </a:rPr>
              <a:t> réduire les risques aux </a:t>
            </a:r>
            <a:r>
              <a:rPr lang="fr-FR" sz="3200" b="1" dirty="0" err="1" smtClean="0">
                <a:ln>
                  <a:solidFill>
                    <a:schemeClr val="tx1"/>
                  </a:solidFill>
                </a:ln>
                <a:latin typeface="+mn-lt"/>
              </a:rPr>
              <a:t>VBGs</a:t>
            </a:r>
            <a:endParaRPr lang="fr-FR" sz="3200" b="1" dirty="0" smtClean="0">
              <a:ln>
                <a:solidFill>
                  <a:schemeClr val="tx1"/>
                </a:solidFill>
              </a:ln>
              <a:latin typeface="+mn-lt"/>
            </a:endParaRPr>
          </a:p>
          <a:p>
            <a:pPr algn="ctr"/>
            <a:r>
              <a:rPr lang="fr-FR" sz="3200" b="1" dirty="0" smtClean="0">
                <a:ln>
                  <a:solidFill>
                    <a:schemeClr val="tx1"/>
                  </a:solidFill>
                </a:ln>
                <a:latin typeface="+mn-lt"/>
              </a:rPr>
              <a:t>Pour les acteurs humanitaires</a:t>
            </a:r>
            <a:endParaRPr lang="fr-FR" sz="3200" b="1" dirty="0">
              <a:ln>
                <a:solidFill>
                  <a:schemeClr val="tx1"/>
                </a:solidFill>
              </a:ln>
              <a:latin typeface="+mn-lt"/>
            </a:endParaRPr>
          </a:p>
        </p:txBody>
      </p:sp>
    </p:spTree>
    <p:extLst>
      <p:ext uri="{BB962C8B-B14F-4D97-AF65-F5344CB8AC3E}">
        <p14:creationId xmlns:p14="http://schemas.microsoft.com/office/powerpoint/2010/main" val="172036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5071"/>
            <a:ext cx="10830636" cy="3953021"/>
          </a:xfrm>
        </p:spPr>
        <p:txBody>
          <a:bodyPr>
            <a:normAutofit/>
          </a:bodyPr>
          <a:lstStyle/>
          <a:p>
            <a:r>
              <a:rPr lang="fr-FR" dirty="0"/>
              <a:t>Les gouvernements et les décideurs politiques </a:t>
            </a:r>
            <a:r>
              <a:rPr lang="fr-FR" dirty="0" smtClean="0"/>
              <a:t>doivent:</a:t>
            </a:r>
          </a:p>
          <a:p>
            <a:pPr lvl="1">
              <a:buFont typeface="Wingdings" panose="05000000000000000000" pitchFamily="2" charset="2"/>
              <a:buChar char="Ø"/>
            </a:pPr>
            <a:r>
              <a:rPr lang="fr-FR" dirty="0" smtClean="0"/>
              <a:t> </a:t>
            </a:r>
            <a:r>
              <a:rPr lang="fr-FR" dirty="0"/>
              <a:t>inclure les services essentiels pour lutter contre </a:t>
            </a:r>
            <a:r>
              <a:rPr lang="fr-FR" dirty="0" smtClean="0"/>
              <a:t>les VBG </a:t>
            </a:r>
            <a:r>
              <a:rPr lang="fr-FR" dirty="0"/>
              <a:t>dans les plans de préparation et de riposte face à la </a:t>
            </a:r>
            <a:r>
              <a:rPr lang="fr-FR" dirty="0" smtClean="0"/>
              <a:t>COVID 19.</a:t>
            </a:r>
          </a:p>
          <a:p>
            <a:pPr lvl="1">
              <a:buFont typeface="Wingdings" panose="05000000000000000000" pitchFamily="2" charset="2"/>
              <a:buChar char="Ø"/>
            </a:pPr>
            <a:r>
              <a:rPr lang="fr-FR" dirty="0" smtClean="0"/>
              <a:t> financer les initiatives pour lutter contre les VBG .</a:t>
            </a:r>
          </a:p>
          <a:p>
            <a:r>
              <a:rPr lang="fr-FR" dirty="0" smtClean="0"/>
              <a:t>Les </a:t>
            </a:r>
            <a:r>
              <a:rPr lang="fr-FR" dirty="0"/>
              <a:t>établissements de santé doivent recenser et fournir les informations relatives aux services disponibles </a:t>
            </a:r>
            <a:r>
              <a:rPr lang="fr-FR" dirty="0">
                <a:solidFill>
                  <a:prstClr val="black"/>
                </a:solidFill>
              </a:rPr>
              <a:t>pour les survivantes </a:t>
            </a:r>
            <a:r>
              <a:rPr lang="fr-FR" dirty="0" smtClean="0"/>
              <a:t>au </a:t>
            </a:r>
            <a:r>
              <a:rPr lang="fr-FR" dirty="0"/>
              <a:t>niveau local </a:t>
            </a:r>
            <a:r>
              <a:rPr lang="fr-FR" sz="2400" dirty="0"/>
              <a:t>(par exemple, les numéros d’urgence, les refuges pour les femmes, les centres d’aide aux victimes de viol, les services de conseil</a:t>
            </a:r>
            <a:r>
              <a:rPr lang="fr-FR" sz="2400" dirty="0" smtClean="0"/>
              <a:t>). </a:t>
            </a:r>
          </a:p>
          <a:p>
            <a:endParaRPr lang="fr-FR" dirty="0"/>
          </a:p>
          <a:p>
            <a:endParaRPr lang="fr-FR" dirty="0"/>
          </a:p>
        </p:txBody>
      </p:sp>
      <p:sp>
        <p:nvSpPr>
          <p:cNvPr id="5" name="Title 1"/>
          <p:cNvSpPr txBox="1">
            <a:spLocks/>
          </p:cNvSpPr>
          <p:nvPr/>
        </p:nvSpPr>
        <p:spPr>
          <a:xfrm>
            <a:off x="838200" y="365125"/>
            <a:ext cx="10515600" cy="1140118"/>
          </a:xfrm>
          <a:prstGeom prst="rect">
            <a:avLst/>
          </a:prstGeom>
          <a:ln>
            <a:solidFill>
              <a:srgbClr val="FF0000"/>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ln>
                  <a:solidFill>
                    <a:schemeClr val="tx1"/>
                  </a:solidFill>
                </a:ln>
                <a:latin typeface="+mn-lt"/>
              </a:rPr>
              <a:t>Intervention 3: Mesures visant </a:t>
            </a:r>
            <a:r>
              <a:rPr lang="fr-FR" sz="3200" b="1" dirty="0" smtClean="0">
                <a:ln>
                  <a:solidFill>
                    <a:schemeClr val="tx1"/>
                  </a:solidFill>
                </a:ln>
                <a:solidFill>
                  <a:prstClr val="black"/>
                </a:solidFill>
                <a:latin typeface="+mn-lt"/>
                <a:ea typeface="+mn-ea"/>
                <a:cs typeface="+mn-cs"/>
              </a:rPr>
              <a:t>à</a:t>
            </a:r>
            <a:r>
              <a:rPr lang="fr-FR" sz="3200" b="1" dirty="0" smtClean="0">
                <a:ln>
                  <a:solidFill>
                    <a:schemeClr val="tx1"/>
                  </a:solidFill>
                </a:ln>
                <a:latin typeface="+mn-lt"/>
              </a:rPr>
              <a:t> réduire les risques aux </a:t>
            </a:r>
            <a:r>
              <a:rPr lang="fr-FR" sz="3200" b="1" dirty="0" err="1" smtClean="0">
                <a:ln>
                  <a:solidFill>
                    <a:schemeClr val="tx1"/>
                  </a:solidFill>
                </a:ln>
                <a:latin typeface="+mn-lt"/>
              </a:rPr>
              <a:t>VBGs</a:t>
            </a:r>
            <a:endParaRPr lang="fr-FR" sz="3200" b="1" dirty="0" smtClean="0">
              <a:ln>
                <a:solidFill>
                  <a:schemeClr val="tx1"/>
                </a:solidFill>
              </a:ln>
              <a:latin typeface="+mn-lt"/>
            </a:endParaRPr>
          </a:p>
          <a:p>
            <a:pPr algn="ctr"/>
            <a:r>
              <a:rPr lang="fr-FR" sz="3200" b="1" dirty="0" smtClean="0">
                <a:ln>
                  <a:solidFill>
                    <a:schemeClr val="tx1"/>
                  </a:solidFill>
                </a:ln>
                <a:latin typeface="+mn-lt"/>
              </a:rPr>
              <a:t>Pour les autorités gouvernementales</a:t>
            </a:r>
            <a:endParaRPr lang="fr-FR" sz="3200" b="1" dirty="0">
              <a:ln>
                <a:solidFill>
                  <a:schemeClr val="tx1"/>
                </a:solidFill>
              </a:ln>
              <a:latin typeface="+mn-lt"/>
            </a:endParaRPr>
          </a:p>
        </p:txBody>
      </p:sp>
    </p:spTree>
    <p:extLst>
      <p:ext uri="{BB962C8B-B14F-4D97-AF65-F5344CB8AC3E}">
        <p14:creationId xmlns:p14="http://schemas.microsoft.com/office/powerpoint/2010/main" val="1728165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885858"/>
          </a:xfrm>
        </p:spPr>
        <p:txBody>
          <a:bodyPr/>
          <a:lstStyle/>
          <a:p>
            <a:pPr lvl="0"/>
            <a:r>
              <a:rPr lang="fr-FR" dirty="0">
                <a:solidFill>
                  <a:prstClr val="black"/>
                </a:solidFill>
              </a:rPr>
              <a:t>Les prestataires de soins de santé doivent être conscients des risques et des conséquences sanitaires des VBG. </a:t>
            </a:r>
          </a:p>
          <a:p>
            <a:pPr lvl="0"/>
            <a:r>
              <a:rPr lang="fr-FR" dirty="0">
                <a:solidFill>
                  <a:prstClr val="black"/>
                </a:solidFill>
              </a:rPr>
              <a:t>Les organisations chargées de l’action humanitaire doivent inclure des services </a:t>
            </a:r>
            <a:r>
              <a:rPr lang="fr-FR" dirty="0" err="1">
                <a:solidFill>
                  <a:prstClr val="black"/>
                </a:solidFill>
              </a:rPr>
              <a:t>VBGs</a:t>
            </a:r>
            <a:r>
              <a:rPr lang="fr-FR" dirty="0">
                <a:solidFill>
                  <a:prstClr val="black"/>
                </a:solidFill>
              </a:rPr>
              <a:t> dans leurs plans de riposte à la </a:t>
            </a:r>
            <a:r>
              <a:rPr lang="fr-FR" dirty="0" smtClean="0">
                <a:solidFill>
                  <a:prstClr val="black"/>
                </a:solidFill>
              </a:rPr>
              <a:t>COVID 19</a:t>
            </a:r>
            <a:r>
              <a:rPr lang="fr-FR" dirty="0">
                <a:solidFill>
                  <a:prstClr val="black"/>
                </a:solidFill>
              </a:rPr>
              <a:t>. Recueillir  les données sur les cas notifiés des VBG. </a:t>
            </a:r>
          </a:p>
          <a:p>
            <a:pPr lvl="0"/>
            <a:r>
              <a:rPr lang="fr-FR" dirty="0">
                <a:solidFill>
                  <a:prstClr val="black"/>
                </a:solidFill>
              </a:rPr>
              <a:t>S</a:t>
            </a:r>
            <a:r>
              <a:rPr lang="fr-FR" dirty="0" smtClean="0">
                <a:solidFill>
                  <a:prstClr val="black"/>
                </a:solidFill>
              </a:rPr>
              <a:t>ensibiliser </a:t>
            </a:r>
            <a:r>
              <a:rPr lang="fr-FR" dirty="0">
                <a:solidFill>
                  <a:prstClr val="black"/>
                </a:solidFill>
              </a:rPr>
              <a:t>les membres de la communauté au risque accru de violence à l’égard des femmes pendant cette pandémie et de disposer d’informations sur les dispositifs d’aide aux survivantes disponibles.</a:t>
            </a:r>
          </a:p>
          <a:p>
            <a:endParaRPr lang="fr-FR" dirty="0"/>
          </a:p>
        </p:txBody>
      </p:sp>
      <p:sp>
        <p:nvSpPr>
          <p:cNvPr id="5" name="Title 1"/>
          <p:cNvSpPr txBox="1">
            <a:spLocks/>
          </p:cNvSpPr>
          <p:nvPr/>
        </p:nvSpPr>
        <p:spPr>
          <a:xfrm>
            <a:off x="838200" y="365125"/>
            <a:ext cx="10866120" cy="1140118"/>
          </a:xfrm>
          <a:prstGeom prst="rect">
            <a:avLst/>
          </a:prstGeom>
          <a:ln>
            <a:solidFill>
              <a:srgbClr val="FF0000"/>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ln>
                  <a:solidFill>
                    <a:schemeClr val="tx1"/>
                  </a:solidFill>
                </a:ln>
                <a:latin typeface="+mn-lt"/>
              </a:rPr>
              <a:t>Intervention 3: Mesures visant </a:t>
            </a:r>
            <a:r>
              <a:rPr lang="fr-FR" sz="3200" b="1" dirty="0" smtClean="0">
                <a:ln>
                  <a:solidFill>
                    <a:schemeClr val="tx1"/>
                  </a:solidFill>
                </a:ln>
                <a:solidFill>
                  <a:prstClr val="black"/>
                </a:solidFill>
                <a:latin typeface="+mn-lt"/>
                <a:ea typeface="+mn-ea"/>
                <a:cs typeface="+mn-cs"/>
              </a:rPr>
              <a:t>à</a:t>
            </a:r>
            <a:r>
              <a:rPr lang="fr-FR" sz="3200" b="1" dirty="0" smtClean="0">
                <a:ln>
                  <a:solidFill>
                    <a:schemeClr val="tx1"/>
                  </a:solidFill>
                </a:ln>
                <a:latin typeface="+mn-lt"/>
              </a:rPr>
              <a:t> atténuer les risques aux </a:t>
            </a:r>
            <a:r>
              <a:rPr lang="fr-FR" sz="3200" b="1" dirty="0" err="1" smtClean="0">
                <a:ln>
                  <a:solidFill>
                    <a:schemeClr val="tx1"/>
                  </a:solidFill>
                </a:ln>
                <a:latin typeface="+mn-lt"/>
              </a:rPr>
              <a:t>VBGs</a:t>
            </a:r>
            <a:endParaRPr lang="fr-FR" sz="3200" b="1" dirty="0" smtClean="0">
              <a:ln>
                <a:solidFill>
                  <a:schemeClr val="tx1"/>
                </a:solidFill>
              </a:ln>
              <a:latin typeface="+mn-lt"/>
            </a:endParaRPr>
          </a:p>
          <a:p>
            <a:pPr algn="ctr"/>
            <a:r>
              <a:rPr lang="fr-FR" sz="3200" b="1" dirty="0" smtClean="0">
                <a:ln>
                  <a:solidFill>
                    <a:schemeClr val="tx1"/>
                  </a:solidFill>
                </a:ln>
                <a:latin typeface="+mn-lt"/>
              </a:rPr>
              <a:t>Pour les prestataires des services </a:t>
            </a:r>
            <a:r>
              <a:rPr lang="fr-FR" sz="3200" b="1" dirty="0" smtClean="0">
                <a:ln>
                  <a:solidFill>
                    <a:schemeClr val="tx1"/>
                  </a:solidFill>
                </a:ln>
                <a:solidFill>
                  <a:prstClr val="black"/>
                </a:solidFill>
                <a:latin typeface="+mn-lt"/>
              </a:rPr>
              <a:t>santé.</a:t>
            </a:r>
            <a:endParaRPr lang="fr-FR" sz="3200" b="1" dirty="0">
              <a:ln>
                <a:solidFill>
                  <a:schemeClr val="tx1"/>
                </a:solidFill>
              </a:ln>
              <a:latin typeface="+mn-lt"/>
            </a:endParaRPr>
          </a:p>
        </p:txBody>
      </p:sp>
    </p:spTree>
    <p:extLst>
      <p:ext uri="{BB962C8B-B14F-4D97-AF65-F5344CB8AC3E}">
        <p14:creationId xmlns:p14="http://schemas.microsoft.com/office/powerpoint/2010/main" val="2714957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7509" y="2756634"/>
            <a:ext cx="7208521" cy="774358"/>
          </a:xfrm>
          <a:prstGeom prst="rect">
            <a:avLst/>
          </a:prstGeom>
          <a:ln>
            <a:solidFill>
              <a:srgbClr val="FF0000"/>
            </a:solidFill>
          </a:ln>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smtClean="0">
                <a:ln>
                  <a:solidFill>
                    <a:schemeClr val="tx1"/>
                  </a:solidFill>
                </a:ln>
                <a:latin typeface="+mn-lt"/>
              </a:rPr>
              <a:t>GROSSESSE ET COVID 19</a:t>
            </a:r>
            <a:endParaRPr lang="fr-FR" b="1" dirty="0">
              <a:ln>
                <a:solidFill>
                  <a:schemeClr val="tx1"/>
                </a:solidFill>
              </a:ln>
              <a:latin typeface="+mn-lt"/>
            </a:endParaRPr>
          </a:p>
        </p:txBody>
      </p:sp>
    </p:spTree>
    <p:extLst>
      <p:ext uri="{BB962C8B-B14F-4D97-AF65-F5344CB8AC3E}">
        <p14:creationId xmlns:p14="http://schemas.microsoft.com/office/powerpoint/2010/main" val="33362116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241026" cy="774358"/>
          </a:xfrm>
          <a:ln>
            <a:solidFill>
              <a:srgbClr val="FF0000"/>
            </a:solidFill>
          </a:ln>
        </p:spPr>
        <p:txBody>
          <a:bodyPr anchor="t"/>
          <a:lstStyle/>
          <a:p>
            <a:r>
              <a:rPr lang="fr-FR" b="1" dirty="0" smtClean="0">
                <a:ln>
                  <a:solidFill>
                    <a:schemeClr val="tx1"/>
                  </a:solidFill>
                </a:ln>
                <a:latin typeface="+mn-lt"/>
              </a:rPr>
              <a:t>GROSSESSE ET COVID 19</a:t>
            </a:r>
            <a:endParaRPr lang="fr-FR" b="1" dirty="0">
              <a:ln>
                <a:solidFill>
                  <a:schemeClr val="tx1"/>
                </a:solidFill>
              </a:ln>
              <a:latin typeface="+mn-lt"/>
            </a:endParaRPr>
          </a:p>
        </p:txBody>
      </p:sp>
      <p:sp>
        <p:nvSpPr>
          <p:cNvPr id="3" name="Content Placeholder 2"/>
          <p:cNvSpPr>
            <a:spLocks noGrp="1"/>
          </p:cNvSpPr>
          <p:nvPr>
            <p:ph idx="1"/>
          </p:nvPr>
        </p:nvSpPr>
        <p:spPr/>
        <p:txBody>
          <a:bodyPr>
            <a:normAutofit fontScale="92500" lnSpcReduction="20000"/>
          </a:bodyPr>
          <a:lstStyle/>
          <a:p>
            <a:r>
              <a:rPr lang="fr-FR" dirty="0"/>
              <a:t>Les femmes enceintes ou les femmes dont la grossesse a pris fin récemment, </a:t>
            </a:r>
            <a:r>
              <a:rPr lang="fr-FR" dirty="0" smtClean="0"/>
              <a:t>semblent </a:t>
            </a:r>
            <a:r>
              <a:rPr lang="fr-FR" dirty="0"/>
              <a:t>présenter un risque accru de développer une forme grave de la COVID-19. </a:t>
            </a:r>
            <a:endParaRPr lang="fr-FR" dirty="0" smtClean="0"/>
          </a:p>
          <a:p>
            <a:r>
              <a:rPr lang="fr-FR" dirty="0" smtClean="0">
                <a:solidFill>
                  <a:srgbClr val="FF0000"/>
                </a:solidFill>
              </a:rPr>
              <a:t>Les </a:t>
            </a:r>
            <a:r>
              <a:rPr lang="fr-FR" dirty="0">
                <a:solidFill>
                  <a:srgbClr val="FF0000"/>
                </a:solidFill>
              </a:rPr>
              <a:t>femmes enceintes </a:t>
            </a:r>
            <a:r>
              <a:rPr lang="fr-FR" dirty="0" smtClean="0">
                <a:solidFill>
                  <a:srgbClr val="FF0000"/>
                </a:solidFill>
              </a:rPr>
              <a:t>qui développent </a:t>
            </a:r>
            <a:r>
              <a:rPr lang="fr-FR" dirty="0">
                <a:solidFill>
                  <a:srgbClr val="FF0000"/>
                </a:solidFill>
              </a:rPr>
              <a:t>une forme grave de la maladie</a:t>
            </a:r>
            <a:r>
              <a:rPr lang="fr-FR" dirty="0" smtClean="0">
                <a:solidFill>
                  <a:srgbClr val="FF0000"/>
                </a:solidFill>
              </a:rPr>
              <a:t>, nécessitent </a:t>
            </a:r>
            <a:r>
              <a:rPr lang="fr-FR" dirty="0">
                <a:solidFill>
                  <a:srgbClr val="FF0000"/>
                </a:solidFill>
              </a:rPr>
              <a:t>plus souvent une prise en charge par les unités de soins </a:t>
            </a:r>
            <a:r>
              <a:rPr lang="fr-FR" dirty="0" smtClean="0">
                <a:solidFill>
                  <a:srgbClr val="FF0000"/>
                </a:solidFill>
              </a:rPr>
              <a:t>intensifs.</a:t>
            </a:r>
          </a:p>
          <a:p>
            <a:r>
              <a:rPr lang="fr-FR" dirty="0" smtClean="0">
                <a:solidFill>
                  <a:srgbClr val="FF0000"/>
                </a:solidFill>
              </a:rPr>
              <a:t>Les femmes enceintes semblent avoir plus de risque de complications obstétricales, tels que l’accouchement prématuré.</a:t>
            </a:r>
          </a:p>
          <a:p>
            <a:r>
              <a:rPr lang="fr-FR" dirty="0" smtClean="0"/>
              <a:t>Les femmes doivent prendre des </a:t>
            </a:r>
            <a:r>
              <a:rPr lang="fr-FR" dirty="0"/>
              <a:t>précautions pour se protéger contre la </a:t>
            </a:r>
            <a:r>
              <a:rPr lang="fr-FR" dirty="0" smtClean="0"/>
              <a:t>COVID-19;</a:t>
            </a:r>
          </a:p>
          <a:p>
            <a:r>
              <a:rPr lang="fr-FR" dirty="0" smtClean="0"/>
              <a:t>Signaler </a:t>
            </a:r>
            <a:r>
              <a:rPr lang="fr-FR" dirty="0"/>
              <a:t>les symptômes éventuels (tels que fièvre, toux ou difficultés à respirer) </a:t>
            </a:r>
            <a:r>
              <a:rPr lang="fr-FR" dirty="0" smtClean="0"/>
              <a:t>au prestataire </a:t>
            </a:r>
            <a:r>
              <a:rPr lang="fr-FR" dirty="0"/>
              <a:t>de soins de santé.</a:t>
            </a:r>
          </a:p>
          <a:p>
            <a:endParaRPr lang="fr-FR" dirty="0"/>
          </a:p>
        </p:txBody>
      </p:sp>
    </p:spTree>
    <p:extLst>
      <p:ext uri="{BB962C8B-B14F-4D97-AF65-F5344CB8AC3E}">
        <p14:creationId xmlns:p14="http://schemas.microsoft.com/office/powerpoint/2010/main" val="4051832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8600768" cy="858764"/>
          </a:xfrm>
          <a:ln>
            <a:solidFill>
              <a:srgbClr val="FF0000"/>
            </a:solidFill>
          </a:ln>
        </p:spPr>
        <p:txBody>
          <a:bodyPr anchor="t">
            <a:normAutofit/>
          </a:bodyPr>
          <a:lstStyle/>
          <a:p>
            <a:r>
              <a:rPr lang="fr-FR" sz="3200" b="1" dirty="0" smtClean="0">
                <a:ln>
                  <a:solidFill>
                    <a:schemeClr val="tx1"/>
                  </a:solidFill>
                </a:ln>
                <a:latin typeface="+mn-lt"/>
              </a:rPr>
              <a:t>L’impact de la COVID-19 sur la grossesse en cours</a:t>
            </a:r>
            <a:endParaRPr lang="fr-FR" sz="3200" b="1" dirty="0">
              <a:ln>
                <a:solidFill>
                  <a:schemeClr val="tx1"/>
                </a:solidFill>
              </a:ln>
              <a:latin typeface="+mn-lt"/>
            </a:endParaRPr>
          </a:p>
        </p:txBody>
      </p:sp>
      <p:sp>
        <p:nvSpPr>
          <p:cNvPr id="3" name="Content Placeholder 2"/>
          <p:cNvSpPr>
            <a:spLocks noGrp="1"/>
          </p:cNvSpPr>
          <p:nvPr>
            <p:ph idx="1"/>
          </p:nvPr>
        </p:nvSpPr>
        <p:spPr>
          <a:xfrm>
            <a:off x="478302" y="1825625"/>
            <a:ext cx="11521440" cy="4026535"/>
          </a:xfrm>
        </p:spPr>
        <p:txBody>
          <a:bodyPr>
            <a:normAutofit lnSpcReduction="10000"/>
          </a:bodyPr>
          <a:lstStyle/>
          <a:p>
            <a:r>
              <a:rPr lang="fr-FR" dirty="0" smtClean="0"/>
              <a:t>Devant la pandémie, un système de santé déjà faible, le COVID limitera l’accès encore de plus.</a:t>
            </a:r>
          </a:p>
          <a:p>
            <a:pPr lvl="0"/>
            <a:r>
              <a:rPr lang="fr-FR" dirty="0" smtClean="0"/>
              <a:t>Les services SSR pour certains sous groupes risquent de souffrir: </a:t>
            </a:r>
            <a:r>
              <a:rPr lang="fr-FR" sz="2600" dirty="0">
                <a:solidFill>
                  <a:prstClr val="black"/>
                </a:solidFill>
              </a:rPr>
              <a:t>sous groupes plus vulnérables tels que les personnes vivantes avec le VIH/SIDA, les handicapées, les adolescents, les personnes âgées,  les refugiés et les migrants etc</a:t>
            </a:r>
            <a:r>
              <a:rPr lang="fr-FR" sz="2600" dirty="0" smtClean="0">
                <a:solidFill>
                  <a:prstClr val="black"/>
                </a:solidFill>
              </a:rPr>
              <a:t>.</a:t>
            </a:r>
            <a:endParaRPr lang="fr-FR" dirty="0" smtClean="0"/>
          </a:p>
          <a:p>
            <a:r>
              <a:rPr lang="fr-FR" dirty="0" smtClean="0">
                <a:solidFill>
                  <a:srgbClr val="FF0000"/>
                </a:solidFill>
              </a:rPr>
              <a:t>Les gestantes sont considérées comme étant </a:t>
            </a:r>
            <a:r>
              <a:rPr lang="fr-FR" dirty="0">
                <a:solidFill>
                  <a:srgbClr val="FF0000"/>
                </a:solidFill>
              </a:rPr>
              <a:t>à</a:t>
            </a:r>
            <a:r>
              <a:rPr lang="fr-FR" dirty="0" smtClean="0">
                <a:solidFill>
                  <a:srgbClr val="FF0000"/>
                </a:solidFill>
              </a:rPr>
              <a:t> risque modérée- accouchement prématuré.</a:t>
            </a:r>
          </a:p>
          <a:p>
            <a:r>
              <a:rPr lang="fr-FR" dirty="0" smtClean="0">
                <a:solidFill>
                  <a:srgbClr val="FF0000"/>
                </a:solidFill>
              </a:rPr>
              <a:t>Risque minime de complication de la grossesse, type prématurité </a:t>
            </a:r>
            <a:r>
              <a:rPr lang="fr-FR" sz="2400" dirty="0" smtClean="0">
                <a:hlinkClick r:id="rId2" action="ppaction://hlinkfile"/>
              </a:rPr>
              <a:t>(CDC, 2020)</a:t>
            </a:r>
            <a:r>
              <a:rPr lang="fr-FR" sz="2400" dirty="0" smtClean="0"/>
              <a:t>.</a:t>
            </a:r>
          </a:p>
          <a:p>
            <a:r>
              <a:rPr lang="fr-FR" dirty="0" smtClean="0">
                <a:solidFill>
                  <a:srgbClr val="FF0000"/>
                </a:solidFill>
              </a:rPr>
              <a:t>Aucune information disponible sur l’effet néfaste de la COVID-19 sur l’allaitement maternel.</a:t>
            </a:r>
          </a:p>
        </p:txBody>
      </p:sp>
    </p:spTree>
    <p:extLst>
      <p:ext uri="{BB962C8B-B14F-4D97-AF65-F5344CB8AC3E}">
        <p14:creationId xmlns:p14="http://schemas.microsoft.com/office/powerpoint/2010/main" val="36284183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25232" cy="844697"/>
          </a:xfrm>
          <a:ln>
            <a:solidFill>
              <a:srgbClr val="FF0000"/>
            </a:solidFill>
          </a:ln>
        </p:spPr>
        <p:txBody>
          <a:bodyPr anchor="t"/>
          <a:lstStyle/>
          <a:p>
            <a:pPr marL="0" marR="0">
              <a:lnSpc>
                <a:spcPct val="107000"/>
              </a:lnSpc>
              <a:spcBef>
                <a:spcPts val="0"/>
              </a:spcBef>
              <a:spcAft>
                <a:spcPts val="800"/>
              </a:spcAft>
            </a:pPr>
            <a:r>
              <a:rPr lang="fr-FR" b="1" dirty="0">
                <a:ln>
                  <a:solidFill>
                    <a:schemeClr val="tx1"/>
                  </a:solidFill>
                </a:ln>
                <a:solidFill>
                  <a:srgbClr val="000000"/>
                </a:solidFill>
                <a:latin typeface="Calibri" panose="020F0502020204030204" pitchFamily="34" charset="0"/>
              </a:rPr>
              <a:t>Conduite à tenir devant la grossesse</a:t>
            </a:r>
            <a:endParaRPr lang="en-US" sz="1100" b="1"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600541"/>
            <a:ext cx="10515600" cy="4351338"/>
          </a:xfrm>
        </p:spPr>
        <p:txBody>
          <a:bodyPr>
            <a:normAutofit/>
          </a:bodyPr>
          <a:lstStyle/>
          <a:p>
            <a:r>
              <a:rPr lang="fr-FR" sz="2600" dirty="0" smtClean="0"/>
              <a:t>Respecter scrupuleusement les rendez-vous de visites prénatales;</a:t>
            </a:r>
          </a:p>
          <a:p>
            <a:r>
              <a:rPr lang="fr-FR" sz="2600" dirty="0" smtClean="0">
                <a:solidFill>
                  <a:srgbClr val="000000"/>
                </a:solidFill>
              </a:rPr>
              <a:t>Demandez </a:t>
            </a:r>
            <a:r>
              <a:rPr lang="fr-FR" sz="2600" dirty="0">
                <a:solidFill>
                  <a:srgbClr val="000000"/>
                </a:solidFill>
              </a:rPr>
              <a:t>conseils à votre prestataire de </a:t>
            </a:r>
            <a:r>
              <a:rPr lang="fr-FR" sz="2600" dirty="0" smtClean="0">
                <a:solidFill>
                  <a:srgbClr val="000000"/>
                </a:solidFill>
              </a:rPr>
              <a:t>santé:</a:t>
            </a:r>
            <a:endParaRPr lang="en-US" sz="2600" dirty="0">
              <a:ea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fr-FR" sz="2600" dirty="0" smtClean="0"/>
              <a:t>  comment rester en bonne santé et prendre soins de la grossesse;</a:t>
            </a:r>
          </a:p>
          <a:p>
            <a:pPr lvl="1">
              <a:buFont typeface="Wingdings" panose="05000000000000000000" pitchFamily="2" charset="2"/>
              <a:buChar char="ü"/>
            </a:pPr>
            <a:r>
              <a:rPr lang="fr-FR" sz="2600" dirty="0" smtClean="0"/>
              <a:t>Sur la préparation de l’accouchement- meilleur formation sanitaire pour l’accouchement. </a:t>
            </a:r>
          </a:p>
          <a:p>
            <a:r>
              <a:rPr lang="fr-FR" sz="2600" dirty="0" smtClean="0"/>
              <a:t>Innovation: TELEMEDICINE - </a:t>
            </a:r>
            <a:r>
              <a:rPr lang="fr-FR" sz="2600" dirty="0" smtClean="0">
                <a:solidFill>
                  <a:srgbClr val="000000"/>
                </a:solidFill>
              </a:rPr>
              <a:t>au cas où la consultation prénatale se fait à travers le téléphone ou la vidéo, à cause de risque accru de contamination par le coronavirus, à la formation sanitaire (décision prise par le professionnel de la santé).</a:t>
            </a:r>
            <a:endParaRPr lang="fr-FR" sz="2600" dirty="0"/>
          </a:p>
        </p:txBody>
      </p:sp>
    </p:spTree>
    <p:extLst>
      <p:ext uri="{BB962C8B-B14F-4D97-AF65-F5344CB8AC3E}">
        <p14:creationId xmlns:p14="http://schemas.microsoft.com/office/powerpoint/2010/main" val="38077535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88" y="365126"/>
            <a:ext cx="10516737" cy="603865"/>
          </a:xfrm>
          <a:ln>
            <a:solidFill>
              <a:srgbClr val="FF0000"/>
            </a:solidFill>
          </a:ln>
        </p:spPr>
        <p:txBody>
          <a:bodyPr anchor="t">
            <a:normAutofit/>
          </a:bodyPr>
          <a:lstStyle/>
          <a:p>
            <a:r>
              <a:rPr lang="fr-FR" sz="3600" b="1" dirty="0" smtClean="0">
                <a:ln>
                  <a:solidFill>
                    <a:schemeClr val="tx1"/>
                  </a:solidFill>
                </a:ln>
                <a:latin typeface="+mn-lt"/>
              </a:rPr>
              <a:t>Intervention 4: la grossesse en période de pandémie</a:t>
            </a:r>
            <a:endParaRPr lang="fr-FR" sz="3600" b="1" dirty="0">
              <a:ln>
                <a:solidFill>
                  <a:schemeClr val="tx1"/>
                </a:solidFill>
              </a:ln>
              <a:latin typeface="+mn-lt"/>
            </a:endParaRPr>
          </a:p>
        </p:txBody>
      </p:sp>
      <p:sp>
        <p:nvSpPr>
          <p:cNvPr id="3" name="Content Placeholder 2"/>
          <p:cNvSpPr>
            <a:spLocks noGrp="1"/>
          </p:cNvSpPr>
          <p:nvPr>
            <p:ph idx="1"/>
          </p:nvPr>
        </p:nvSpPr>
        <p:spPr>
          <a:xfrm>
            <a:off x="606187" y="1125415"/>
            <a:ext cx="11362900" cy="5439158"/>
          </a:xfrm>
        </p:spPr>
        <p:txBody>
          <a:bodyPr>
            <a:noAutofit/>
          </a:bodyPr>
          <a:lstStyle/>
          <a:p>
            <a:r>
              <a:rPr lang="fr-FR" sz="2400" dirty="0" smtClean="0"/>
              <a:t>Assurer </a:t>
            </a:r>
            <a:r>
              <a:rPr lang="fr-FR" sz="2400" dirty="0"/>
              <a:t>un système de santé fonctionnel et accessible ainsi que le respect des mesures de prévention des infections</a:t>
            </a:r>
            <a:r>
              <a:rPr lang="fr-FR" sz="2400" dirty="0" smtClean="0"/>
              <a:t>. </a:t>
            </a:r>
            <a:endParaRPr lang="fr-FR" sz="2400" dirty="0"/>
          </a:p>
          <a:p>
            <a:r>
              <a:rPr lang="fr-FR" sz="2400" dirty="0" smtClean="0"/>
              <a:t>Les </a:t>
            </a:r>
            <a:r>
              <a:rPr lang="fr-FR" sz="2400" dirty="0"/>
              <a:t>femmes enceintes à </a:t>
            </a:r>
            <a:r>
              <a:rPr lang="fr-FR" sz="2400" dirty="0" smtClean="0"/>
              <a:t>respecter </a:t>
            </a:r>
            <a:r>
              <a:rPr lang="fr-FR" sz="2400" dirty="0"/>
              <a:t>les mesures gouvernementale en place (distanciation sociale, port de masque). </a:t>
            </a:r>
          </a:p>
          <a:p>
            <a:r>
              <a:rPr lang="fr-FR" sz="2400" dirty="0" smtClean="0"/>
              <a:t>Maintenir et assurer l’accès aux services prénatals, d’accouchement et la suite, ainsi que la période néonatale de qualité.</a:t>
            </a:r>
          </a:p>
          <a:p>
            <a:r>
              <a:rPr lang="fr-FR" sz="2400" dirty="0"/>
              <a:t>Plaidoyer pour l’allaitement maternel ainsi que les soins a la mère et l’enfant, de façon continue. </a:t>
            </a:r>
            <a:endParaRPr lang="fr-FR" sz="2400" dirty="0" smtClean="0"/>
          </a:p>
          <a:p>
            <a:r>
              <a:rPr lang="fr-FR" sz="2400" dirty="0" smtClean="0"/>
              <a:t>Approvisionner les prestataires des services obstétriques en équipement de protection individuelle (EPI). </a:t>
            </a:r>
          </a:p>
          <a:p>
            <a:r>
              <a:rPr lang="fr-FR" sz="2400" dirty="0"/>
              <a:t>Développer les fiches sur les pratiques hygiène de base en rapport avec la COVID 19, pour les gestantes et leurs familles.  </a:t>
            </a:r>
          </a:p>
          <a:p>
            <a:r>
              <a:rPr lang="fr-FR" sz="2400" dirty="0" smtClean="0"/>
              <a:t>Désagréger les systèmes de surveillance  et de riposte par le sexe, âge, orientation sexuelle et enceinte ou non. </a:t>
            </a:r>
          </a:p>
        </p:txBody>
      </p:sp>
    </p:spTree>
    <p:extLst>
      <p:ext uri="{BB962C8B-B14F-4D97-AF65-F5344CB8AC3E}">
        <p14:creationId xmlns:p14="http://schemas.microsoft.com/office/powerpoint/2010/main" val="495304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306097" cy="742458"/>
          </a:xfrm>
          <a:ln>
            <a:solidFill>
              <a:srgbClr val="FF0000"/>
            </a:solidFill>
          </a:ln>
        </p:spPr>
        <p:txBody>
          <a:bodyPr anchor="t"/>
          <a:lstStyle/>
          <a:p>
            <a:r>
              <a:rPr lang="fr-FR" b="1" dirty="0" smtClean="0">
                <a:latin typeface="+mn-lt"/>
              </a:rPr>
              <a:t>Introduction </a:t>
            </a:r>
            <a:endParaRPr lang="fr-FR" b="1" dirty="0">
              <a:latin typeface="+mn-lt"/>
            </a:endParaRPr>
          </a:p>
        </p:txBody>
      </p:sp>
      <p:sp>
        <p:nvSpPr>
          <p:cNvPr id="3" name="Content Placeholder 2"/>
          <p:cNvSpPr>
            <a:spLocks noGrp="1"/>
          </p:cNvSpPr>
          <p:nvPr>
            <p:ph idx="1"/>
          </p:nvPr>
        </p:nvSpPr>
        <p:spPr>
          <a:xfrm>
            <a:off x="838200" y="1468192"/>
            <a:ext cx="10515600" cy="4708771"/>
          </a:xfrm>
        </p:spPr>
        <p:txBody>
          <a:bodyPr>
            <a:normAutofit/>
          </a:bodyPr>
          <a:lstStyle/>
          <a:p>
            <a:pPr marL="0" indent="0">
              <a:buNone/>
            </a:pPr>
            <a:r>
              <a:rPr lang="fr-FR" sz="3200" dirty="0" smtClean="0"/>
              <a:t>Pour mieux répondre aux besoins des populations touchées par la crise, les parties prenantes doivent:</a:t>
            </a:r>
          </a:p>
          <a:p>
            <a:pPr lvl="1">
              <a:buFont typeface="Wingdings" panose="05000000000000000000" pitchFamily="2" charset="2"/>
              <a:buChar char="Ø"/>
            </a:pPr>
            <a:r>
              <a:rPr lang="fr-FR" sz="2600" dirty="0" smtClean="0"/>
              <a:t>identifier et chiffrer les besoins des populations concernées et les facteurs favorisants.</a:t>
            </a:r>
          </a:p>
          <a:p>
            <a:pPr lvl="1">
              <a:buFont typeface="Wingdings" panose="05000000000000000000" pitchFamily="2" charset="2"/>
              <a:buChar char="Ø"/>
            </a:pPr>
            <a:r>
              <a:rPr lang="fr-FR" sz="2600" dirty="0" smtClean="0"/>
              <a:t>Assurer l’utilisation efficace des ressources allouées.</a:t>
            </a:r>
          </a:p>
          <a:p>
            <a:pPr lvl="1">
              <a:buFont typeface="Wingdings" panose="05000000000000000000" pitchFamily="2" charset="2"/>
              <a:buChar char="Ø"/>
            </a:pPr>
            <a:r>
              <a:rPr lang="fr-FR" sz="2600" dirty="0" smtClean="0"/>
              <a:t>Identifier</a:t>
            </a:r>
            <a:r>
              <a:rPr lang="fr-FR" sz="2600" dirty="0"/>
              <a:t> </a:t>
            </a:r>
            <a:r>
              <a:rPr lang="fr-FR" sz="2600" dirty="0" smtClean="0"/>
              <a:t>les obstacles et les facteurs favorables aux programmes.	</a:t>
            </a:r>
          </a:p>
          <a:p>
            <a:pPr lvl="1">
              <a:buFont typeface="Wingdings" panose="05000000000000000000" pitchFamily="2" charset="2"/>
              <a:buChar char="Ø"/>
            </a:pPr>
            <a:r>
              <a:rPr lang="fr-FR" sz="2600" dirty="0" smtClean="0"/>
              <a:t>Documenter les expériences positives et négatives  du programme</a:t>
            </a:r>
          </a:p>
          <a:p>
            <a:pPr lvl="1">
              <a:buFont typeface="Wingdings" panose="05000000000000000000" pitchFamily="2" charset="2"/>
              <a:buChar char="Ø"/>
            </a:pPr>
            <a:r>
              <a:rPr lang="fr-FR" sz="2600" dirty="0" smtClean="0"/>
              <a:t>Assurer la responsabilisation et la transparence à l’égard des bailleurs de fonds, des bénéficiaires et d’autres parties prenantes.</a:t>
            </a:r>
            <a:endParaRPr lang="fr-FR" sz="2600" dirty="0"/>
          </a:p>
        </p:txBody>
      </p:sp>
    </p:spTree>
    <p:extLst>
      <p:ext uri="{BB962C8B-B14F-4D97-AF65-F5344CB8AC3E}">
        <p14:creationId xmlns:p14="http://schemas.microsoft.com/office/powerpoint/2010/main" val="36022519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0290"/>
          </a:xfrm>
          <a:ln>
            <a:solidFill>
              <a:schemeClr val="accent2"/>
            </a:solidFill>
          </a:ln>
        </p:spPr>
        <p:txBody>
          <a:bodyPr anchor="t"/>
          <a:lstStyle/>
          <a:p>
            <a:r>
              <a:rPr lang="fr-FR" b="1" dirty="0" smtClean="0">
                <a:ln>
                  <a:solidFill>
                    <a:schemeClr val="tx1"/>
                  </a:solidFill>
                </a:ln>
                <a:latin typeface="+mn-lt"/>
              </a:rPr>
              <a:t>Accouchement et la suite et COVID 19</a:t>
            </a:r>
            <a:endParaRPr lang="fr-FR" b="1" dirty="0">
              <a:ln>
                <a:solidFill>
                  <a:schemeClr val="tx1"/>
                </a:solidFill>
              </a:ln>
              <a:latin typeface="+mn-lt"/>
            </a:endParaRPr>
          </a:p>
        </p:txBody>
      </p:sp>
      <p:sp>
        <p:nvSpPr>
          <p:cNvPr id="3" name="Content Placeholder 2"/>
          <p:cNvSpPr>
            <a:spLocks noGrp="1"/>
          </p:cNvSpPr>
          <p:nvPr>
            <p:ph idx="1"/>
          </p:nvPr>
        </p:nvSpPr>
        <p:spPr>
          <a:xfrm>
            <a:off x="838200" y="1252025"/>
            <a:ext cx="10515600" cy="3896750"/>
          </a:xfrm>
          <a:ln>
            <a:solidFill>
              <a:schemeClr val="accent2"/>
            </a:solidFill>
          </a:ln>
        </p:spPr>
        <p:txBody>
          <a:bodyPr>
            <a:normAutofit/>
          </a:bodyPr>
          <a:lstStyle/>
          <a:p>
            <a:r>
              <a:rPr lang="fr-FR" dirty="0" smtClean="0">
                <a:solidFill>
                  <a:srgbClr val="FF0000"/>
                </a:solidFill>
              </a:rPr>
              <a:t>Selon </a:t>
            </a:r>
            <a:r>
              <a:rPr lang="fr-FR" dirty="0">
                <a:solidFill>
                  <a:srgbClr val="FF0000"/>
                </a:solidFill>
              </a:rPr>
              <a:t>l’OMS, </a:t>
            </a:r>
            <a:r>
              <a:rPr lang="fr-FR" dirty="0" smtClean="0">
                <a:solidFill>
                  <a:srgbClr val="FF0000"/>
                </a:solidFill>
              </a:rPr>
              <a:t>ne pas pratiquer les césariennes, automatiquement sauf sur indication médicale/ obstétricale.</a:t>
            </a:r>
            <a:endParaRPr lang="fr-FR" dirty="0">
              <a:solidFill>
                <a:srgbClr val="FF0000"/>
              </a:solidFill>
            </a:endParaRPr>
          </a:p>
          <a:p>
            <a:r>
              <a:rPr lang="fr-FR" dirty="0"/>
              <a:t>Le mode d’accouchement doit être </a:t>
            </a:r>
            <a:r>
              <a:rPr lang="fr-FR" dirty="0" smtClean="0"/>
              <a:t>individualisé. </a:t>
            </a:r>
          </a:p>
          <a:p>
            <a:r>
              <a:rPr lang="fr-FR" dirty="0" smtClean="0">
                <a:solidFill>
                  <a:srgbClr val="FF0000"/>
                </a:solidFill>
              </a:rPr>
              <a:t>Allaitez </a:t>
            </a:r>
            <a:r>
              <a:rPr lang="fr-FR" dirty="0">
                <a:solidFill>
                  <a:srgbClr val="FF0000"/>
                </a:solidFill>
              </a:rPr>
              <a:t>votre bébé en toute sécurité, en respectant les règles </a:t>
            </a:r>
            <a:r>
              <a:rPr lang="fr-FR" dirty="0" smtClean="0">
                <a:solidFill>
                  <a:srgbClr val="FF0000"/>
                </a:solidFill>
              </a:rPr>
              <a:t>d’hygiène respiratoire. </a:t>
            </a:r>
          </a:p>
          <a:p>
            <a:r>
              <a:rPr lang="fr-FR" dirty="0" smtClean="0"/>
              <a:t>Tenez </a:t>
            </a:r>
            <a:r>
              <a:rPr lang="fr-FR" dirty="0"/>
              <a:t>votre nouveau-né peau contre peau et</a:t>
            </a:r>
          </a:p>
          <a:p>
            <a:r>
              <a:rPr lang="fr-FR" dirty="0" smtClean="0">
                <a:solidFill>
                  <a:srgbClr val="FF0000"/>
                </a:solidFill>
              </a:rPr>
              <a:t>Il </a:t>
            </a:r>
            <a:r>
              <a:rPr lang="fr-FR" dirty="0">
                <a:solidFill>
                  <a:srgbClr val="FF0000"/>
                </a:solidFill>
              </a:rPr>
              <a:t>est conseillé aux mères présentant des symptômes de la COVID-19 de porter un masque médical, lors de tout contact avec le bébé.</a:t>
            </a:r>
          </a:p>
          <a:p>
            <a:endParaRPr lang="fr-FR" dirty="0">
              <a:solidFill>
                <a:srgbClr val="3C4245"/>
              </a:solidFill>
              <a:latin typeface="Arial" panose="020B0604020202020204" pitchFamily="34" charset="0"/>
            </a:endParaRPr>
          </a:p>
          <a:p>
            <a:endParaRPr lang="fr-FR" dirty="0"/>
          </a:p>
        </p:txBody>
      </p:sp>
    </p:spTree>
    <p:extLst>
      <p:ext uri="{BB962C8B-B14F-4D97-AF65-F5344CB8AC3E}">
        <p14:creationId xmlns:p14="http://schemas.microsoft.com/office/powerpoint/2010/main" val="28719014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323"/>
            <a:ext cx="10515600" cy="3985146"/>
          </a:xfrm>
        </p:spPr>
        <p:txBody>
          <a:bodyPr/>
          <a:lstStyle/>
          <a:p>
            <a:pPr marL="514350" indent="-514350">
              <a:buFont typeface="+mj-lt"/>
              <a:buAutoNum type="romanLcPeriod"/>
            </a:pPr>
            <a:r>
              <a:rPr lang="fr-FR" sz="2400" dirty="0" smtClean="0"/>
              <a:t>Pour les femmes qui sont guéries de COVID-19, faciliter l’accès aux visites prénatales, l’accouchement et visites post natales, services post avortement sans risque  etc.</a:t>
            </a:r>
          </a:p>
          <a:p>
            <a:pPr marL="514350" indent="-514350">
              <a:buFont typeface="+mj-lt"/>
              <a:buAutoNum type="romanLcPeriod"/>
            </a:pPr>
            <a:r>
              <a:rPr lang="fr-FR" sz="2400" dirty="0" smtClean="0"/>
              <a:t>Encourager la prise en charge des parturientes infectées (</a:t>
            </a:r>
            <a:r>
              <a:rPr lang="fr-FR" sz="2400" dirty="0">
                <a:solidFill>
                  <a:prstClr val="black"/>
                </a:solidFill>
              </a:rPr>
              <a:t>à</a:t>
            </a:r>
            <a:r>
              <a:rPr lang="fr-FR" sz="2400" dirty="0" smtClean="0"/>
              <a:t> la COVID-19) au niveau 2 de formation sanitaire ( centre de référence). </a:t>
            </a:r>
          </a:p>
          <a:p>
            <a:pPr marL="514350" indent="-514350">
              <a:buFont typeface="+mj-lt"/>
              <a:buAutoNum type="romanLcPeriod"/>
            </a:pPr>
            <a:r>
              <a:rPr lang="fr-FR" sz="2400" dirty="0" smtClean="0"/>
              <a:t>Faire un suivi de la situation (les activités d’obstétriques,</a:t>
            </a:r>
            <a:r>
              <a:rPr lang="en-US" sz="2400" dirty="0" smtClean="0"/>
              <a:t> l’</a:t>
            </a:r>
            <a:r>
              <a:rPr lang="fr-FR" sz="2400" dirty="0" smtClean="0"/>
              <a:t>état</a:t>
            </a:r>
            <a:r>
              <a:rPr lang="en-US" sz="2400" dirty="0" smtClean="0"/>
              <a:t> de preparation et </a:t>
            </a:r>
            <a:r>
              <a:rPr lang="fr-FR" sz="2400" dirty="0" smtClean="0"/>
              <a:t>l’utilisation des services, la situation d’hygiène et la protection du personnel aux infections) </a:t>
            </a:r>
          </a:p>
          <a:p>
            <a:pPr marL="514350" indent="-514350">
              <a:buFont typeface="+mj-lt"/>
              <a:buAutoNum type="romanLcPeriod"/>
            </a:pPr>
            <a:endParaRPr lang="fr-FR" sz="2400" dirty="0"/>
          </a:p>
        </p:txBody>
      </p:sp>
      <p:sp>
        <p:nvSpPr>
          <p:cNvPr id="4" name="Title 1"/>
          <p:cNvSpPr>
            <a:spLocks noGrp="1"/>
          </p:cNvSpPr>
          <p:nvPr>
            <p:ph type="title"/>
          </p:nvPr>
        </p:nvSpPr>
        <p:spPr>
          <a:xfrm>
            <a:off x="838199" y="365126"/>
            <a:ext cx="10359683" cy="713047"/>
          </a:xfrm>
          <a:ln>
            <a:solidFill>
              <a:srgbClr val="FF0000"/>
            </a:solidFill>
          </a:ln>
        </p:spPr>
        <p:txBody>
          <a:bodyPr anchor="t">
            <a:noAutofit/>
          </a:bodyPr>
          <a:lstStyle/>
          <a:p>
            <a:pPr lvl="0">
              <a:spcBef>
                <a:spcPts val="1000"/>
              </a:spcBef>
            </a:pPr>
            <a:r>
              <a:rPr lang="fr-FR" sz="3600" b="1" dirty="0" smtClean="0">
                <a:ln>
                  <a:solidFill>
                    <a:schemeClr val="tx1"/>
                  </a:solidFill>
                </a:ln>
                <a:latin typeface="+mn-lt"/>
              </a:rPr>
              <a:t>Intervention 5: </a:t>
            </a:r>
            <a:r>
              <a:rPr lang="fr-FR" sz="3600" b="1" dirty="0">
                <a:ln>
                  <a:solidFill>
                    <a:schemeClr val="tx1"/>
                  </a:solidFill>
                </a:ln>
                <a:solidFill>
                  <a:prstClr val="black"/>
                </a:solidFill>
                <a:latin typeface="+mn-lt"/>
                <a:ea typeface="+mn-ea"/>
                <a:cs typeface="+mn-cs"/>
              </a:rPr>
              <a:t>Les femmes touchées par la </a:t>
            </a:r>
            <a:r>
              <a:rPr lang="fr-FR" sz="3600" b="1" dirty="0" smtClean="0">
                <a:ln>
                  <a:solidFill>
                    <a:schemeClr val="tx1"/>
                  </a:solidFill>
                </a:ln>
                <a:solidFill>
                  <a:prstClr val="black"/>
                </a:solidFill>
                <a:latin typeface="+mn-lt"/>
                <a:ea typeface="+mn-ea"/>
                <a:cs typeface="+mn-cs"/>
              </a:rPr>
              <a:t>COVID 19</a:t>
            </a:r>
            <a:r>
              <a:rPr lang="fr-FR" sz="3600" b="1" dirty="0">
                <a:ln>
                  <a:solidFill>
                    <a:schemeClr val="tx1"/>
                  </a:solidFill>
                </a:ln>
                <a:solidFill>
                  <a:prstClr val="black"/>
                </a:solidFill>
                <a:latin typeface="+mn-lt"/>
                <a:ea typeface="+mn-ea"/>
                <a:cs typeface="+mn-cs"/>
              </a:rPr>
              <a:t/>
            </a:r>
            <a:br>
              <a:rPr lang="fr-FR" sz="3600" b="1" dirty="0">
                <a:ln>
                  <a:solidFill>
                    <a:schemeClr val="tx1"/>
                  </a:solidFill>
                </a:ln>
                <a:solidFill>
                  <a:prstClr val="black"/>
                </a:solidFill>
                <a:latin typeface="+mn-lt"/>
                <a:ea typeface="+mn-ea"/>
                <a:cs typeface="+mn-cs"/>
              </a:rPr>
            </a:br>
            <a:endParaRPr lang="fr-FR" sz="3600" b="1" dirty="0">
              <a:ln>
                <a:solidFill>
                  <a:schemeClr val="tx1"/>
                </a:solidFill>
              </a:ln>
              <a:latin typeface="+mn-lt"/>
            </a:endParaRPr>
          </a:p>
        </p:txBody>
      </p:sp>
    </p:spTree>
    <p:extLst>
      <p:ext uri="{BB962C8B-B14F-4D97-AF65-F5344CB8AC3E}">
        <p14:creationId xmlns:p14="http://schemas.microsoft.com/office/powerpoint/2010/main" val="2283757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61555" cy="746223"/>
          </a:xfrm>
          <a:ln>
            <a:solidFill>
              <a:schemeClr val="accent2"/>
            </a:solidFill>
          </a:ln>
        </p:spPr>
        <p:txBody>
          <a:bodyPr anchor="t">
            <a:normAutofit/>
          </a:bodyPr>
          <a:lstStyle/>
          <a:p>
            <a:r>
              <a:rPr lang="fr-FR" b="1" dirty="0" smtClean="0">
                <a:ln>
                  <a:solidFill>
                    <a:schemeClr val="tx1"/>
                  </a:solidFill>
                </a:ln>
                <a:latin typeface="+mn-lt"/>
              </a:rPr>
              <a:t>Transmission mère </a:t>
            </a:r>
            <a:r>
              <a:rPr lang="fr-FR" b="1" dirty="0">
                <a:ln>
                  <a:solidFill>
                    <a:schemeClr val="tx1"/>
                  </a:solidFill>
                </a:ln>
                <a:solidFill>
                  <a:srgbClr val="3C4245"/>
                </a:solidFill>
                <a:latin typeface="+mn-lt"/>
                <a:ea typeface="+mn-ea"/>
                <a:cs typeface="+mn-cs"/>
              </a:rPr>
              <a:t>à</a:t>
            </a:r>
            <a:r>
              <a:rPr lang="fr-FR" b="1" dirty="0" smtClean="0">
                <a:ln>
                  <a:solidFill>
                    <a:schemeClr val="tx1"/>
                  </a:solidFill>
                </a:ln>
                <a:latin typeface="+mn-lt"/>
              </a:rPr>
              <a:t> l’enfant</a:t>
            </a:r>
            <a:endParaRPr lang="fr-FR" b="1" dirty="0">
              <a:ln>
                <a:solidFill>
                  <a:schemeClr val="tx1"/>
                </a:solidFill>
              </a:ln>
              <a:latin typeface="+mn-lt"/>
            </a:endParaRPr>
          </a:p>
        </p:txBody>
      </p:sp>
      <p:sp>
        <p:nvSpPr>
          <p:cNvPr id="3" name="Content Placeholder 2"/>
          <p:cNvSpPr>
            <a:spLocks noGrp="1"/>
          </p:cNvSpPr>
          <p:nvPr>
            <p:ph idx="1"/>
          </p:nvPr>
        </p:nvSpPr>
        <p:spPr>
          <a:xfrm>
            <a:off x="838200" y="1305119"/>
            <a:ext cx="10936458" cy="5320763"/>
          </a:xfrm>
        </p:spPr>
        <p:txBody>
          <a:bodyPr>
            <a:noAutofit/>
          </a:bodyPr>
          <a:lstStyle/>
          <a:p>
            <a:pPr>
              <a:lnSpc>
                <a:spcPct val="100000"/>
              </a:lnSpc>
            </a:pPr>
            <a:r>
              <a:rPr lang="fr-FR" sz="2200" dirty="0" smtClean="0">
                <a:solidFill>
                  <a:srgbClr val="FF0000"/>
                </a:solidFill>
              </a:rPr>
              <a:t>Aucune information si </a:t>
            </a:r>
            <a:r>
              <a:rPr lang="fr-FR" sz="2200" dirty="0">
                <a:solidFill>
                  <a:srgbClr val="FF0000"/>
                </a:solidFill>
              </a:rPr>
              <a:t>une femme enceinte ayant la COVID-19 peut transmettre le virus au fœtus pendant la grossesse ou au bébé pendant l’accouchement. </a:t>
            </a:r>
            <a:endParaRPr lang="fr-FR" sz="2200" dirty="0" smtClean="0">
              <a:solidFill>
                <a:srgbClr val="FF0000"/>
              </a:solidFill>
            </a:endParaRPr>
          </a:p>
          <a:p>
            <a:pPr>
              <a:lnSpc>
                <a:spcPct val="100000"/>
              </a:lnSpc>
            </a:pPr>
            <a:r>
              <a:rPr lang="fr-FR" sz="2200" dirty="0"/>
              <a:t>L</a:t>
            </a:r>
            <a:r>
              <a:rPr lang="fr-FR" sz="2200" dirty="0" smtClean="0"/>
              <a:t>a </a:t>
            </a:r>
            <a:r>
              <a:rPr lang="fr-FR" sz="2200" dirty="0"/>
              <a:t>présence du virus n’a pas été constatée dans les échantillons de liquide </a:t>
            </a:r>
            <a:r>
              <a:rPr lang="fr-FR" sz="2200" dirty="0" smtClean="0"/>
              <a:t>amniotique ou </a:t>
            </a:r>
            <a:r>
              <a:rPr lang="fr-FR" sz="2200" dirty="0"/>
              <a:t>de lait maternel</a:t>
            </a:r>
            <a:r>
              <a:rPr lang="fr-FR" sz="2200" dirty="0" smtClean="0"/>
              <a:t>.</a:t>
            </a:r>
          </a:p>
          <a:p>
            <a:pPr>
              <a:lnSpc>
                <a:spcPct val="100000"/>
              </a:lnSpc>
            </a:pPr>
            <a:r>
              <a:rPr lang="fr-FR" sz="2200" dirty="0">
                <a:solidFill>
                  <a:srgbClr val="000000"/>
                </a:solidFill>
              </a:rPr>
              <a:t>La plupart des nourrissons présentant la COVID 19 peu après la naissance ont présentées les symptômes mineurs et ont rétablis complètement. </a:t>
            </a:r>
            <a:endParaRPr lang="fr-FR" sz="2200" dirty="0" smtClean="0">
              <a:solidFill>
                <a:srgbClr val="000000"/>
              </a:solidFill>
            </a:endParaRPr>
          </a:p>
          <a:p>
            <a:pPr>
              <a:lnSpc>
                <a:spcPct val="100000"/>
              </a:lnSpc>
            </a:pPr>
            <a:r>
              <a:rPr lang="fr-FR" sz="2200" dirty="0" smtClean="0">
                <a:solidFill>
                  <a:srgbClr val="000000"/>
                </a:solidFill>
              </a:rPr>
              <a:t>Maintenez le contact peau </a:t>
            </a:r>
            <a:r>
              <a:rPr lang="fr-FR" sz="2200" dirty="0">
                <a:solidFill>
                  <a:prstClr val="black"/>
                </a:solidFill>
              </a:rPr>
              <a:t>à</a:t>
            </a:r>
            <a:r>
              <a:rPr lang="fr-FR" sz="2200" dirty="0" smtClean="0">
                <a:solidFill>
                  <a:srgbClr val="000000"/>
                </a:solidFill>
              </a:rPr>
              <a:t> peau avec votre bébé en gardant les mesures de barrière.  </a:t>
            </a:r>
          </a:p>
          <a:p>
            <a:pPr lvl="0"/>
            <a:r>
              <a:rPr lang="fr-FR" sz="2200" dirty="0">
                <a:solidFill>
                  <a:prstClr val="black"/>
                </a:solidFill>
              </a:rPr>
              <a:t>La maman infectée à la COVID-19 doit prendre les dispositions pour ne pas la transmettre à son nouveau-né, comme le lavage de mains et le port de masque en tissu. </a:t>
            </a:r>
          </a:p>
          <a:p>
            <a:pPr>
              <a:lnSpc>
                <a:spcPct val="100000"/>
              </a:lnSpc>
            </a:pPr>
            <a:r>
              <a:rPr lang="fr-FR" sz="2200" dirty="0" smtClean="0">
                <a:solidFill>
                  <a:srgbClr val="FF0000"/>
                </a:solidFill>
              </a:rPr>
              <a:t>Le port de masque pour le nourrisson est à déconseiller – risque de « syndrome de morte subite du nourrisson »/ suffocation accidentelle/ étranglement. </a:t>
            </a:r>
          </a:p>
          <a:p>
            <a:pPr>
              <a:lnSpc>
                <a:spcPct val="100000"/>
              </a:lnSpc>
            </a:pPr>
            <a:r>
              <a:rPr lang="fr-FR" sz="2200" dirty="0" smtClean="0">
                <a:solidFill>
                  <a:srgbClr val="FF0000"/>
                </a:solidFill>
              </a:rPr>
              <a:t>Avant de téter votre bébé, prendre soin de porter le masque et laver les mains au savon.</a:t>
            </a:r>
            <a:endParaRPr lang="fr-FR" sz="2200" dirty="0">
              <a:solidFill>
                <a:srgbClr val="FF0000"/>
              </a:solidFill>
            </a:endParaRPr>
          </a:p>
        </p:txBody>
      </p:sp>
    </p:spTree>
    <p:extLst>
      <p:ext uri="{BB962C8B-B14F-4D97-AF65-F5344CB8AC3E}">
        <p14:creationId xmlns:p14="http://schemas.microsoft.com/office/powerpoint/2010/main" val="277924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78310" cy="1325563"/>
          </a:xfrm>
          <a:ln>
            <a:solidFill>
              <a:schemeClr val="accent2"/>
            </a:solidFill>
          </a:ln>
        </p:spPr>
        <p:txBody>
          <a:bodyPr/>
          <a:lstStyle/>
          <a:p>
            <a:r>
              <a:rPr lang="fr-FR" b="1" dirty="0" smtClean="0">
                <a:ln>
                  <a:solidFill>
                    <a:schemeClr val="tx1"/>
                  </a:solidFill>
                </a:ln>
                <a:latin typeface="+mn-lt"/>
              </a:rPr>
              <a:t>Vaccination, grossesse et allaitement </a:t>
            </a:r>
            <a:endParaRPr lang="fr-FR" b="1" dirty="0">
              <a:ln>
                <a:solidFill>
                  <a:schemeClr val="tx1"/>
                </a:solidFill>
              </a:ln>
              <a:latin typeface="+mn-lt"/>
            </a:endParaRPr>
          </a:p>
        </p:txBody>
      </p:sp>
      <p:sp>
        <p:nvSpPr>
          <p:cNvPr id="3" name="Content Placeholder 2"/>
          <p:cNvSpPr>
            <a:spLocks noGrp="1"/>
          </p:cNvSpPr>
          <p:nvPr>
            <p:ph idx="1"/>
          </p:nvPr>
        </p:nvSpPr>
        <p:spPr>
          <a:xfrm>
            <a:off x="838200" y="3449474"/>
            <a:ext cx="10515600" cy="901809"/>
          </a:xfrm>
        </p:spPr>
        <p:txBody>
          <a:bodyPr>
            <a:normAutofit/>
          </a:bodyPr>
          <a:lstStyle/>
          <a:p>
            <a:pPr marL="0" indent="0">
              <a:buNone/>
            </a:pPr>
            <a:r>
              <a:rPr lang="fr-FR" dirty="0" smtClean="0"/>
              <a:t>La vaccination est recommandée pendant la grossesse et l’’allaitement .</a:t>
            </a:r>
            <a:endParaRPr lang="fr-FR" dirty="0"/>
          </a:p>
        </p:txBody>
      </p:sp>
    </p:spTree>
    <p:extLst>
      <p:ext uri="{BB962C8B-B14F-4D97-AF65-F5344CB8AC3E}">
        <p14:creationId xmlns:p14="http://schemas.microsoft.com/office/powerpoint/2010/main" val="3020655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3723" y="2658160"/>
            <a:ext cx="10748890" cy="971306"/>
          </a:xfrm>
          <a:ln>
            <a:solidFill>
              <a:srgbClr val="FF0000"/>
            </a:solidFill>
          </a:ln>
        </p:spPr>
        <p:txBody>
          <a:bodyPr>
            <a:normAutofit/>
          </a:bodyPr>
          <a:lstStyle/>
          <a:p>
            <a:r>
              <a:rPr lang="fr-FR" sz="4000" b="1" dirty="0" smtClean="0">
                <a:ln>
                  <a:solidFill>
                    <a:schemeClr val="tx1"/>
                  </a:solidFill>
                </a:ln>
                <a:latin typeface="+mn-lt"/>
              </a:rPr>
              <a:t>Les services de planification familiale et COVID 19</a:t>
            </a:r>
            <a:endParaRPr lang="fr-FR" sz="4000" b="1" dirty="0">
              <a:ln>
                <a:solidFill>
                  <a:schemeClr val="tx1"/>
                </a:solidFill>
              </a:ln>
              <a:latin typeface="+mn-lt"/>
            </a:endParaRPr>
          </a:p>
        </p:txBody>
      </p:sp>
    </p:spTree>
    <p:extLst>
      <p:ext uri="{BB962C8B-B14F-4D97-AF65-F5344CB8AC3E}">
        <p14:creationId xmlns:p14="http://schemas.microsoft.com/office/powerpoint/2010/main" val="1754759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90871" cy="1325563"/>
          </a:xfrm>
          <a:ln>
            <a:solidFill>
              <a:srgbClr val="FF0000"/>
            </a:solidFill>
          </a:ln>
        </p:spPr>
        <p:txBody>
          <a:bodyPr anchor="t"/>
          <a:lstStyle/>
          <a:p>
            <a:r>
              <a:rPr lang="fr-FR" b="1" dirty="0" smtClean="0">
                <a:ln>
                  <a:solidFill>
                    <a:schemeClr val="tx1"/>
                  </a:solidFill>
                </a:ln>
                <a:latin typeface="+mn-lt"/>
              </a:rPr>
              <a:t>Principes directeurs et les priorités de planification familiale lors de la COVID-19</a:t>
            </a:r>
            <a:endParaRPr lang="fr-FR" b="1" dirty="0">
              <a:ln>
                <a:solidFill>
                  <a:schemeClr val="tx1"/>
                </a:solidFill>
              </a:ln>
              <a:latin typeface="+mn-lt"/>
            </a:endParaRPr>
          </a:p>
        </p:txBody>
      </p:sp>
      <p:sp>
        <p:nvSpPr>
          <p:cNvPr id="3" name="Content Placeholder 2"/>
          <p:cNvSpPr>
            <a:spLocks noGrp="1"/>
          </p:cNvSpPr>
          <p:nvPr>
            <p:ph idx="1"/>
          </p:nvPr>
        </p:nvSpPr>
        <p:spPr/>
        <p:txBody>
          <a:bodyPr>
            <a:normAutofit fontScale="77500" lnSpcReduction="20000"/>
          </a:bodyPr>
          <a:lstStyle/>
          <a:p>
            <a:r>
              <a:rPr lang="fr-FR" b="1" dirty="0" smtClean="0"/>
              <a:t>Maintenir</a:t>
            </a:r>
            <a:r>
              <a:rPr lang="en-US" dirty="0" smtClean="0"/>
              <a:t> les services </a:t>
            </a:r>
            <a:r>
              <a:rPr lang="fr-FR" dirty="0" smtClean="0"/>
              <a:t>essentiels</a:t>
            </a:r>
            <a:r>
              <a:rPr lang="en-US" dirty="0" smtClean="0"/>
              <a:t> de la SSR.</a:t>
            </a:r>
          </a:p>
          <a:p>
            <a:r>
              <a:rPr lang="fr-FR" b="1" dirty="0" smtClean="0"/>
              <a:t>Protéger</a:t>
            </a:r>
            <a:r>
              <a:rPr lang="en-US" dirty="0" smtClean="0"/>
              <a:t> les plus </a:t>
            </a:r>
            <a:r>
              <a:rPr lang="fr-FR" dirty="0" smtClean="0"/>
              <a:t>vulnérables</a:t>
            </a:r>
            <a:r>
              <a:rPr lang="en-US" dirty="0" smtClean="0"/>
              <a:t> </a:t>
            </a:r>
            <a:r>
              <a:rPr lang="fr-FR" dirty="0" smtClean="0"/>
              <a:t>contre</a:t>
            </a:r>
            <a:r>
              <a:rPr lang="en-US" dirty="0" smtClean="0"/>
              <a:t> les </a:t>
            </a:r>
            <a:r>
              <a:rPr lang="fr-FR" dirty="0" smtClean="0"/>
              <a:t>chocs socioéconomiques</a:t>
            </a:r>
            <a:r>
              <a:rPr lang="en-US" dirty="0" smtClean="0"/>
              <a:t>, surtout les femmes et </a:t>
            </a:r>
            <a:r>
              <a:rPr lang="fr-FR" dirty="0" smtClean="0"/>
              <a:t>filles</a:t>
            </a:r>
            <a:r>
              <a:rPr lang="en-US" dirty="0" smtClean="0"/>
              <a:t>, </a:t>
            </a:r>
            <a:r>
              <a:rPr lang="fr-FR" dirty="0" smtClean="0"/>
              <a:t>en insistant sur l’égalité</a:t>
            </a:r>
            <a:r>
              <a:rPr lang="en-US" dirty="0" smtClean="0"/>
              <a:t> de </a:t>
            </a:r>
            <a:r>
              <a:rPr lang="fr-FR" dirty="0" smtClean="0"/>
              <a:t>sexe</a:t>
            </a:r>
            <a:r>
              <a:rPr lang="en-US" dirty="0" smtClean="0"/>
              <a:t>, les </a:t>
            </a:r>
            <a:r>
              <a:rPr lang="fr-FR" dirty="0" smtClean="0"/>
              <a:t>systèmes de santé résilients et les économies. </a:t>
            </a:r>
          </a:p>
          <a:p>
            <a:r>
              <a:rPr lang="fr-FR" b="1" dirty="0" smtClean="0">
                <a:solidFill>
                  <a:srgbClr val="FF0000"/>
                </a:solidFill>
              </a:rPr>
              <a:t>Ne pas nuire: </a:t>
            </a:r>
            <a:r>
              <a:rPr lang="fr-FR" dirty="0">
                <a:solidFill>
                  <a:srgbClr val="FF0000"/>
                </a:solidFill>
              </a:rPr>
              <a:t>I</a:t>
            </a:r>
            <a:r>
              <a:rPr lang="fr-FR" dirty="0" smtClean="0">
                <a:solidFill>
                  <a:srgbClr val="FF0000"/>
                </a:solidFill>
              </a:rPr>
              <a:t>l est impérative que les interventions doivent obéir aux principes internationaux et pas faire souffrir les populations. </a:t>
            </a:r>
          </a:p>
          <a:p>
            <a:r>
              <a:rPr lang="fr-FR" b="1" dirty="0" smtClean="0"/>
              <a:t>Adapter: </a:t>
            </a:r>
            <a:r>
              <a:rPr lang="fr-FR" dirty="0" smtClean="0"/>
              <a:t>devant l’évolution de la COVID-19, il faut être flexible et adaptable d’une </a:t>
            </a:r>
            <a:r>
              <a:rPr lang="fr-FR" sz="2600" dirty="0" smtClean="0"/>
              <a:t>phase </a:t>
            </a:r>
            <a:r>
              <a:rPr lang="fr-FR" dirty="0">
                <a:solidFill>
                  <a:prstClr val="black"/>
                </a:solidFill>
              </a:rPr>
              <a:t>à</a:t>
            </a:r>
            <a:r>
              <a:rPr lang="fr-FR" sz="2600" dirty="0" smtClean="0"/>
              <a:t> </a:t>
            </a:r>
            <a:r>
              <a:rPr lang="fr-FR" dirty="0" smtClean="0"/>
              <a:t>l’autre.</a:t>
            </a:r>
          </a:p>
          <a:p>
            <a:r>
              <a:rPr lang="fr-FR" b="1" dirty="0" smtClean="0"/>
              <a:t>Protéger</a:t>
            </a:r>
            <a:r>
              <a:rPr lang="fr-FR" dirty="0" smtClean="0"/>
              <a:t> la sureté et le bien-être du personnel et les bénéficiaires des programmes.</a:t>
            </a:r>
          </a:p>
          <a:p>
            <a:r>
              <a:rPr lang="fr-FR" b="1" dirty="0" smtClean="0"/>
              <a:t>Interrompre la transmission</a:t>
            </a:r>
            <a:r>
              <a:rPr lang="fr-FR" dirty="0" smtClean="0"/>
              <a:t> du coronavirus parmi nous pour sauvegarder les agents de santé, le personnel, les bénéficiaires et  la communauté tout entier.</a:t>
            </a:r>
          </a:p>
          <a:p>
            <a:r>
              <a:rPr lang="fr-FR" b="1" dirty="0" smtClean="0"/>
              <a:t>Coordonner et collaborer </a:t>
            </a:r>
            <a:r>
              <a:rPr lang="fr-FR" dirty="0" smtClean="0"/>
              <a:t>avec le ministère de la santé, les parties prenantes internationales et </a:t>
            </a:r>
            <a:r>
              <a:rPr lang="en-US" dirty="0" smtClean="0"/>
              <a:t>locales, et </a:t>
            </a:r>
            <a:r>
              <a:rPr lang="fr-FR" dirty="0">
                <a:solidFill>
                  <a:srgbClr val="3C4245"/>
                </a:solidFill>
                <a:ea typeface="+mj-ea"/>
                <a:cs typeface="+mj-cs"/>
              </a:rPr>
              <a:t>à</a:t>
            </a:r>
            <a:r>
              <a:rPr lang="en-US" dirty="0" smtClean="0"/>
              <a:t> travers les </a:t>
            </a:r>
            <a:r>
              <a:rPr lang="fr-FR" dirty="0" smtClean="0"/>
              <a:t>secteurs</a:t>
            </a:r>
            <a:r>
              <a:rPr lang="en-US" dirty="0" smtClean="0"/>
              <a:t> pour optimizer les </a:t>
            </a:r>
            <a:r>
              <a:rPr lang="fr-FR" dirty="0" smtClean="0"/>
              <a:t>ressources</a:t>
            </a:r>
            <a:r>
              <a:rPr lang="en-US" dirty="0" smtClean="0"/>
              <a:t> et assurer </a:t>
            </a:r>
            <a:r>
              <a:rPr lang="fr-FR" dirty="0" smtClean="0"/>
              <a:t>une</a:t>
            </a:r>
            <a:r>
              <a:rPr lang="en-US" dirty="0" smtClean="0"/>
              <a:t> riposte effective et la couverture de la </a:t>
            </a:r>
            <a:r>
              <a:rPr lang="fr-FR" dirty="0" smtClean="0"/>
              <a:t>prestation</a:t>
            </a:r>
            <a:r>
              <a:rPr lang="en-US" dirty="0" smtClean="0"/>
              <a:t> de service.</a:t>
            </a:r>
            <a:endParaRPr lang="fr-FR" dirty="0"/>
          </a:p>
        </p:txBody>
      </p:sp>
    </p:spTree>
    <p:extLst>
      <p:ext uri="{BB962C8B-B14F-4D97-AF65-F5344CB8AC3E}">
        <p14:creationId xmlns:p14="http://schemas.microsoft.com/office/powerpoint/2010/main" val="5014410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18" y="1814099"/>
            <a:ext cx="11091204" cy="675884"/>
          </a:xfrm>
          <a:ln>
            <a:solidFill>
              <a:srgbClr val="FF0000"/>
            </a:solidFill>
          </a:ln>
        </p:spPr>
        <p:txBody>
          <a:bodyPr anchor="t">
            <a:normAutofit fontScale="90000"/>
          </a:bodyPr>
          <a:lstStyle/>
          <a:p>
            <a:r>
              <a:rPr lang="fr-FR" sz="3600" b="1" dirty="0" smtClean="0">
                <a:ln>
                  <a:solidFill>
                    <a:schemeClr val="tx1"/>
                  </a:solidFill>
                </a:ln>
                <a:latin typeface="+mn-lt"/>
              </a:rPr>
              <a:t>L’implication des jeunes dans la riposte </a:t>
            </a:r>
            <a:r>
              <a:rPr lang="fr-FR" sz="3600" b="1" dirty="0" smtClean="0">
                <a:ln>
                  <a:solidFill>
                    <a:schemeClr val="tx1"/>
                  </a:solidFill>
                </a:ln>
                <a:solidFill>
                  <a:prstClr val="black"/>
                </a:solidFill>
                <a:latin typeface="+mn-lt"/>
                <a:ea typeface="+mn-ea"/>
                <a:cs typeface="+mn-cs"/>
              </a:rPr>
              <a:t>à</a:t>
            </a:r>
            <a:r>
              <a:rPr lang="fr-FR" sz="3600" b="1" dirty="0" smtClean="0">
                <a:ln>
                  <a:solidFill>
                    <a:schemeClr val="tx1"/>
                  </a:solidFill>
                </a:ln>
                <a:latin typeface="+mn-lt"/>
              </a:rPr>
              <a:t> la pandémie – covid-19</a:t>
            </a:r>
            <a:endParaRPr lang="fr-FR" sz="3600" b="1" dirty="0">
              <a:ln>
                <a:solidFill>
                  <a:schemeClr val="tx1"/>
                </a:solidFill>
              </a:ln>
              <a:latin typeface="+mn-lt"/>
            </a:endParaRPr>
          </a:p>
        </p:txBody>
      </p:sp>
      <p:sp>
        <p:nvSpPr>
          <p:cNvPr id="4" name="Rounded Rectangle 3"/>
          <p:cNvSpPr/>
          <p:nvPr/>
        </p:nvSpPr>
        <p:spPr>
          <a:xfrm>
            <a:off x="1055077" y="3151162"/>
            <a:ext cx="10381957" cy="13082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fr-FR" sz="2000" dirty="0">
                <a:solidFill>
                  <a:srgbClr val="333333"/>
                </a:solidFill>
                <a:latin typeface="Arial" panose="020B0604020202020204" pitchFamily="34" charset="0"/>
                <a:ea typeface="Times New Roman" panose="02020603050405020304" pitchFamily="18" charset="0"/>
              </a:rPr>
              <a:t>L</a:t>
            </a:r>
            <a:r>
              <a:rPr lang="fr-FR" sz="2000" dirty="0" smtClean="0">
                <a:solidFill>
                  <a:srgbClr val="333333"/>
                </a:solidFill>
                <a:latin typeface="Arial" panose="020B0604020202020204" pitchFamily="34" charset="0"/>
                <a:ea typeface="Times New Roman" panose="02020603050405020304" pitchFamily="18" charset="0"/>
              </a:rPr>
              <a:t>a jeunesse, partout dans le monde, incarne </a:t>
            </a:r>
            <a:r>
              <a:rPr lang="fr-FR" sz="2000" dirty="0">
                <a:solidFill>
                  <a:srgbClr val="333333"/>
                </a:solidFill>
                <a:latin typeface="Arial" panose="020B0604020202020204" pitchFamily="34" charset="0"/>
                <a:ea typeface="Times New Roman" panose="02020603050405020304" pitchFamily="18" charset="0"/>
              </a:rPr>
              <a:t>l’énergie, la créativité et </a:t>
            </a:r>
            <a:r>
              <a:rPr lang="fr-FR" sz="2000" dirty="0" smtClean="0">
                <a:solidFill>
                  <a:srgbClr val="333333"/>
                </a:solidFill>
                <a:latin typeface="Arial" panose="020B0604020202020204" pitchFamily="34" charset="0"/>
                <a:ea typeface="Times New Roman" panose="02020603050405020304" pitchFamily="18" charset="0"/>
              </a:rPr>
              <a:t>l’innovation.</a:t>
            </a:r>
          </a:p>
          <a:p>
            <a:r>
              <a:rPr lang="fr-FR" sz="2000" dirty="0" smtClean="0">
                <a:solidFill>
                  <a:srgbClr val="333333"/>
                </a:solidFill>
                <a:latin typeface="Arial" panose="020B0604020202020204" pitchFamily="34" charset="0"/>
                <a:ea typeface="Times New Roman" panose="02020603050405020304" pitchFamily="18" charset="0"/>
              </a:rPr>
              <a:t>Elle doit </a:t>
            </a:r>
            <a:r>
              <a:rPr lang="fr-FR" sz="2000" dirty="0">
                <a:solidFill>
                  <a:srgbClr val="333333"/>
                </a:solidFill>
                <a:latin typeface="Arial" panose="020B0604020202020204" pitchFamily="34" charset="0"/>
                <a:ea typeface="Times New Roman" panose="02020603050405020304" pitchFamily="18" charset="0"/>
              </a:rPr>
              <a:t>montrer qu’en plus de symboliser l’espoir, elle est capable d’aider </a:t>
            </a:r>
            <a:r>
              <a:rPr lang="fr-FR" sz="2000" dirty="0" smtClean="0">
                <a:solidFill>
                  <a:srgbClr val="333333"/>
                </a:solidFill>
                <a:latin typeface="Arial" panose="020B0604020202020204" pitchFamily="34" charset="0"/>
                <a:ea typeface="Times New Roman" panose="02020603050405020304" pitchFamily="18" charset="0"/>
              </a:rPr>
              <a:t>les communautés </a:t>
            </a:r>
            <a:r>
              <a:rPr lang="fr-FR" sz="2000" dirty="0">
                <a:solidFill>
                  <a:srgbClr val="333333"/>
                </a:solidFill>
                <a:latin typeface="Arial" panose="020B0604020202020204" pitchFamily="34" charset="0"/>
                <a:ea typeface="Times New Roman" panose="02020603050405020304" pitchFamily="18" charset="0"/>
              </a:rPr>
              <a:t>face à </a:t>
            </a:r>
            <a:r>
              <a:rPr lang="fr-FR" sz="2000" dirty="0" smtClean="0">
                <a:solidFill>
                  <a:srgbClr val="333333"/>
                </a:solidFill>
                <a:latin typeface="Arial" panose="020B0604020202020204" pitchFamily="34" charset="0"/>
                <a:ea typeface="Times New Roman" panose="02020603050405020304" pitchFamily="18" charset="0"/>
              </a:rPr>
              <a:t>la COVID-19.</a:t>
            </a:r>
            <a:endParaRPr lang="fr-FR" sz="2000" dirty="0"/>
          </a:p>
        </p:txBody>
      </p:sp>
    </p:spTree>
    <p:extLst>
      <p:ext uri="{BB962C8B-B14F-4D97-AF65-F5344CB8AC3E}">
        <p14:creationId xmlns:p14="http://schemas.microsoft.com/office/powerpoint/2010/main" val="677863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942428" cy="704020"/>
          </a:xfrm>
          <a:ln>
            <a:solidFill>
              <a:srgbClr val="FF0000"/>
            </a:solidFill>
          </a:ln>
        </p:spPr>
        <p:txBody>
          <a:bodyPr anchor="t"/>
          <a:lstStyle/>
          <a:p>
            <a:r>
              <a:rPr lang="fr-FR" b="1" dirty="0" smtClean="0">
                <a:ln>
                  <a:solidFill>
                    <a:schemeClr val="tx1"/>
                  </a:solidFill>
                </a:ln>
                <a:latin typeface="+mn-lt"/>
              </a:rPr>
              <a:t>Les défis des jeunes </a:t>
            </a:r>
            <a:endParaRPr lang="fr-FR" b="1" dirty="0">
              <a:ln>
                <a:solidFill>
                  <a:schemeClr val="tx1"/>
                </a:solidFill>
              </a:ln>
              <a:latin typeface="+mn-lt"/>
            </a:endParaRPr>
          </a:p>
        </p:txBody>
      </p:sp>
      <p:sp>
        <p:nvSpPr>
          <p:cNvPr id="3" name="Content Placeholder 2"/>
          <p:cNvSpPr>
            <a:spLocks noGrp="1"/>
          </p:cNvSpPr>
          <p:nvPr>
            <p:ph idx="1"/>
          </p:nvPr>
        </p:nvSpPr>
        <p:spPr/>
        <p:txBody>
          <a:bodyPr/>
          <a:lstStyle/>
          <a:p>
            <a:r>
              <a:rPr lang="fr-FR" dirty="0" smtClean="0">
                <a:latin typeface="proximanova-regular"/>
              </a:rPr>
              <a:t>Fermetures des écoles, des lieux publics de travail, d’apprentissage, des marchés, des mosquées, des églises. </a:t>
            </a:r>
          </a:p>
          <a:p>
            <a:pPr lvl="0"/>
            <a:r>
              <a:rPr lang="fr-FR" dirty="0" smtClean="0">
                <a:latin typeface="proximanova-regular"/>
              </a:rPr>
              <a:t>Les villes voire le pays tout entier en quarantaine ou </a:t>
            </a:r>
            <a:r>
              <a:rPr lang="fr-FR" dirty="0">
                <a:latin typeface="proximanova-regular"/>
              </a:rPr>
              <a:t>encore confinement </a:t>
            </a:r>
            <a:r>
              <a:rPr lang="fr-FR" dirty="0" smtClean="0">
                <a:latin typeface="proximanova-regular"/>
              </a:rPr>
              <a:t>partiel, </a:t>
            </a:r>
          </a:p>
          <a:p>
            <a:r>
              <a:rPr lang="fr-FR" dirty="0" smtClean="0">
                <a:latin typeface="proximanova-regular"/>
              </a:rPr>
              <a:t>Les couvre-feux nocturne, </a:t>
            </a:r>
          </a:p>
          <a:p>
            <a:r>
              <a:rPr lang="fr-FR" dirty="0" smtClean="0">
                <a:latin typeface="proximanova-regular"/>
              </a:rPr>
              <a:t>Les mesures de distanciation sociale. </a:t>
            </a:r>
            <a:endParaRPr lang="fr-FR" dirty="0"/>
          </a:p>
        </p:txBody>
      </p:sp>
    </p:spTree>
    <p:extLst>
      <p:ext uri="{BB962C8B-B14F-4D97-AF65-F5344CB8AC3E}">
        <p14:creationId xmlns:p14="http://schemas.microsoft.com/office/powerpoint/2010/main" val="34877786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097370" cy="644808"/>
          </a:xfrm>
          <a:ln>
            <a:solidFill>
              <a:srgbClr val="FF0000"/>
            </a:solidFill>
          </a:ln>
        </p:spPr>
        <p:txBody>
          <a:bodyPr anchor="t">
            <a:noAutofit/>
          </a:bodyPr>
          <a:lstStyle/>
          <a:p>
            <a:pPr lvl="0">
              <a:spcBef>
                <a:spcPts val="1000"/>
              </a:spcBef>
            </a:pPr>
            <a:r>
              <a:rPr lang="fr-FR" b="1" dirty="0" smtClean="0">
                <a:ln>
                  <a:solidFill>
                    <a:schemeClr val="tx1"/>
                  </a:solidFill>
                </a:ln>
                <a:latin typeface="+mn-lt"/>
              </a:rPr>
              <a:t>Les défis des jeunes et les pandémies </a:t>
            </a:r>
            <a:r>
              <a:rPr lang="fr-FR" dirty="0">
                <a:ln>
                  <a:solidFill>
                    <a:schemeClr val="tx1"/>
                  </a:solidFill>
                </a:ln>
                <a:solidFill>
                  <a:prstClr val="black"/>
                </a:solidFill>
                <a:latin typeface="Calibri" panose="020F0502020204030204"/>
                <a:ea typeface="+mn-ea"/>
                <a:cs typeface="+mn-cs"/>
              </a:rPr>
              <a:t/>
            </a:r>
            <a:br>
              <a:rPr lang="fr-FR" dirty="0">
                <a:ln>
                  <a:solidFill>
                    <a:schemeClr val="tx1"/>
                  </a:solidFill>
                </a:ln>
                <a:solidFill>
                  <a:prstClr val="black"/>
                </a:solidFill>
                <a:latin typeface="Calibri" panose="020F0502020204030204"/>
                <a:ea typeface="+mn-ea"/>
                <a:cs typeface="+mn-cs"/>
              </a:rPr>
            </a:br>
            <a:endParaRPr lang="fr-FR" b="1" dirty="0">
              <a:ln>
                <a:solidFill>
                  <a:schemeClr val="tx1"/>
                </a:solidFill>
              </a:ln>
              <a:latin typeface="+mn-lt"/>
            </a:endParaRPr>
          </a:p>
        </p:txBody>
      </p:sp>
      <p:sp>
        <p:nvSpPr>
          <p:cNvPr id="3" name="Content Placeholder 2"/>
          <p:cNvSpPr>
            <a:spLocks noGrp="1"/>
          </p:cNvSpPr>
          <p:nvPr>
            <p:ph idx="1"/>
          </p:nvPr>
        </p:nvSpPr>
        <p:spPr>
          <a:xfrm>
            <a:off x="838200" y="1997612"/>
            <a:ext cx="10515600" cy="3981158"/>
          </a:xfrm>
        </p:spPr>
        <p:txBody>
          <a:bodyPr>
            <a:normAutofit fontScale="92500" lnSpcReduction="10000"/>
          </a:bodyPr>
          <a:lstStyle/>
          <a:p>
            <a:r>
              <a:rPr lang="fr-FR" sz="2400" dirty="0" smtClean="0">
                <a:solidFill>
                  <a:prstClr val="black"/>
                </a:solidFill>
              </a:rPr>
              <a:t>Risquent </a:t>
            </a:r>
            <a:r>
              <a:rPr lang="fr-FR" sz="2400" dirty="0">
                <a:solidFill>
                  <a:prstClr val="black"/>
                </a:solidFill>
              </a:rPr>
              <a:t>de perdre la possibilité </a:t>
            </a:r>
            <a:r>
              <a:rPr lang="fr-FR" sz="2400" dirty="0" smtClean="0">
                <a:solidFill>
                  <a:prstClr val="black"/>
                </a:solidFill>
              </a:rPr>
              <a:t>de </a:t>
            </a:r>
            <a:r>
              <a:rPr lang="fr-FR" sz="2400" dirty="0">
                <a:solidFill>
                  <a:prstClr val="black"/>
                </a:solidFill>
              </a:rPr>
              <a:t>protéger leur </a:t>
            </a:r>
            <a:r>
              <a:rPr lang="fr-FR" sz="2400" dirty="0" smtClean="0">
                <a:solidFill>
                  <a:prstClr val="black"/>
                </a:solidFill>
              </a:rPr>
              <a:t>corps, et </a:t>
            </a:r>
            <a:r>
              <a:rPr lang="fr-FR" sz="2400" dirty="0">
                <a:solidFill>
                  <a:prstClr val="black"/>
                </a:solidFill>
              </a:rPr>
              <a:t>leur santé ainsi que d’espacer les </a:t>
            </a:r>
            <a:r>
              <a:rPr lang="fr-FR" sz="2400" dirty="0" smtClean="0">
                <a:solidFill>
                  <a:prstClr val="black"/>
                </a:solidFill>
              </a:rPr>
              <a:t>naissances, pour des millions des jeunes. </a:t>
            </a:r>
            <a:endParaRPr lang="fr-FR" sz="2400" dirty="0">
              <a:solidFill>
                <a:prstClr val="black"/>
              </a:solidFill>
            </a:endParaRPr>
          </a:p>
          <a:p>
            <a:r>
              <a:rPr lang="fr-FR" sz="2400" dirty="0" smtClean="0"/>
              <a:t>Augmentation en </a:t>
            </a:r>
            <a:r>
              <a:rPr lang="fr-FR" sz="2400" dirty="0" err="1" smtClean="0"/>
              <a:t>VBGs</a:t>
            </a:r>
            <a:r>
              <a:rPr lang="fr-FR" sz="2400" dirty="0" smtClean="0"/>
              <a:t>.</a:t>
            </a:r>
          </a:p>
          <a:p>
            <a:r>
              <a:rPr lang="fr-FR" sz="2400" dirty="0" smtClean="0"/>
              <a:t>La désinformation et la peur d’accéder aux services de SSR existants.</a:t>
            </a:r>
          </a:p>
          <a:p>
            <a:r>
              <a:rPr lang="fr-FR" sz="2400" dirty="0" smtClean="0"/>
              <a:t>Difficile d’accéder </a:t>
            </a:r>
            <a:r>
              <a:rPr lang="fr-FR" sz="2400" dirty="0"/>
              <a:t>à des informations et à des services de base en matière de </a:t>
            </a:r>
            <a:r>
              <a:rPr lang="fr-FR" sz="2400" dirty="0" smtClean="0"/>
              <a:t>santé</a:t>
            </a:r>
            <a:r>
              <a:rPr lang="fr-FR" sz="2400" dirty="0"/>
              <a:t>, notamment sexuelle et reproductive. </a:t>
            </a:r>
            <a:endParaRPr lang="fr-FR" sz="2400" dirty="0" smtClean="0"/>
          </a:p>
          <a:p>
            <a:r>
              <a:rPr lang="fr-FR" sz="2400" dirty="0" smtClean="0"/>
              <a:t>Difficultés d’accès </a:t>
            </a:r>
            <a:r>
              <a:rPr lang="fr-FR" sz="2400" dirty="0">
                <a:solidFill>
                  <a:srgbClr val="3C4245"/>
                </a:solidFill>
              </a:rPr>
              <a:t>à</a:t>
            </a:r>
            <a:r>
              <a:rPr lang="fr-FR" sz="2400" dirty="0" smtClean="0"/>
              <a:t> l’approvisionnement en produits contraceptifs ainsi qu’aux services de planification.</a:t>
            </a:r>
          </a:p>
          <a:p>
            <a:pPr lvl="0"/>
            <a:r>
              <a:rPr lang="fr-FR" sz="2400" dirty="0">
                <a:solidFill>
                  <a:prstClr val="black"/>
                </a:solidFill>
              </a:rPr>
              <a:t>Services restreints ou absents de soins d’avortement sans risque ou après avortement.</a:t>
            </a:r>
          </a:p>
          <a:p>
            <a:r>
              <a:rPr lang="fr-FR" sz="2400" dirty="0" smtClean="0"/>
              <a:t>Manque d’intimité et de confidentialité, vivant au sein de la famille lors du confinement. </a:t>
            </a:r>
          </a:p>
          <a:p>
            <a:r>
              <a:rPr lang="fr-FR" sz="2400" dirty="0" smtClean="0"/>
              <a:t>Accès limite </a:t>
            </a:r>
            <a:r>
              <a:rPr lang="fr-FR" sz="2400" dirty="0">
                <a:solidFill>
                  <a:srgbClr val="3C4245"/>
                </a:solidFill>
              </a:rPr>
              <a:t>à</a:t>
            </a:r>
            <a:r>
              <a:rPr lang="fr-FR" sz="2400" dirty="0" smtClean="0"/>
              <a:t> l’école (fréquentation).</a:t>
            </a:r>
          </a:p>
          <a:p>
            <a:endParaRPr lang="fr-FR" sz="2400" dirty="0" smtClean="0"/>
          </a:p>
        </p:txBody>
      </p:sp>
      <p:sp>
        <p:nvSpPr>
          <p:cNvPr id="4" name="Rounded Rectangle 3"/>
          <p:cNvSpPr/>
          <p:nvPr/>
        </p:nvSpPr>
        <p:spPr>
          <a:xfrm>
            <a:off x="450166" y="6175717"/>
            <a:ext cx="11619914" cy="492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a:t>Les jeunes sont encouragés de trouver les moyens de s'engager, de s'entraider, et de conduire le changement. </a:t>
            </a:r>
            <a:endParaRPr lang="fr-FR" sz="2000" dirty="0"/>
          </a:p>
        </p:txBody>
      </p:sp>
    </p:spTree>
    <p:extLst>
      <p:ext uri="{BB962C8B-B14F-4D97-AF65-F5344CB8AC3E}">
        <p14:creationId xmlns:p14="http://schemas.microsoft.com/office/powerpoint/2010/main" val="2948201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690"/>
            <a:ext cx="10697306" cy="644575"/>
          </a:xfrm>
          <a:ln>
            <a:solidFill>
              <a:srgbClr val="FF0000"/>
            </a:solidFill>
          </a:ln>
        </p:spPr>
        <p:txBody>
          <a:bodyPr anchor="t">
            <a:normAutofit/>
          </a:bodyPr>
          <a:lstStyle/>
          <a:p>
            <a:pPr algn="ctr"/>
            <a:r>
              <a:rPr lang="fr-FR" sz="2700" b="1" dirty="0" smtClean="0">
                <a:ln>
                  <a:solidFill>
                    <a:schemeClr val="tx1"/>
                  </a:solidFill>
                </a:ln>
                <a:latin typeface="+mn-lt"/>
              </a:rPr>
              <a:t>Impliquer les jeunes dans la prévention et la riposte contre le COVID-19</a:t>
            </a:r>
            <a:endParaRPr lang="fr-FR" sz="2700" b="1" dirty="0">
              <a:ln>
                <a:solidFill>
                  <a:schemeClr val="tx1"/>
                </a:solidFill>
              </a:ln>
              <a:latin typeface="+mn-lt"/>
            </a:endParaRPr>
          </a:p>
        </p:txBody>
      </p:sp>
      <p:sp>
        <p:nvSpPr>
          <p:cNvPr id="3" name="Content Placeholder 2"/>
          <p:cNvSpPr>
            <a:spLocks noGrp="1"/>
          </p:cNvSpPr>
          <p:nvPr>
            <p:ph idx="1"/>
          </p:nvPr>
        </p:nvSpPr>
        <p:spPr>
          <a:xfrm>
            <a:off x="838200" y="1125415"/>
            <a:ext cx="10515600" cy="4293821"/>
          </a:xfrm>
        </p:spPr>
        <p:txBody>
          <a:bodyPr>
            <a:normAutofit fontScale="92500" lnSpcReduction="20000"/>
          </a:bodyPr>
          <a:lstStyle/>
          <a:p>
            <a:pPr marL="0" indent="0" algn="just">
              <a:buNone/>
            </a:pPr>
            <a:r>
              <a:rPr lang="fr-FR" sz="2600" u="sng" dirty="0" smtClean="0">
                <a:solidFill>
                  <a:srgbClr val="222222"/>
                </a:solidFill>
              </a:rPr>
              <a:t>La pandémie touche les jeunes de différentes façons.</a:t>
            </a:r>
          </a:p>
          <a:p>
            <a:pPr marL="0" indent="0" algn="just">
              <a:buNone/>
            </a:pPr>
            <a:r>
              <a:rPr lang="fr-FR" sz="2400" b="1" dirty="0" smtClean="0">
                <a:solidFill>
                  <a:srgbClr val="222222"/>
                </a:solidFill>
              </a:rPr>
              <a:t>La santé: </a:t>
            </a:r>
          </a:p>
          <a:p>
            <a:pPr lvl="1" algn="just">
              <a:buFont typeface="Wingdings" panose="05000000000000000000" pitchFamily="2" charset="2"/>
              <a:buChar char="ü"/>
            </a:pPr>
            <a:r>
              <a:rPr lang="fr-FR" sz="2000" dirty="0" smtClean="0">
                <a:solidFill>
                  <a:srgbClr val="222222"/>
                </a:solidFill>
              </a:rPr>
              <a:t>faibles systèmes de santé plus le nombre important des jeunes en pays de développement, les rendent de plus vulnérables.</a:t>
            </a:r>
          </a:p>
          <a:p>
            <a:pPr lvl="1" algn="just">
              <a:buFont typeface="Wingdings" panose="05000000000000000000" pitchFamily="2" charset="2"/>
              <a:buChar char="ü"/>
            </a:pPr>
            <a:r>
              <a:rPr lang="fr-FR" sz="2000" dirty="0" smtClean="0">
                <a:solidFill>
                  <a:srgbClr val="222222"/>
                </a:solidFill>
              </a:rPr>
              <a:t>Accentuation des conséquences mentales et psychologiques. </a:t>
            </a:r>
          </a:p>
          <a:p>
            <a:pPr marL="0" indent="0" algn="just">
              <a:buNone/>
            </a:pPr>
            <a:r>
              <a:rPr lang="fr-FR" sz="2400" b="1" dirty="0" smtClean="0">
                <a:solidFill>
                  <a:srgbClr val="222222"/>
                </a:solidFill>
              </a:rPr>
              <a:t>La Sureté et sécurité: </a:t>
            </a:r>
          </a:p>
          <a:p>
            <a:pPr lvl="1" algn="just">
              <a:buFont typeface="Wingdings" panose="05000000000000000000" pitchFamily="2" charset="2"/>
              <a:buChar char="ü"/>
            </a:pPr>
            <a:r>
              <a:rPr lang="fr-FR" sz="2100" dirty="0" smtClean="0">
                <a:solidFill>
                  <a:srgbClr val="222222"/>
                </a:solidFill>
              </a:rPr>
              <a:t>Risque accru de violence basée sur le genre et la violence domestique, conséquences suite au confinement et la détresse socio-économique généralisée. </a:t>
            </a:r>
          </a:p>
          <a:p>
            <a:pPr lvl="1" algn="just">
              <a:buFont typeface="Wingdings" panose="05000000000000000000" pitchFamily="2" charset="2"/>
              <a:buChar char="ü"/>
            </a:pPr>
            <a:r>
              <a:rPr lang="fr-FR" sz="2100" dirty="0" smtClean="0">
                <a:solidFill>
                  <a:srgbClr val="222222"/>
                </a:solidFill>
              </a:rPr>
              <a:t>Risque accru du mariage précoce, grossesse précoce,</a:t>
            </a:r>
            <a:r>
              <a:rPr lang="en-US" sz="2100" dirty="0" smtClean="0">
                <a:solidFill>
                  <a:srgbClr val="222222"/>
                </a:solidFill>
              </a:rPr>
              <a:t> et le travail des </a:t>
            </a:r>
            <a:r>
              <a:rPr lang="fr-FR" sz="2100" dirty="0" smtClean="0">
                <a:solidFill>
                  <a:srgbClr val="222222"/>
                </a:solidFill>
              </a:rPr>
              <a:t>enfants</a:t>
            </a:r>
            <a:r>
              <a:rPr lang="en-US" sz="2100" dirty="0" smtClean="0">
                <a:solidFill>
                  <a:srgbClr val="222222"/>
                </a:solidFill>
              </a:rPr>
              <a:t>. </a:t>
            </a:r>
          </a:p>
          <a:p>
            <a:pPr marL="0" indent="0" algn="just">
              <a:buNone/>
            </a:pPr>
            <a:r>
              <a:rPr lang="en-US" sz="2500" b="1" dirty="0" smtClean="0">
                <a:solidFill>
                  <a:srgbClr val="222222"/>
                </a:solidFill>
              </a:rPr>
              <a:t>Consequences sur education </a:t>
            </a:r>
            <a:r>
              <a:rPr lang="fr-FR" sz="2500" b="1" dirty="0" smtClean="0">
                <a:solidFill>
                  <a:srgbClr val="222222"/>
                </a:solidFill>
              </a:rPr>
              <a:t>formelle</a:t>
            </a:r>
            <a:r>
              <a:rPr lang="en-US" sz="2500" b="1" dirty="0" smtClean="0">
                <a:solidFill>
                  <a:srgbClr val="222222"/>
                </a:solidFill>
              </a:rPr>
              <a:t>:</a:t>
            </a:r>
          </a:p>
          <a:p>
            <a:pPr lvl="1" algn="just">
              <a:buFont typeface="Wingdings" panose="05000000000000000000" pitchFamily="2" charset="2"/>
              <a:buChar char="ü"/>
            </a:pPr>
            <a:r>
              <a:rPr lang="fr-FR" sz="2100" dirty="0" smtClean="0">
                <a:solidFill>
                  <a:srgbClr val="222222"/>
                </a:solidFill>
              </a:rPr>
              <a:t>Fermeture des écoles et les lieux d’apprentissage. </a:t>
            </a:r>
          </a:p>
          <a:p>
            <a:pPr marL="0" indent="0" algn="just">
              <a:buNone/>
            </a:pPr>
            <a:r>
              <a:rPr lang="fr-FR" sz="2500" b="1" dirty="0" smtClean="0">
                <a:solidFill>
                  <a:srgbClr val="222222"/>
                </a:solidFill>
              </a:rPr>
              <a:t>Impacts économiques: </a:t>
            </a:r>
          </a:p>
          <a:p>
            <a:pPr lvl="1" algn="just">
              <a:buFont typeface="Wingdings" panose="05000000000000000000" pitchFamily="2" charset="2"/>
              <a:buChar char="ü"/>
            </a:pPr>
            <a:r>
              <a:rPr lang="en-US" sz="2100" dirty="0" smtClean="0">
                <a:solidFill>
                  <a:srgbClr val="222222"/>
                </a:solidFill>
              </a:rPr>
              <a:t> </a:t>
            </a:r>
            <a:r>
              <a:rPr lang="fr-FR" sz="2100" dirty="0" smtClean="0">
                <a:solidFill>
                  <a:srgbClr val="222222"/>
                </a:solidFill>
              </a:rPr>
              <a:t> la perte d’embauche </a:t>
            </a:r>
          </a:p>
          <a:p>
            <a:pPr lvl="1" algn="just">
              <a:buFont typeface="Wingdings" panose="05000000000000000000" pitchFamily="2" charset="2"/>
              <a:buChar char="ü"/>
            </a:pPr>
            <a:r>
              <a:rPr lang="fr-FR" sz="2100" dirty="0" smtClean="0">
                <a:solidFill>
                  <a:srgbClr val="222222"/>
                </a:solidFill>
              </a:rPr>
              <a:t>La dépendance sur d’autres personnes avec toutes les conséquences. </a:t>
            </a:r>
          </a:p>
        </p:txBody>
      </p:sp>
      <p:sp>
        <p:nvSpPr>
          <p:cNvPr id="4" name="Rounded Rectangle 3"/>
          <p:cNvSpPr/>
          <p:nvPr/>
        </p:nvSpPr>
        <p:spPr>
          <a:xfrm>
            <a:off x="838200" y="5542671"/>
            <a:ext cx="10697307" cy="10109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90000"/>
              </a:lnSpc>
              <a:spcBef>
                <a:spcPts val="1000"/>
              </a:spcBef>
            </a:pPr>
            <a:r>
              <a:rPr lang="fr-FR" sz="2000" dirty="0">
                <a:solidFill>
                  <a:srgbClr val="222222"/>
                </a:solidFill>
              </a:rPr>
              <a:t>La pandémie de COVID-19 a mis en lumière la fragilité du secteur de l'éducation à travers le monde</a:t>
            </a:r>
            <a:r>
              <a:rPr lang="fr-FR" sz="2000" dirty="0" smtClean="0">
                <a:solidFill>
                  <a:srgbClr val="222222"/>
                </a:solidFill>
              </a:rPr>
              <a:t>. Il faut repenser </a:t>
            </a:r>
            <a:r>
              <a:rPr lang="fr-FR" sz="2000" dirty="0">
                <a:solidFill>
                  <a:srgbClr val="222222"/>
                </a:solidFill>
              </a:rPr>
              <a:t>et réinventer la manière dont nous éduquons nos jeunes. Nos approches devraient être fondées sur une meilleure base, afin qu’elles ne soient pas affectées par de futures catastrophes, pandémies, guerres, etc.</a:t>
            </a:r>
            <a:endParaRPr lang="fr-FR" sz="2000" dirty="0">
              <a:solidFill>
                <a:prstClr val="black"/>
              </a:solidFill>
            </a:endParaRPr>
          </a:p>
        </p:txBody>
      </p:sp>
    </p:spTree>
    <p:extLst>
      <p:ext uri="{BB962C8B-B14F-4D97-AF65-F5344CB8AC3E}">
        <p14:creationId xmlns:p14="http://schemas.microsoft.com/office/powerpoint/2010/main" val="2527709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a:ln>
            <a:solidFill>
              <a:srgbClr val="FF0000"/>
            </a:solidFill>
          </a:ln>
        </p:spPr>
        <p:txBody>
          <a:bodyPr anchor="t">
            <a:normAutofit fontScale="90000"/>
          </a:bodyPr>
          <a:lstStyle/>
          <a:p>
            <a:r>
              <a:rPr lang="fr-FR" b="1" dirty="0" smtClean="0">
                <a:latin typeface="+mn-lt"/>
              </a:rPr>
              <a:t>Définitions: Recensement, suivi et évaluation </a:t>
            </a:r>
            <a:endParaRPr lang="fr-FR" b="1" dirty="0">
              <a:latin typeface="+mn-lt"/>
            </a:endParaRPr>
          </a:p>
        </p:txBody>
      </p:sp>
      <p:sp>
        <p:nvSpPr>
          <p:cNvPr id="3" name="Content Placeholder 2"/>
          <p:cNvSpPr>
            <a:spLocks noGrp="1"/>
          </p:cNvSpPr>
          <p:nvPr>
            <p:ph idx="1"/>
          </p:nvPr>
        </p:nvSpPr>
        <p:spPr>
          <a:xfrm>
            <a:off x="838200" y="1337481"/>
            <a:ext cx="10515600" cy="4839482"/>
          </a:xfrm>
        </p:spPr>
        <p:txBody>
          <a:bodyPr>
            <a:normAutofit lnSpcReduction="10000"/>
          </a:bodyPr>
          <a:lstStyle/>
          <a:p>
            <a:pPr marL="514350" indent="-514350">
              <a:buFont typeface="+mj-lt"/>
              <a:buAutoNum type="arabicPeriod"/>
            </a:pPr>
            <a:r>
              <a:rPr lang="fr-FR" b="1" dirty="0" smtClean="0"/>
              <a:t>Le recensement </a:t>
            </a:r>
            <a:r>
              <a:rPr lang="fr-FR" dirty="0" smtClean="0"/>
              <a:t>est un processus permettant de déterminer et de répondre aux besoins ou « disparités » entre les conditions actuelles et les conditions souhaitées et les facteurs contribuant à ces disparités. </a:t>
            </a:r>
            <a:r>
              <a:rPr lang="fr-FR" b="1" dirty="0" smtClean="0"/>
              <a:t>Recensement  initial </a:t>
            </a:r>
            <a:r>
              <a:rPr lang="fr-FR" dirty="0" smtClean="0"/>
              <a:t>(</a:t>
            </a:r>
            <a:r>
              <a:rPr lang="fr-FR" dirty="0" smtClean="0">
                <a:solidFill>
                  <a:srgbClr val="FF0000"/>
                </a:solidFill>
              </a:rPr>
              <a:t>Début); recensement périodique. </a:t>
            </a:r>
          </a:p>
          <a:p>
            <a:pPr marL="514350" indent="-514350">
              <a:buFont typeface="+mj-lt"/>
              <a:buAutoNum type="arabicPeriod"/>
            </a:pPr>
            <a:r>
              <a:rPr lang="fr-FR" b="1" dirty="0" smtClean="0"/>
              <a:t>Le suivi </a:t>
            </a:r>
            <a:r>
              <a:rPr lang="fr-FR" dirty="0" smtClean="0"/>
              <a:t>correspond à la collecte constante et systématique et à l’analyse des données lors de l’avancée du projet. Il a pour but de mesurer les progrès accomplis en vue de la réalisation des étapes et objectifs du programme. </a:t>
            </a:r>
            <a:r>
              <a:rPr lang="fr-FR" dirty="0" smtClean="0">
                <a:solidFill>
                  <a:srgbClr val="FF0000"/>
                </a:solidFill>
              </a:rPr>
              <a:t>Durant</a:t>
            </a:r>
          </a:p>
          <a:p>
            <a:pPr marL="514350" indent="-514350">
              <a:buFont typeface="+mj-lt"/>
              <a:buAutoNum type="arabicPeriod"/>
            </a:pPr>
            <a:r>
              <a:rPr lang="fr-FR" b="1" dirty="0" smtClean="0"/>
              <a:t>L’évaluation</a:t>
            </a:r>
            <a:r>
              <a:rPr lang="fr-FR" dirty="0" smtClean="0"/>
              <a:t> est un processus qui permet de déterminer si un programme a répondu aux objectifs escomptés et/ou dans quelle mesure les évolutions des résultats peuvent être attribués au programme. </a:t>
            </a:r>
            <a:r>
              <a:rPr lang="fr-FR" dirty="0" smtClean="0">
                <a:solidFill>
                  <a:srgbClr val="FF0000"/>
                </a:solidFill>
              </a:rPr>
              <a:t>Fin </a:t>
            </a:r>
            <a:endParaRPr lang="fr-FR" dirty="0">
              <a:solidFill>
                <a:srgbClr val="FF0000"/>
              </a:solidFill>
            </a:endParaRPr>
          </a:p>
        </p:txBody>
      </p:sp>
    </p:spTree>
    <p:extLst>
      <p:ext uri="{BB962C8B-B14F-4D97-AF65-F5344CB8AC3E}">
        <p14:creationId xmlns:p14="http://schemas.microsoft.com/office/powerpoint/2010/main" val="41799635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817"/>
          </a:xfrm>
          <a:ln>
            <a:solidFill>
              <a:schemeClr val="accent2"/>
            </a:solidFill>
          </a:ln>
        </p:spPr>
        <p:txBody>
          <a:bodyPr anchor="t">
            <a:normAutofit/>
          </a:bodyPr>
          <a:lstStyle/>
          <a:p>
            <a:r>
              <a:rPr lang="fr-FR" sz="3600" b="1" dirty="0" smtClean="0">
                <a:ln>
                  <a:solidFill>
                    <a:schemeClr val="tx1"/>
                  </a:solidFill>
                </a:ln>
                <a:latin typeface="+mn-lt"/>
              </a:rPr>
              <a:t>Les stratégies de riposte </a:t>
            </a:r>
            <a:r>
              <a:rPr lang="fr-FR" sz="3600" b="1" spc="-25" dirty="0">
                <a:ln>
                  <a:solidFill>
                    <a:schemeClr val="tx1"/>
                  </a:solidFill>
                </a:ln>
                <a:solidFill>
                  <a:prstClr val="black"/>
                </a:solidFill>
                <a:latin typeface="Calibri" panose="020F0502020204030204"/>
                <a:ea typeface="Times New Roman" panose="02020603050405020304" pitchFamily="18" charset="0"/>
                <a:cs typeface="+mn-cs"/>
              </a:rPr>
              <a:t>à</a:t>
            </a:r>
            <a:r>
              <a:rPr lang="fr-FR" sz="3600" b="1" dirty="0" smtClean="0">
                <a:ln>
                  <a:solidFill>
                    <a:schemeClr val="tx1"/>
                  </a:solidFill>
                </a:ln>
                <a:latin typeface="+mn-lt"/>
              </a:rPr>
              <a:t> la COVID 19 par les jeunes</a:t>
            </a:r>
            <a:endParaRPr lang="fr-FR" sz="3600" b="1" dirty="0">
              <a:ln>
                <a:solidFill>
                  <a:schemeClr val="tx1"/>
                </a:solidFill>
              </a:ln>
              <a:latin typeface="+mn-lt"/>
            </a:endParaRPr>
          </a:p>
        </p:txBody>
      </p:sp>
      <p:sp>
        <p:nvSpPr>
          <p:cNvPr id="3" name="Content Placeholder 2"/>
          <p:cNvSpPr>
            <a:spLocks noGrp="1"/>
          </p:cNvSpPr>
          <p:nvPr>
            <p:ph idx="1"/>
          </p:nvPr>
        </p:nvSpPr>
        <p:spPr>
          <a:xfrm>
            <a:off x="838200" y="1589649"/>
            <a:ext cx="10515600" cy="4304714"/>
          </a:xfrm>
        </p:spPr>
        <p:txBody>
          <a:bodyPr>
            <a:normAutofit lnSpcReduction="10000"/>
          </a:bodyPr>
          <a:lstStyle/>
          <a:p>
            <a:pPr marL="514350" marR="0" indent="-514350">
              <a:buFont typeface="+mj-lt"/>
              <a:buAutoNum type="arabicPeriod"/>
            </a:pPr>
            <a:r>
              <a:rPr lang="fr-FR" spc="-25" dirty="0" smtClean="0">
                <a:ea typeface="Times New Roman" panose="02020603050405020304" pitchFamily="18" charset="0"/>
              </a:rPr>
              <a:t>Établir </a:t>
            </a:r>
            <a:r>
              <a:rPr lang="fr-FR" spc="-25" dirty="0">
                <a:ea typeface="Times New Roman" panose="02020603050405020304" pitchFamily="18" charset="0"/>
              </a:rPr>
              <a:t>des partenariats, en toute sécurité et efficacement, avec les jeunes pendant et après la crise de la </a:t>
            </a:r>
            <a:r>
              <a:rPr lang="fr-FR" spc="-25" dirty="0" smtClean="0">
                <a:ea typeface="Times New Roman" panose="02020603050405020304" pitchFamily="18" charset="0"/>
              </a:rPr>
              <a:t>COVID 19 ;</a:t>
            </a:r>
            <a:endParaRPr lang="fr-FR" spc="-25" dirty="0">
              <a:ea typeface="Times New Roman" panose="02020603050405020304" pitchFamily="18" charset="0"/>
            </a:endParaRPr>
          </a:p>
          <a:p>
            <a:pPr marL="514350" marR="0" indent="-514350">
              <a:buFont typeface="+mj-lt"/>
              <a:buAutoNum type="arabicPeriod"/>
            </a:pPr>
            <a:r>
              <a:rPr lang="fr-FR" spc="-25" dirty="0" smtClean="0">
                <a:ea typeface="Times New Roman" panose="02020603050405020304" pitchFamily="18" charset="0"/>
              </a:rPr>
              <a:t>Reconnaître les </a:t>
            </a:r>
            <a:r>
              <a:rPr lang="fr-FR" spc="-25" dirty="0">
                <a:ea typeface="Times New Roman" panose="02020603050405020304" pitchFamily="18" charset="0"/>
              </a:rPr>
              <a:t>actions des jeunes et leur potentiel pour faire avancer la lutte contre la pandémie ; </a:t>
            </a:r>
          </a:p>
          <a:p>
            <a:pPr marL="514350" marR="0" indent="-514350">
              <a:buFont typeface="+mj-lt"/>
              <a:buAutoNum type="arabicPeriod"/>
            </a:pPr>
            <a:r>
              <a:rPr lang="fr-FR" spc="-25" dirty="0" smtClean="0">
                <a:ea typeface="Times New Roman" panose="02020603050405020304" pitchFamily="18" charset="0"/>
              </a:rPr>
              <a:t>Comprendre les </a:t>
            </a:r>
            <a:r>
              <a:rPr lang="fr-FR" spc="-25" dirty="0">
                <a:ea typeface="Times New Roman" panose="02020603050405020304" pitchFamily="18" charset="0"/>
              </a:rPr>
              <a:t>conséquences spécifiques de la pandémie sur les jeunes, en veillant à ce que les réponses apportées à la pandémie de COVID-19 respectent les droits humains des jeunes et tiennent compte des besoins spécifiques des jeunes</a:t>
            </a:r>
            <a:r>
              <a:rPr lang="fr-FR" spc="-25" dirty="0" smtClean="0">
                <a:ea typeface="Times New Roman" panose="02020603050405020304" pitchFamily="18" charset="0"/>
              </a:rPr>
              <a:t>.</a:t>
            </a:r>
          </a:p>
          <a:p>
            <a:pPr marL="0" marR="0" indent="0">
              <a:buNone/>
            </a:pPr>
            <a:endParaRPr lang="en-US" dirty="0">
              <a:ea typeface="Times New Roman" panose="02020603050405020304" pitchFamily="18" charset="0"/>
            </a:endParaRPr>
          </a:p>
          <a:p>
            <a:pPr marL="0" marR="0" indent="0">
              <a:buNone/>
            </a:pPr>
            <a:r>
              <a:rPr lang="fr-FR" sz="2000" i="1" spc="-25" dirty="0" smtClean="0">
                <a:solidFill>
                  <a:srgbClr val="FF0000"/>
                </a:solidFill>
                <a:ea typeface="Times New Roman" panose="02020603050405020304" pitchFamily="18" charset="0"/>
              </a:rPr>
              <a:t>Partout </a:t>
            </a:r>
            <a:r>
              <a:rPr lang="fr-FR" sz="2000" i="1" spc="-25" dirty="0">
                <a:solidFill>
                  <a:srgbClr val="FF0000"/>
                </a:solidFill>
                <a:ea typeface="Times New Roman" panose="02020603050405020304" pitchFamily="18" charset="0"/>
              </a:rPr>
              <a:t>dans le monde, un grand nombre de jeunes luttent de manière proactive contre la propagation du virus et s'efforcent d'atténuer et de faire face aux conséquences de la pandémie.</a:t>
            </a:r>
            <a:endParaRPr lang="en-US" sz="2000" i="1" dirty="0">
              <a:solidFill>
                <a:srgbClr val="FF0000"/>
              </a:solidFill>
              <a:ea typeface="Times New Roman" panose="02020603050405020304" pitchFamily="18" charset="0"/>
            </a:endParaRPr>
          </a:p>
          <a:p>
            <a:endParaRPr lang="fr-FR" dirty="0"/>
          </a:p>
        </p:txBody>
      </p:sp>
    </p:spTree>
    <p:extLst>
      <p:ext uri="{BB962C8B-B14F-4D97-AF65-F5344CB8AC3E}">
        <p14:creationId xmlns:p14="http://schemas.microsoft.com/office/powerpoint/2010/main" val="28198839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550" y="435464"/>
            <a:ext cx="10635175" cy="1224524"/>
          </a:xfrm>
          <a:ln>
            <a:solidFill>
              <a:schemeClr val="accent2"/>
            </a:solidFill>
          </a:ln>
        </p:spPr>
        <p:txBody>
          <a:bodyPr anchor="t">
            <a:noAutofit/>
          </a:bodyPr>
          <a:lstStyle/>
          <a:p>
            <a:pPr lvl="0" algn="ctr">
              <a:spcBef>
                <a:spcPts val="1000"/>
              </a:spcBef>
            </a:pPr>
            <a:r>
              <a:rPr lang="fr-FR" sz="3600" b="1" dirty="0" smtClean="0">
                <a:ln>
                  <a:solidFill>
                    <a:schemeClr val="tx1"/>
                  </a:solidFill>
                </a:ln>
                <a:latin typeface="+mn-lt"/>
              </a:rPr>
              <a:t>Intervention 6:  La riposte </a:t>
            </a:r>
            <a:r>
              <a:rPr lang="fr-FR" sz="3600" b="1" dirty="0" smtClean="0">
                <a:ln>
                  <a:solidFill>
                    <a:schemeClr val="tx1"/>
                  </a:solidFill>
                </a:ln>
                <a:solidFill>
                  <a:prstClr val="black"/>
                </a:solidFill>
                <a:latin typeface="+mn-lt"/>
                <a:ea typeface="+mn-ea"/>
                <a:cs typeface="+mn-cs"/>
              </a:rPr>
              <a:t>à</a:t>
            </a:r>
            <a:r>
              <a:rPr lang="fr-FR" sz="3600" b="1" dirty="0" smtClean="0">
                <a:ln>
                  <a:solidFill>
                    <a:schemeClr val="tx1"/>
                  </a:solidFill>
                </a:ln>
                <a:latin typeface="+mn-lt"/>
              </a:rPr>
              <a:t> la COVID 19</a:t>
            </a:r>
            <a:br>
              <a:rPr lang="fr-FR" sz="3600" b="1" dirty="0" smtClean="0">
                <a:ln>
                  <a:solidFill>
                    <a:schemeClr val="tx1"/>
                  </a:solidFill>
                </a:ln>
                <a:latin typeface="+mn-lt"/>
              </a:rPr>
            </a:br>
            <a:r>
              <a:rPr lang="fr-FR" sz="3600" b="1" dirty="0" smtClean="0">
                <a:ln>
                  <a:solidFill>
                    <a:schemeClr val="tx1"/>
                  </a:solidFill>
                </a:ln>
                <a:solidFill>
                  <a:prstClr val="black"/>
                </a:solidFill>
                <a:latin typeface="+mn-lt"/>
                <a:ea typeface="+mn-ea"/>
                <a:cs typeface="+mn-cs"/>
              </a:rPr>
              <a:t>Action </a:t>
            </a:r>
            <a:r>
              <a:rPr lang="fr-FR" sz="3600" b="1" dirty="0">
                <a:ln>
                  <a:solidFill>
                    <a:schemeClr val="tx1"/>
                  </a:solidFill>
                </a:ln>
                <a:solidFill>
                  <a:prstClr val="black"/>
                </a:solidFill>
                <a:latin typeface="+mn-lt"/>
                <a:ea typeface="+mn-ea"/>
                <a:cs typeface="+mn-cs"/>
              </a:rPr>
              <a:t>1: </a:t>
            </a:r>
            <a:r>
              <a:rPr lang="fr-FR" sz="3600" b="1" dirty="0" smtClean="0">
                <a:ln>
                  <a:solidFill>
                    <a:schemeClr val="tx1"/>
                  </a:solidFill>
                </a:ln>
                <a:solidFill>
                  <a:prstClr val="black"/>
                </a:solidFill>
                <a:latin typeface="+mn-lt"/>
                <a:ea typeface="+mn-ea"/>
                <a:cs typeface="+mn-cs"/>
              </a:rPr>
              <a:t>SERVICES DISPONIBLES</a:t>
            </a:r>
            <a:r>
              <a:rPr lang="fr-FR" sz="3600" b="1" dirty="0">
                <a:ln>
                  <a:solidFill>
                    <a:schemeClr val="tx1"/>
                  </a:solidFill>
                </a:ln>
                <a:solidFill>
                  <a:prstClr val="black"/>
                </a:solidFill>
                <a:latin typeface="+mn-lt"/>
                <a:ea typeface="+mn-ea"/>
                <a:cs typeface="+mn-cs"/>
              </a:rPr>
              <a:t/>
            </a:r>
            <a:br>
              <a:rPr lang="fr-FR" sz="3600" b="1" dirty="0">
                <a:ln>
                  <a:solidFill>
                    <a:schemeClr val="tx1"/>
                  </a:solidFill>
                </a:ln>
                <a:solidFill>
                  <a:prstClr val="black"/>
                </a:solidFill>
                <a:latin typeface="+mn-lt"/>
                <a:ea typeface="+mn-ea"/>
                <a:cs typeface="+mn-cs"/>
              </a:rPr>
            </a:br>
            <a:endParaRPr lang="fr-FR" sz="3600" b="1" dirty="0">
              <a:ln>
                <a:solidFill>
                  <a:schemeClr val="tx1"/>
                </a:solidFill>
              </a:ln>
              <a:latin typeface="+mn-lt"/>
            </a:endParaRPr>
          </a:p>
        </p:txBody>
      </p:sp>
      <p:sp>
        <p:nvSpPr>
          <p:cNvPr id="3" name="Content Placeholder 2"/>
          <p:cNvSpPr>
            <a:spLocks noGrp="1"/>
          </p:cNvSpPr>
          <p:nvPr>
            <p:ph idx="1"/>
          </p:nvPr>
        </p:nvSpPr>
        <p:spPr>
          <a:xfrm>
            <a:off x="795997" y="1969477"/>
            <a:ext cx="10515600" cy="4262511"/>
          </a:xfrm>
        </p:spPr>
        <p:txBody>
          <a:bodyPr>
            <a:noAutofit/>
          </a:bodyPr>
          <a:lstStyle/>
          <a:p>
            <a:pPr marL="514350" indent="-514350">
              <a:buFont typeface="+mj-lt"/>
              <a:buAutoNum type="alphaLcPeriod"/>
            </a:pPr>
            <a:r>
              <a:rPr lang="fr-FR" sz="2400" b="1" dirty="0" smtClean="0">
                <a:solidFill>
                  <a:srgbClr val="FF0000"/>
                </a:solidFill>
              </a:rPr>
              <a:t>Santé:  </a:t>
            </a:r>
            <a:r>
              <a:rPr lang="fr-FR" sz="2000" dirty="0" smtClean="0"/>
              <a:t>Assurer les plans de riposte </a:t>
            </a:r>
            <a:r>
              <a:rPr lang="fr-FR" sz="2000" dirty="0"/>
              <a:t>à</a:t>
            </a:r>
            <a:r>
              <a:rPr lang="fr-FR" sz="2000" dirty="0" smtClean="0"/>
              <a:t> la COVID  19 du secteur santé, y compris  la SSR, la sant</a:t>
            </a:r>
            <a:r>
              <a:rPr lang="fr-FR" sz="2000" dirty="0">
                <a:solidFill>
                  <a:prstClr val="black"/>
                </a:solidFill>
              </a:rPr>
              <a:t>é</a:t>
            </a:r>
            <a:r>
              <a:rPr lang="fr-FR" sz="2000" dirty="0" smtClean="0"/>
              <a:t> mentale et les premiers soins psychologiques, sont sensibles aux besoins des jeunes.</a:t>
            </a:r>
          </a:p>
          <a:p>
            <a:pPr marL="514350" indent="-514350">
              <a:buFont typeface="+mj-lt"/>
              <a:buAutoNum type="alphaLcPeriod"/>
            </a:pPr>
            <a:r>
              <a:rPr lang="fr-FR" sz="2400" b="1" dirty="0" smtClean="0">
                <a:solidFill>
                  <a:srgbClr val="FF0000"/>
                </a:solidFill>
              </a:rPr>
              <a:t>Eaux et assainissement: </a:t>
            </a:r>
            <a:r>
              <a:rPr lang="fr-FR" sz="2000" dirty="0" smtClean="0"/>
              <a:t>assurer que les jeunes ont accès </a:t>
            </a:r>
            <a:r>
              <a:rPr lang="fr-FR" sz="2000" spc="-25" dirty="0">
                <a:ea typeface="Times New Roman" panose="02020603050405020304" pitchFamily="18" charset="0"/>
                <a:cs typeface="+mj-cs"/>
              </a:rPr>
              <a:t>à</a:t>
            </a:r>
            <a:r>
              <a:rPr lang="fr-FR" sz="2000" dirty="0" smtClean="0"/>
              <a:t> l’eau potable, pour l’hygiène corporel ainsi que pour les endroits pour le lavage des mains dotées du savon ainsi que les nécessaires pour la gestion du santé  menstruelle. </a:t>
            </a:r>
          </a:p>
          <a:p>
            <a:pPr marL="514350" indent="-514350">
              <a:buFont typeface="+mj-lt"/>
              <a:buAutoNum type="alphaLcPeriod"/>
            </a:pPr>
            <a:r>
              <a:rPr lang="fr-FR" sz="2400" b="1" dirty="0" smtClean="0">
                <a:solidFill>
                  <a:srgbClr val="FF0000"/>
                </a:solidFill>
              </a:rPr>
              <a:t>Education: </a:t>
            </a:r>
            <a:r>
              <a:rPr lang="fr-FR" sz="2000" dirty="0" smtClean="0"/>
              <a:t>appuyer la formation des jeunes même au-delà de 18 ans en éducation formelle et informelle, pour inclure les refugiés, les personnes déplacées internes et les migrants. </a:t>
            </a:r>
          </a:p>
          <a:p>
            <a:pPr marL="514350" indent="-514350">
              <a:buFont typeface="+mj-lt"/>
              <a:buAutoNum type="alphaLcPeriod"/>
            </a:pPr>
            <a:r>
              <a:rPr lang="fr-FR" sz="2400" b="1" dirty="0" smtClean="0">
                <a:solidFill>
                  <a:srgbClr val="FF0000"/>
                </a:solidFill>
              </a:rPr>
              <a:t>Protection: </a:t>
            </a:r>
            <a:r>
              <a:rPr lang="fr-FR" sz="2000" dirty="0" smtClean="0"/>
              <a:t>assurer l’intégration de la protection des jeunes </a:t>
            </a:r>
            <a:r>
              <a:rPr lang="fr-FR" sz="2000" spc="-25" dirty="0">
                <a:ea typeface="Times New Roman" panose="02020603050405020304" pitchFamily="18" charset="0"/>
                <a:cs typeface="+mj-cs"/>
              </a:rPr>
              <a:t>à</a:t>
            </a:r>
            <a:r>
              <a:rPr lang="fr-FR" sz="2000" dirty="0" smtClean="0"/>
              <a:t> travers tous les programmes de la riposte </a:t>
            </a:r>
            <a:r>
              <a:rPr lang="fr-FR" sz="2000" spc="-25" dirty="0">
                <a:solidFill>
                  <a:prstClr val="black"/>
                </a:solidFill>
                <a:ea typeface="Times New Roman" panose="02020603050405020304" pitchFamily="18" charset="0"/>
              </a:rPr>
              <a:t>à</a:t>
            </a:r>
            <a:r>
              <a:rPr lang="fr-FR" sz="2000" dirty="0" smtClean="0"/>
              <a:t> la COVID-19, en coordonnant avec les acteurs des programmes de la SSR axées sur les jeunes. </a:t>
            </a:r>
          </a:p>
          <a:p>
            <a:pPr marL="514350" indent="-514350">
              <a:buFont typeface="+mj-lt"/>
              <a:buAutoNum type="alphaLcPeriod"/>
            </a:pPr>
            <a:r>
              <a:rPr lang="fr-FR" sz="2400" b="1" dirty="0" smtClean="0">
                <a:solidFill>
                  <a:srgbClr val="FF0000"/>
                </a:solidFill>
              </a:rPr>
              <a:t>Moyens de subsistance, la liquidité et marchés: </a:t>
            </a:r>
            <a:r>
              <a:rPr lang="fr-FR" sz="2000" dirty="0" smtClean="0"/>
              <a:t>assurer que les besoins des jeunes qui ont perdu les emplois ont des réponses favorables. </a:t>
            </a:r>
            <a:endParaRPr lang="fr-FR" sz="2000" dirty="0"/>
          </a:p>
        </p:txBody>
      </p:sp>
    </p:spTree>
    <p:extLst>
      <p:ext uri="{BB962C8B-B14F-4D97-AF65-F5344CB8AC3E}">
        <p14:creationId xmlns:p14="http://schemas.microsoft.com/office/powerpoint/2010/main" val="31637851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5796"/>
            <a:ext cx="10515600" cy="5095681"/>
          </a:xfrm>
        </p:spPr>
        <p:txBody>
          <a:bodyPr>
            <a:normAutofit/>
          </a:bodyPr>
          <a:lstStyle/>
          <a:p>
            <a:pPr marL="514350" indent="-514350">
              <a:buFont typeface="+mj-lt"/>
              <a:buAutoNum type="romanLcPeriod"/>
            </a:pPr>
            <a:r>
              <a:rPr lang="fr-FR" sz="2000" dirty="0" smtClean="0"/>
              <a:t>Maintenir les contacts avec les jeunes et les réseaux des organisations des jeunes.</a:t>
            </a:r>
          </a:p>
          <a:p>
            <a:pPr marL="514350" indent="-514350">
              <a:buFont typeface="+mj-lt"/>
              <a:buAutoNum type="romanLcPeriod"/>
            </a:pPr>
            <a:r>
              <a:rPr lang="fr-FR" sz="2000" dirty="0" smtClean="0">
                <a:solidFill>
                  <a:srgbClr val="000000"/>
                </a:solidFill>
              </a:rPr>
              <a:t>Encourager </a:t>
            </a:r>
            <a:r>
              <a:rPr lang="fr-FR" sz="2000" dirty="0">
                <a:solidFill>
                  <a:srgbClr val="000000"/>
                </a:solidFill>
              </a:rPr>
              <a:t>le partage d’information de façon inclusive accessible en ligne et hors ligne, prendre en compte les barrières d’accès des handicapés. </a:t>
            </a:r>
          </a:p>
          <a:p>
            <a:pPr marL="514350" indent="-514350">
              <a:buFont typeface="+mj-lt"/>
              <a:buAutoNum type="romanLcPeriod"/>
            </a:pPr>
            <a:r>
              <a:rPr lang="fr-FR" sz="2000" dirty="0" smtClean="0">
                <a:solidFill>
                  <a:srgbClr val="FF0000"/>
                </a:solidFill>
                <a:ea typeface="Times New Roman" panose="02020603050405020304" pitchFamily="18" charset="0"/>
              </a:rPr>
              <a:t>Engager les jeunes y compris les plus marginalisés dans l’évaluation de l’impact de COVID-19 dans leurs communautés. </a:t>
            </a:r>
          </a:p>
          <a:p>
            <a:pPr marL="514350" indent="-514350">
              <a:buFont typeface="+mj-lt"/>
              <a:buAutoNum type="romanLcPeriod"/>
            </a:pPr>
            <a:r>
              <a:rPr lang="fr-FR" sz="2000" dirty="0" smtClean="0">
                <a:solidFill>
                  <a:srgbClr val="FF0000"/>
                </a:solidFill>
                <a:ea typeface="Times New Roman" panose="02020603050405020304" pitchFamily="18" charset="0"/>
              </a:rPr>
              <a:t>Faire participer les jeunes, activement, dans la riposte </a:t>
            </a:r>
            <a:r>
              <a:rPr lang="fr-FR" sz="2000" dirty="0">
                <a:solidFill>
                  <a:srgbClr val="FF0000"/>
                </a:solidFill>
              </a:rPr>
              <a:t>à</a:t>
            </a:r>
            <a:r>
              <a:rPr lang="fr-FR" sz="2000" dirty="0" smtClean="0">
                <a:solidFill>
                  <a:srgbClr val="FF0000"/>
                </a:solidFill>
                <a:ea typeface="Times New Roman" panose="02020603050405020304" pitchFamily="18" charset="0"/>
              </a:rPr>
              <a:t> la pandémie, en tant que les agents de santé, les défenseurs, les volontaires, les scientifiques, les entrepreneurs sociaux et les innovateurs.</a:t>
            </a:r>
          </a:p>
          <a:p>
            <a:pPr marL="514350" indent="-514350">
              <a:buFont typeface="+mj-lt"/>
              <a:buAutoNum type="romanLcPeriod"/>
            </a:pPr>
            <a:r>
              <a:rPr lang="fr-FR" sz="2000" dirty="0" smtClean="0">
                <a:solidFill>
                  <a:srgbClr val="000000"/>
                </a:solidFill>
                <a:ea typeface="Times New Roman" panose="02020603050405020304" pitchFamily="18" charset="0"/>
              </a:rPr>
              <a:t>Engager les jeunes pour faire le suivi-évaluation de la riposte;</a:t>
            </a:r>
          </a:p>
          <a:p>
            <a:pPr marL="514350" indent="-514350">
              <a:buFont typeface="+mj-lt"/>
              <a:buAutoNum type="romanLcPeriod"/>
            </a:pPr>
            <a:r>
              <a:rPr lang="fr-FR" sz="2000" dirty="0" smtClean="0">
                <a:solidFill>
                  <a:srgbClr val="FF0000"/>
                </a:solidFill>
                <a:ea typeface="Times New Roman" panose="02020603050405020304" pitchFamily="18" charset="0"/>
              </a:rPr>
              <a:t>Combattre la dissémination des fausses informations, réfuter les mythes et lutter contre la stigmatisation. </a:t>
            </a:r>
          </a:p>
          <a:p>
            <a:pPr marL="514350" indent="-514350">
              <a:buFont typeface="+mj-lt"/>
              <a:buAutoNum type="romanLcPeriod"/>
            </a:pPr>
            <a:r>
              <a:rPr lang="fr-FR" sz="2000" dirty="0" smtClean="0">
                <a:solidFill>
                  <a:srgbClr val="000000"/>
                </a:solidFill>
                <a:ea typeface="Times New Roman" panose="02020603050405020304" pitchFamily="18" charset="0"/>
              </a:rPr>
              <a:t>Appuyer l’accès </a:t>
            </a:r>
            <a:r>
              <a:rPr lang="fr-FR" sz="2000" dirty="0">
                <a:solidFill>
                  <a:prstClr val="black"/>
                </a:solidFill>
              </a:rPr>
              <a:t>à</a:t>
            </a:r>
            <a:r>
              <a:rPr lang="fr-FR" sz="2000" dirty="0" smtClean="0">
                <a:solidFill>
                  <a:srgbClr val="000000"/>
                </a:solidFill>
                <a:ea typeface="Times New Roman" panose="02020603050405020304" pitchFamily="18" charset="0"/>
              </a:rPr>
              <a:t> l’information conviviale aux jeunes et engager les jeunes </a:t>
            </a:r>
            <a:r>
              <a:rPr lang="fr-FR" sz="2000" spc="-25" dirty="0">
                <a:solidFill>
                  <a:prstClr val="black"/>
                </a:solidFill>
                <a:ea typeface="Times New Roman" panose="02020603050405020304" pitchFamily="18" charset="0"/>
              </a:rPr>
              <a:t>à</a:t>
            </a:r>
            <a:r>
              <a:rPr lang="fr-FR" sz="2000" dirty="0" smtClean="0">
                <a:solidFill>
                  <a:srgbClr val="000000"/>
                </a:solidFill>
                <a:ea typeface="Times New Roman" panose="02020603050405020304" pitchFamily="18" charset="0"/>
              </a:rPr>
              <a:t> développer le contenu pour jeunes. </a:t>
            </a:r>
          </a:p>
          <a:p>
            <a:pPr marL="514350" indent="-514350">
              <a:buFont typeface="+mj-lt"/>
              <a:buAutoNum type="romanLcPeriod"/>
            </a:pPr>
            <a:r>
              <a:rPr lang="fr-FR" sz="2000" dirty="0" smtClean="0">
                <a:solidFill>
                  <a:srgbClr val="FF0000"/>
                </a:solidFill>
                <a:ea typeface="Times New Roman" panose="02020603050405020304" pitchFamily="18" charset="0"/>
              </a:rPr>
              <a:t>Adopter l’approche de « NE PAS NUIRE » et assurer la participation en toute sureté et en respectant les principes d’éthiques. </a:t>
            </a:r>
          </a:p>
          <a:p>
            <a:pPr marL="514350" indent="-514350">
              <a:buFont typeface="+mj-lt"/>
              <a:buAutoNum type="romanLcPeriod"/>
            </a:pPr>
            <a:endParaRPr lang="fr-FR" sz="2200" dirty="0" smtClean="0">
              <a:solidFill>
                <a:srgbClr val="000000"/>
              </a:solidFill>
              <a:ea typeface="Times New Roman" panose="02020603050405020304" pitchFamily="18" charset="0"/>
            </a:endParaRPr>
          </a:p>
          <a:p>
            <a:pPr marL="514350" indent="-514350">
              <a:buFont typeface="+mj-lt"/>
              <a:buAutoNum type="romanLcPeriod"/>
            </a:pPr>
            <a:endParaRPr lang="fr-FR" sz="2200" dirty="0">
              <a:solidFill>
                <a:srgbClr val="000000"/>
              </a:solidFill>
              <a:ea typeface="Times New Roman" panose="02020603050405020304" pitchFamily="18" charset="0"/>
            </a:endParaRPr>
          </a:p>
          <a:p>
            <a:pPr marL="514350" indent="-514350">
              <a:buFont typeface="+mj-lt"/>
              <a:buAutoNum type="romanLcPeriod"/>
            </a:pPr>
            <a:endParaRPr lang="fr-FR" sz="2200" dirty="0" smtClean="0">
              <a:solidFill>
                <a:srgbClr val="000000"/>
              </a:solidFill>
              <a:ea typeface="Times New Roman" panose="02020603050405020304" pitchFamily="18" charset="0"/>
            </a:endParaRPr>
          </a:p>
          <a:p>
            <a:pPr marL="514350" indent="-514350">
              <a:buFont typeface="+mj-lt"/>
              <a:buAutoNum type="romanLcPeriod"/>
            </a:pPr>
            <a:endParaRPr lang="fr-FR" sz="2200" dirty="0" smtClean="0">
              <a:solidFill>
                <a:srgbClr val="000000"/>
              </a:solidFill>
              <a:ea typeface="Times New Roman" panose="02020603050405020304" pitchFamily="18" charset="0"/>
            </a:endParaRPr>
          </a:p>
          <a:p>
            <a:pPr marL="514350" indent="-514350">
              <a:buFont typeface="+mj-lt"/>
              <a:buAutoNum type="romanLcPeriod"/>
            </a:pPr>
            <a:endParaRPr lang="fr-FR" sz="2200" dirty="0" smtClean="0">
              <a:solidFill>
                <a:srgbClr val="000000"/>
              </a:solidFill>
              <a:ea typeface="Times New Roman" panose="02020603050405020304" pitchFamily="18" charset="0"/>
            </a:endParaRPr>
          </a:p>
          <a:p>
            <a:pPr marL="514350" indent="-514350">
              <a:buFont typeface="+mj-lt"/>
              <a:buAutoNum type="romanLcPeriod"/>
            </a:pPr>
            <a:endParaRPr lang="en-US" sz="2200" dirty="0">
              <a:effectLst/>
              <a:ea typeface="Times New Roman" panose="02020603050405020304" pitchFamily="18" charset="0"/>
            </a:endParaRPr>
          </a:p>
        </p:txBody>
      </p:sp>
      <p:sp>
        <p:nvSpPr>
          <p:cNvPr id="5" name="Title 1"/>
          <p:cNvSpPr>
            <a:spLocks noGrp="1"/>
          </p:cNvSpPr>
          <p:nvPr>
            <p:ph type="title"/>
          </p:nvPr>
        </p:nvSpPr>
        <p:spPr>
          <a:xfrm>
            <a:off x="942534" y="221272"/>
            <a:ext cx="8918917" cy="1087023"/>
          </a:xfrm>
          <a:ln>
            <a:solidFill>
              <a:srgbClr val="FF0000"/>
            </a:solidFill>
          </a:ln>
        </p:spPr>
        <p:txBody>
          <a:bodyPr anchor="t">
            <a:noAutofit/>
          </a:bodyPr>
          <a:lstStyle/>
          <a:p>
            <a:pPr lvl="0" algn="ctr">
              <a:spcBef>
                <a:spcPts val="1000"/>
              </a:spcBef>
            </a:pPr>
            <a:r>
              <a:rPr lang="fr-FR" sz="3800" b="1" dirty="0">
                <a:ln>
                  <a:solidFill>
                    <a:schemeClr val="tx1"/>
                  </a:solidFill>
                </a:ln>
                <a:solidFill>
                  <a:prstClr val="black"/>
                </a:solidFill>
                <a:latin typeface="+mn-lt"/>
              </a:rPr>
              <a:t>Intervention 6:  La riposte à la </a:t>
            </a:r>
            <a:r>
              <a:rPr lang="fr-FR" sz="3800" b="1" dirty="0" smtClean="0">
                <a:ln>
                  <a:solidFill>
                    <a:schemeClr val="tx1"/>
                  </a:solidFill>
                </a:ln>
                <a:solidFill>
                  <a:prstClr val="black"/>
                </a:solidFill>
                <a:latin typeface="+mn-lt"/>
              </a:rPr>
              <a:t>COVID 19</a:t>
            </a:r>
            <a:r>
              <a:rPr lang="fr-FR" sz="3800" b="1" dirty="0" smtClean="0">
                <a:ln>
                  <a:solidFill>
                    <a:schemeClr val="tx1"/>
                  </a:solidFill>
                </a:ln>
                <a:latin typeface="+mn-lt"/>
              </a:rPr>
              <a:t/>
            </a:r>
            <a:br>
              <a:rPr lang="fr-FR" sz="3800" b="1" dirty="0" smtClean="0">
                <a:ln>
                  <a:solidFill>
                    <a:schemeClr val="tx1"/>
                  </a:solidFill>
                </a:ln>
                <a:latin typeface="+mn-lt"/>
              </a:rPr>
            </a:br>
            <a:r>
              <a:rPr lang="fr-FR" sz="3800" dirty="0" smtClean="0">
                <a:ln>
                  <a:solidFill>
                    <a:schemeClr val="tx1"/>
                  </a:solidFill>
                </a:ln>
                <a:solidFill>
                  <a:prstClr val="black"/>
                </a:solidFill>
                <a:latin typeface="+mn-lt"/>
                <a:ea typeface="+mn-ea"/>
                <a:cs typeface="+mn-cs"/>
              </a:rPr>
              <a:t>Action 2: la participation des jeunes</a:t>
            </a:r>
            <a:r>
              <a:rPr lang="fr-FR" sz="3800" b="1" dirty="0">
                <a:ln>
                  <a:solidFill>
                    <a:schemeClr val="tx1"/>
                  </a:solidFill>
                </a:ln>
                <a:solidFill>
                  <a:prstClr val="black"/>
                </a:solidFill>
                <a:latin typeface="+mn-lt"/>
                <a:ea typeface="+mn-ea"/>
                <a:cs typeface="+mn-cs"/>
              </a:rPr>
              <a:t/>
            </a:r>
            <a:br>
              <a:rPr lang="fr-FR" sz="3800" b="1" dirty="0">
                <a:ln>
                  <a:solidFill>
                    <a:schemeClr val="tx1"/>
                  </a:solidFill>
                </a:ln>
                <a:solidFill>
                  <a:prstClr val="black"/>
                </a:solidFill>
                <a:latin typeface="+mn-lt"/>
                <a:ea typeface="+mn-ea"/>
                <a:cs typeface="+mn-cs"/>
              </a:rPr>
            </a:br>
            <a:endParaRPr lang="fr-FR" sz="3800" b="1" dirty="0">
              <a:ln>
                <a:solidFill>
                  <a:schemeClr val="tx1"/>
                </a:solidFill>
              </a:ln>
              <a:latin typeface="+mn-lt"/>
            </a:endParaRPr>
          </a:p>
        </p:txBody>
      </p:sp>
    </p:spTree>
    <p:extLst>
      <p:ext uri="{BB962C8B-B14F-4D97-AF65-F5344CB8AC3E}">
        <p14:creationId xmlns:p14="http://schemas.microsoft.com/office/powerpoint/2010/main" val="38018443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sz="2000" dirty="0" smtClean="0"/>
              <a:t>Renforcer les capacités des et appuyer les organisations des jeunes dans la coordination de la riposte </a:t>
            </a:r>
            <a:r>
              <a:rPr lang="fr-FR" sz="2000" dirty="0">
                <a:solidFill>
                  <a:prstClr val="black"/>
                </a:solidFill>
                <a:ea typeface="+mj-ea"/>
                <a:cs typeface="+mj-cs"/>
              </a:rPr>
              <a:t>à</a:t>
            </a:r>
            <a:r>
              <a:rPr lang="fr-FR" sz="2000" dirty="0" smtClean="0"/>
              <a:t> la COVID-19, ensemble avec des acteurs humanitaires, l’accès </a:t>
            </a:r>
            <a:r>
              <a:rPr lang="fr-FR" sz="2000" dirty="0">
                <a:solidFill>
                  <a:prstClr val="black"/>
                </a:solidFill>
              </a:rPr>
              <a:t>à</a:t>
            </a:r>
            <a:r>
              <a:rPr lang="fr-FR" sz="2000" dirty="0" smtClean="0"/>
              <a:t> l’information, la planification et la mise en œuvre des programmes.</a:t>
            </a:r>
          </a:p>
          <a:p>
            <a:r>
              <a:rPr lang="fr-FR" sz="2000" dirty="0" smtClean="0"/>
              <a:t>Renforcer les capacités des gouvernements, les agences des Systèmes des Nations Unies, les organisations de la société civile, parties prenantes, jouant un rôle clé dans la réponse et la coordination, pour un engagement significatif des jeunes.  </a:t>
            </a:r>
          </a:p>
          <a:p>
            <a:endParaRPr lang="fr-FR" sz="2400" dirty="0"/>
          </a:p>
        </p:txBody>
      </p:sp>
      <p:sp>
        <p:nvSpPr>
          <p:cNvPr id="4" name="Title 1"/>
          <p:cNvSpPr>
            <a:spLocks noGrp="1"/>
          </p:cNvSpPr>
          <p:nvPr>
            <p:ph type="title"/>
          </p:nvPr>
        </p:nvSpPr>
        <p:spPr>
          <a:xfrm>
            <a:off x="942534" y="221272"/>
            <a:ext cx="8918917" cy="1087023"/>
          </a:xfrm>
          <a:ln>
            <a:solidFill>
              <a:srgbClr val="FF0000"/>
            </a:solidFill>
          </a:ln>
        </p:spPr>
        <p:txBody>
          <a:bodyPr anchor="t">
            <a:noAutofit/>
          </a:bodyPr>
          <a:lstStyle/>
          <a:p>
            <a:pPr lvl="0" algn="ctr">
              <a:spcBef>
                <a:spcPts val="1000"/>
              </a:spcBef>
            </a:pPr>
            <a:r>
              <a:rPr lang="fr-FR" sz="4000" b="1" dirty="0">
                <a:ln>
                  <a:solidFill>
                    <a:schemeClr val="tx1"/>
                  </a:solidFill>
                </a:ln>
                <a:solidFill>
                  <a:prstClr val="black"/>
                </a:solidFill>
                <a:latin typeface="Calibri" panose="020F0502020204030204"/>
              </a:rPr>
              <a:t>Intervention 6:  La riposte à la </a:t>
            </a:r>
            <a:r>
              <a:rPr lang="fr-FR" sz="4000" b="1" dirty="0" smtClean="0">
                <a:ln>
                  <a:solidFill>
                    <a:schemeClr val="tx1"/>
                  </a:solidFill>
                </a:ln>
                <a:solidFill>
                  <a:prstClr val="black"/>
                </a:solidFill>
                <a:latin typeface="Calibri" panose="020F0502020204030204"/>
              </a:rPr>
              <a:t>COVID 19</a:t>
            </a:r>
            <a:r>
              <a:rPr lang="fr-FR" sz="4000" b="1" dirty="0">
                <a:ln>
                  <a:solidFill>
                    <a:schemeClr val="tx1"/>
                  </a:solidFill>
                </a:ln>
                <a:solidFill>
                  <a:prstClr val="black"/>
                </a:solidFill>
                <a:latin typeface="Calibri" panose="020F0502020204030204"/>
              </a:rPr>
              <a:t/>
            </a:r>
            <a:br>
              <a:rPr lang="fr-FR" sz="4000" b="1" dirty="0">
                <a:ln>
                  <a:solidFill>
                    <a:schemeClr val="tx1"/>
                  </a:solidFill>
                </a:ln>
                <a:solidFill>
                  <a:prstClr val="black"/>
                </a:solidFill>
                <a:latin typeface="Calibri" panose="020F0502020204030204"/>
              </a:rPr>
            </a:br>
            <a:r>
              <a:rPr lang="fr-FR" sz="3600" dirty="0" smtClean="0">
                <a:ln>
                  <a:solidFill>
                    <a:schemeClr val="tx1"/>
                  </a:solidFill>
                </a:ln>
                <a:solidFill>
                  <a:prstClr val="black"/>
                </a:solidFill>
                <a:latin typeface="+mn-lt"/>
                <a:ea typeface="+mn-ea"/>
                <a:cs typeface="+mn-cs"/>
              </a:rPr>
              <a:t>Action 3: le renforcement des capacités</a:t>
            </a:r>
            <a:r>
              <a:rPr lang="fr-FR" sz="4000" b="1" dirty="0">
                <a:ln>
                  <a:solidFill>
                    <a:schemeClr val="tx1"/>
                  </a:solidFill>
                </a:ln>
                <a:solidFill>
                  <a:prstClr val="black"/>
                </a:solidFill>
                <a:latin typeface="+mn-lt"/>
                <a:ea typeface="+mn-ea"/>
                <a:cs typeface="+mn-cs"/>
              </a:rPr>
              <a:t/>
            </a:r>
            <a:br>
              <a:rPr lang="fr-FR" sz="4000" b="1" dirty="0">
                <a:ln>
                  <a:solidFill>
                    <a:schemeClr val="tx1"/>
                  </a:solidFill>
                </a:ln>
                <a:solidFill>
                  <a:prstClr val="black"/>
                </a:solidFill>
                <a:latin typeface="+mn-lt"/>
                <a:ea typeface="+mn-ea"/>
                <a:cs typeface="+mn-cs"/>
              </a:rPr>
            </a:br>
            <a:endParaRPr lang="fr-FR" sz="4000" b="1" dirty="0">
              <a:ln>
                <a:solidFill>
                  <a:schemeClr val="tx1"/>
                </a:solidFill>
              </a:ln>
              <a:latin typeface="+mn-lt"/>
            </a:endParaRPr>
          </a:p>
        </p:txBody>
      </p:sp>
    </p:spTree>
    <p:extLst>
      <p:ext uri="{BB962C8B-B14F-4D97-AF65-F5344CB8AC3E}">
        <p14:creationId xmlns:p14="http://schemas.microsoft.com/office/powerpoint/2010/main" val="4202408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9649"/>
            <a:ext cx="10515600" cy="4587314"/>
          </a:xfrm>
        </p:spPr>
        <p:txBody>
          <a:bodyPr>
            <a:normAutofit/>
          </a:bodyPr>
          <a:lstStyle/>
          <a:p>
            <a:r>
              <a:rPr lang="fr-FR" sz="2000" dirty="0" smtClean="0"/>
              <a:t>Financer les organisations des jeunes pour les initiatives de mitigation de la réponse,  y compris les associations des adolescentes et les jeunes femmes. S’assurer que les sources de financement sont fiables, transparentes, durables et flexibles. </a:t>
            </a:r>
          </a:p>
          <a:p>
            <a:r>
              <a:rPr lang="fr-FR" sz="2000" dirty="0" smtClean="0"/>
              <a:t>Plaider pour la prise en compte des jeunes dans les mécanismes de coordination, l</a:t>
            </a:r>
            <a:r>
              <a:rPr lang="en-US" sz="2000" dirty="0"/>
              <a:t>à</a:t>
            </a:r>
            <a:r>
              <a:rPr lang="fr-FR" sz="2000" dirty="0" smtClean="0"/>
              <a:t> o</a:t>
            </a:r>
            <a:r>
              <a:rPr lang="en-US" sz="2000" dirty="0"/>
              <a:t>ù</a:t>
            </a:r>
            <a:r>
              <a:rPr lang="fr-FR" sz="2000" dirty="0" smtClean="0"/>
              <a:t> les décisions de financement des projets sont prises. </a:t>
            </a:r>
          </a:p>
          <a:p>
            <a:r>
              <a:rPr lang="fr-FR" sz="2000" dirty="0" smtClean="0"/>
              <a:t>Planifier les programmes ainsi que les documents de projet ensemble avec  les groupes des adolescents et les jeunes et si possible inclure le budget des projets dans celui de chaque l’organisation. </a:t>
            </a:r>
          </a:p>
        </p:txBody>
      </p:sp>
      <p:sp>
        <p:nvSpPr>
          <p:cNvPr id="4" name="Title 1"/>
          <p:cNvSpPr>
            <a:spLocks noGrp="1"/>
          </p:cNvSpPr>
          <p:nvPr>
            <p:ph type="title"/>
          </p:nvPr>
        </p:nvSpPr>
        <p:spPr>
          <a:xfrm>
            <a:off x="618978" y="221272"/>
            <a:ext cx="10846191" cy="1087023"/>
          </a:xfrm>
          <a:ln>
            <a:solidFill>
              <a:srgbClr val="FF0000"/>
            </a:solidFill>
          </a:ln>
        </p:spPr>
        <p:txBody>
          <a:bodyPr anchor="t">
            <a:noAutofit/>
          </a:bodyPr>
          <a:lstStyle/>
          <a:p>
            <a:pPr lvl="0" algn="ctr">
              <a:spcBef>
                <a:spcPts val="1000"/>
              </a:spcBef>
            </a:pPr>
            <a:r>
              <a:rPr lang="fr-FR" sz="4000" b="1" dirty="0" smtClean="0">
                <a:ln>
                  <a:solidFill>
                    <a:schemeClr val="tx1"/>
                  </a:solidFill>
                </a:ln>
                <a:latin typeface="+mn-lt"/>
              </a:rPr>
              <a:t>Intervention 6- La riposte des jeunes </a:t>
            </a:r>
            <a:r>
              <a:rPr lang="fr-FR" sz="4000" b="1" dirty="0">
                <a:ln>
                  <a:solidFill>
                    <a:schemeClr val="tx1"/>
                  </a:solidFill>
                </a:ln>
                <a:solidFill>
                  <a:prstClr val="black"/>
                </a:solidFill>
                <a:latin typeface="+mn-lt"/>
                <a:ea typeface="+mn-ea"/>
                <a:cs typeface="+mn-cs"/>
              </a:rPr>
              <a:t>à</a:t>
            </a:r>
            <a:r>
              <a:rPr lang="fr-FR" sz="4000" b="1" dirty="0" smtClean="0">
                <a:ln>
                  <a:solidFill>
                    <a:schemeClr val="tx1"/>
                  </a:solidFill>
                </a:ln>
                <a:latin typeface="+mn-lt"/>
              </a:rPr>
              <a:t> la COVID 19</a:t>
            </a:r>
            <a:br>
              <a:rPr lang="fr-FR" sz="4000" b="1" dirty="0" smtClean="0">
                <a:ln>
                  <a:solidFill>
                    <a:schemeClr val="tx1"/>
                  </a:solidFill>
                </a:ln>
                <a:latin typeface="+mn-lt"/>
              </a:rPr>
            </a:br>
            <a:r>
              <a:rPr lang="fr-FR" sz="3600" dirty="0" smtClean="0">
                <a:ln>
                  <a:solidFill>
                    <a:schemeClr val="tx1"/>
                  </a:solidFill>
                </a:ln>
                <a:solidFill>
                  <a:prstClr val="black"/>
                </a:solidFill>
                <a:latin typeface="+mn-lt"/>
                <a:ea typeface="+mn-ea"/>
                <a:cs typeface="+mn-cs"/>
              </a:rPr>
              <a:t>Action 4: la mobilisation des ressources</a:t>
            </a:r>
            <a:endParaRPr lang="fr-FR" sz="3600" dirty="0">
              <a:ln>
                <a:solidFill>
                  <a:schemeClr val="tx1"/>
                </a:solidFill>
              </a:ln>
              <a:latin typeface="+mn-lt"/>
            </a:endParaRPr>
          </a:p>
        </p:txBody>
      </p:sp>
    </p:spTree>
    <p:extLst>
      <p:ext uri="{BB962C8B-B14F-4D97-AF65-F5344CB8AC3E}">
        <p14:creationId xmlns:p14="http://schemas.microsoft.com/office/powerpoint/2010/main" val="14543515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465021"/>
          </a:xfrm>
        </p:spPr>
        <p:txBody>
          <a:bodyPr/>
          <a:lstStyle/>
          <a:p>
            <a:r>
              <a:rPr lang="fr-FR" dirty="0" smtClean="0"/>
              <a:t>Produire et communiquer les données, désagrégées l'âge, le sexe et sur les handicaps majeurs parmi les jeunes. </a:t>
            </a:r>
          </a:p>
          <a:p>
            <a:r>
              <a:rPr lang="fr-FR" dirty="0" smtClean="0"/>
              <a:t>Appuyer les initiatives de suivi et de redevabilité sur la réponse </a:t>
            </a:r>
            <a:r>
              <a:rPr lang="fr-FR" spc="-25" dirty="0">
                <a:solidFill>
                  <a:prstClr val="black"/>
                </a:solidFill>
                <a:ea typeface="Times New Roman" panose="02020603050405020304" pitchFamily="18" charset="0"/>
              </a:rPr>
              <a:t>à </a:t>
            </a:r>
            <a:r>
              <a:rPr lang="fr-FR" spc="-25" dirty="0" smtClean="0">
                <a:solidFill>
                  <a:prstClr val="black"/>
                </a:solidFill>
                <a:ea typeface="Times New Roman" panose="02020603050405020304" pitchFamily="18" charset="0"/>
              </a:rPr>
              <a:t>la </a:t>
            </a:r>
            <a:r>
              <a:rPr lang="fr-FR" dirty="0" smtClean="0"/>
              <a:t>COVID-19, par les adolescents et les jeunes. </a:t>
            </a:r>
            <a:endParaRPr lang="fr-FR" dirty="0"/>
          </a:p>
        </p:txBody>
      </p:sp>
      <p:sp>
        <p:nvSpPr>
          <p:cNvPr id="4" name="Title 1"/>
          <p:cNvSpPr>
            <a:spLocks noGrp="1"/>
          </p:cNvSpPr>
          <p:nvPr>
            <p:ph type="title"/>
          </p:nvPr>
        </p:nvSpPr>
        <p:spPr>
          <a:xfrm>
            <a:off x="942534" y="221272"/>
            <a:ext cx="10789921" cy="1087023"/>
          </a:xfrm>
          <a:ln>
            <a:solidFill>
              <a:srgbClr val="FF0000"/>
            </a:solidFill>
          </a:ln>
        </p:spPr>
        <p:txBody>
          <a:bodyPr anchor="t">
            <a:noAutofit/>
          </a:bodyPr>
          <a:lstStyle/>
          <a:p>
            <a:pPr lvl="0" algn="ctr">
              <a:spcBef>
                <a:spcPts val="1000"/>
              </a:spcBef>
            </a:pPr>
            <a:r>
              <a:rPr lang="fr-FR" sz="3600" b="1" dirty="0" smtClean="0">
                <a:ln>
                  <a:solidFill>
                    <a:schemeClr val="tx1"/>
                  </a:solidFill>
                </a:ln>
                <a:latin typeface="+mn-lt"/>
              </a:rPr>
              <a:t>Intervention 6: La riposte des jeunes </a:t>
            </a:r>
            <a:r>
              <a:rPr lang="fr-FR" sz="3600" b="1" dirty="0">
                <a:ln>
                  <a:solidFill>
                    <a:schemeClr val="tx1"/>
                  </a:solidFill>
                </a:ln>
                <a:solidFill>
                  <a:prstClr val="black"/>
                </a:solidFill>
                <a:latin typeface="+mn-lt"/>
                <a:ea typeface="+mn-ea"/>
                <a:cs typeface="+mn-cs"/>
              </a:rPr>
              <a:t>à</a:t>
            </a:r>
            <a:r>
              <a:rPr lang="fr-FR" sz="3600" b="1" dirty="0" smtClean="0">
                <a:ln>
                  <a:solidFill>
                    <a:schemeClr val="tx1"/>
                  </a:solidFill>
                </a:ln>
                <a:latin typeface="+mn-lt"/>
              </a:rPr>
              <a:t> la COVID 19</a:t>
            </a:r>
            <a:br>
              <a:rPr lang="fr-FR" sz="3600" b="1" dirty="0" smtClean="0">
                <a:ln>
                  <a:solidFill>
                    <a:schemeClr val="tx1"/>
                  </a:solidFill>
                </a:ln>
                <a:latin typeface="+mn-lt"/>
              </a:rPr>
            </a:br>
            <a:r>
              <a:rPr lang="fr-FR" sz="3600" dirty="0" smtClean="0">
                <a:ln>
                  <a:solidFill>
                    <a:schemeClr val="tx1"/>
                  </a:solidFill>
                </a:ln>
                <a:solidFill>
                  <a:prstClr val="black"/>
                </a:solidFill>
                <a:latin typeface="+mn-lt"/>
                <a:ea typeface="+mn-ea"/>
                <a:cs typeface="+mn-cs"/>
              </a:rPr>
              <a:t>Action 5: les données </a:t>
            </a:r>
            <a:r>
              <a:rPr lang="fr-FR" sz="3600" b="1" dirty="0">
                <a:ln>
                  <a:solidFill>
                    <a:schemeClr val="tx1"/>
                  </a:solidFill>
                </a:ln>
                <a:solidFill>
                  <a:prstClr val="black"/>
                </a:solidFill>
                <a:latin typeface="+mn-lt"/>
                <a:ea typeface="+mn-ea"/>
                <a:cs typeface="+mn-cs"/>
              </a:rPr>
              <a:t/>
            </a:r>
            <a:br>
              <a:rPr lang="fr-FR" sz="3600" b="1" dirty="0">
                <a:ln>
                  <a:solidFill>
                    <a:schemeClr val="tx1"/>
                  </a:solidFill>
                </a:ln>
                <a:solidFill>
                  <a:prstClr val="black"/>
                </a:solidFill>
                <a:latin typeface="+mn-lt"/>
                <a:ea typeface="+mn-ea"/>
                <a:cs typeface="+mn-cs"/>
              </a:rPr>
            </a:br>
            <a:endParaRPr lang="fr-FR" sz="3600" b="1" dirty="0">
              <a:ln>
                <a:solidFill>
                  <a:schemeClr val="tx1"/>
                </a:solidFill>
              </a:ln>
              <a:latin typeface="+mn-lt"/>
            </a:endParaRPr>
          </a:p>
        </p:txBody>
      </p:sp>
    </p:spTree>
    <p:extLst>
      <p:ext uri="{BB962C8B-B14F-4D97-AF65-F5344CB8AC3E}">
        <p14:creationId xmlns:p14="http://schemas.microsoft.com/office/powerpoint/2010/main" val="22295515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27483" cy="943413"/>
          </a:xfrm>
          <a:ln>
            <a:solidFill>
              <a:schemeClr val="accent2"/>
            </a:solidFill>
          </a:ln>
        </p:spPr>
        <p:txBody>
          <a:bodyPr anchor="t"/>
          <a:lstStyle/>
          <a:p>
            <a:r>
              <a:rPr lang="fr-FR" b="1" dirty="0" smtClean="0">
                <a:ln>
                  <a:solidFill>
                    <a:schemeClr val="tx1"/>
                  </a:solidFill>
                </a:ln>
                <a:latin typeface="+mn-lt"/>
              </a:rPr>
              <a:t>Messages clés</a:t>
            </a:r>
            <a:endParaRPr lang="fr-FR" b="1" dirty="0">
              <a:ln>
                <a:solidFill>
                  <a:schemeClr val="tx1"/>
                </a:solidFill>
              </a:ln>
              <a:latin typeface="+mn-lt"/>
            </a:endParaRPr>
          </a:p>
        </p:txBody>
      </p:sp>
      <p:sp>
        <p:nvSpPr>
          <p:cNvPr id="3" name="Content Placeholder 2"/>
          <p:cNvSpPr>
            <a:spLocks noGrp="1"/>
          </p:cNvSpPr>
          <p:nvPr>
            <p:ph idx="1"/>
          </p:nvPr>
        </p:nvSpPr>
        <p:spPr/>
        <p:txBody>
          <a:bodyPr>
            <a:normAutofit fontScale="92500"/>
          </a:bodyPr>
          <a:lstStyle/>
          <a:p>
            <a:r>
              <a:rPr lang="fr-FR" dirty="0">
                <a:solidFill>
                  <a:srgbClr val="333333"/>
                </a:solidFill>
                <a:ea typeface="Times New Roman" panose="02020603050405020304" pitchFamily="18" charset="0"/>
              </a:rPr>
              <a:t>La </a:t>
            </a:r>
            <a:r>
              <a:rPr lang="fr-FR" dirty="0" smtClean="0">
                <a:solidFill>
                  <a:srgbClr val="333333"/>
                </a:solidFill>
                <a:ea typeface="Times New Roman" panose="02020603050405020304" pitchFamily="18" charset="0"/>
              </a:rPr>
              <a:t>jeunesse </a:t>
            </a:r>
            <a:r>
              <a:rPr lang="fr-FR" dirty="0">
                <a:solidFill>
                  <a:srgbClr val="333333"/>
                </a:solidFill>
                <a:ea typeface="Times New Roman" panose="02020603050405020304" pitchFamily="18" charset="0"/>
              </a:rPr>
              <a:t>incarne l’énergie, la créativité et l’innovation</a:t>
            </a:r>
            <a:r>
              <a:rPr lang="fr-FR" dirty="0" smtClean="0">
                <a:solidFill>
                  <a:srgbClr val="333333"/>
                </a:solidFill>
                <a:ea typeface="Times New Roman" panose="02020603050405020304" pitchFamily="18" charset="0"/>
              </a:rPr>
              <a:t>.</a:t>
            </a:r>
          </a:p>
          <a:p>
            <a:pPr lvl="0"/>
            <a:r>
              <a:rPr lang="fr-FR" dirty="0" smtClean="0">
                <a:solidFill>
                  <a:srgbClr val="333333"/>
                </a:solidFill>
                <a:ea typeface="Times New Roman" panose="02020603050405020304" pitchFamily="18" charset="0"/>
              </a:rPr>
              <a:t>La </a:t>
            </a:r>
            <a:r>
              <a:rPr lang="fr-FR" dirty="0" smtClean="0">
                <a:solidFill>
                  <a:prstClr val="black"/>
                </a:solidFill>
              </a:rPr>
              <a:t>fermeture </a:t>
            </a:r>
            <a:r>
              <a:rPr lang="fr-FR" dirty="0">
                <a:solidFill>
                  <a:prstClr val="black"/>
                </a:solidFill>
              </a:rPr>
              <a:t>des écoles, des lieux publics de travail, d’apprentissage, des marchés, des mosquées, des </a:t>
            </a:r>
            <a:r>
              <a:rPr lang="fr-FR" dirty="0" smtClean="0">
                <a:solidFill>
                  <a:prstClr val="black"/>
                </a:solidFill>
              </a:rPr>
              <a:t>églises ont eu un effet néfaste sur les jeunes. </a:t>
            </a:r>
          </a:p>
          <a:p>
            <a:pPr lvl="0"/>
            <a:r>
              <a:rPr lang="fr-FR" dirty="0" smtClean="0">
                <a:solidFill>
                  <a:prstClr val="black"/>
                </a:solidFill>
              </a:rPr>
              <a:t>Faciliter l’accès </a:t>
            </a:r>
            <a:r>
              <a:rPr lang="fr-FR" dirty="0">
                <a:solidFill>
                  <a:prstClr val="black"/>
                </a:solidFill>
              </a:rPr>
              <a:t>à</a:t>
            </a:r>
            <a:r>
              <a:rPr lang="fr-FR" dirty="0" smtClean="0">
                <a:solidFill>
                  <a:prstClr val="black"/>
                </a:solidFill>
              </a:rPr>
              <a:t> l’information et aux services conviviaux de la SSR, aux jeunes est impératif.</a:t>
            </a:r>
          </a:p>
          <a:p>
            <a:pPr lvl="0"/>
            <a:r>
              <a:rPr lang="fr-FR" dirty="0" smtClean="0">
                <a:solidFill>
                  <a:prstClr val="black"/>
                </a:solidFill>
              </a:rPr>
              <a:t>Impliquer les jeunes dans la coordination and la riposte </a:t>
            </a:r>
            <a:r>
              <a:rPr lang="fr-FR" sz="3000" spc="-25" dirty="0">
                <a:solidFill>
                  <a:prstClr val="black"/>
                </a:solidFill>
                <a:ea typeface="Times New Roman" panose="02020603050405020304" pitchFamily="18" charset="0"/>
              </a:rPr>
              <a:t>à</a:t>
            </a:r>
            <a:r>
              <a:rPr lang="fr-FR" dirty="0" smtClean="0">
                <a:solidFill>
                  <a:prstClr val="black"/>
                </a:solidFill>
              </a:rPr>
              <a:t> la COVID 19, afin d’assurer que leurs préoccupations sont prises en compte. </a:t>
            </a:r>
          </a:p>
          <a:p>
            <a:pPr lvl="0"/>
            <a:r>
              <a:rPr lang="fr-FR" spc="-25" dirty="0" smtClean="0">
                <a:ea typeface="Times New Roman" panose="02020603050405020304" pitchFamily="18" charset="0"/>
              </a:rPr>
              <a:t>Partout </a:t>
            </a:r>
            <a:r>
              <a:rPr lang="fr-FR" spc="-25" dirty="0">
                <a:ea typeface="Times New Roman" panose="02020603050405020304" pitchFamily="18" charset="0"/>
              </a:rPr>
              <a:t>dans le monde, un grand nombre de jeunes luttent de manière proactive contre la propagation du virus et s'efforcent d'atténuer et de faire face aux conséquences de la pandémie.</a:t>
            </a:r>
            <a:endParaRPr lang="en-US" dirty="0">
              <a:ea typeface="Times New Roman" panose="02020603050405020304" pitchFamily="18" charset="0"/>
            </a:endParaRPr>
          </a:p>
          <a:p>
            <a:pPr lvl="0"/>
            <a:endParaRPr lang="fr-FR" dirty="0">
              <a:solidFill>
                <a:prstClr val="black"/>
              </a:solidFill>
              <a:latin typeface="proximanova-regular"/>
            </a:endParaRPr>
          </a:p>
          <a:p>
            <a:endParaRPr lang="fr-FR" dirty="0">
              <a:solidFill>
                <a:srgbClr val="333333"/>
              </a:solidFill>
              <a:latin typeface="Arial" panose="020B0604020202020204" pitchFamily="34"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9059327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92254" cy="816561"/>
          </a:xfrm>
          <a:ln>
            <a:solidFill>
              <a:srgbClr val="FF0000"/>
            </a:solidFill>
          </a:ln>
        </p:spPr>
        <p:txBody>
          <a:bodyPr anchor="t">
            <a:normAutofit/>
          </a:bodyPr>
          <a:lstStyle/>
          <a:p>
            <a:r>
              <a:rPr lang="fr-FR" b="1" dirty="0" smtClean="0">
                <a:ln>
                  <a:solidFill>
                    <a:schemeClr val="tx1"/>
                  </a:solidFill>
                </a:ln>
                <a:latin typeface="+mn-lt"/>
              </a:rPr>
              <a:t>Ressources </a:t>
            </a:r>
            <a:endParaRPr lang="fr-FR" b="1" dirty="0">
              <a:ln>
                <a:solidFill>
                  <a:schemeClr val="tx1"/>
                </a:solidFill>
              </a:ln>
              <a:latin typeface="+mn-lt"/>
            </a:endParaRPr>
          </a:p>
        </p:txBody>
      </p:sp>
      <p:pic>
        <p:nvPicPr>
          <p:cNvPr id="3" name="Picture 2"/>
          <p:cNvPicPr/>
          <p:nvPr/>
        </p:nvPicPr>
        <p:blipFill>
          <a:blip r:embed="rId2"/>
          <a:stretch>
            <a:fillRect/>
          </a:stretch>
        </p:blipFill>
        <p:spPr>
          <a:xfrm>
            <a:off x="838199" y="1181685"/>
            <a:ext cx="10292255" cy="5045693"/>
          </a:xfrm>
          <a:prstGeom prst="rect">
            <a:avLst/>
          </a:prstGeom>
        </p:spPr>
      </p:pic>
    </p:spTree>
    <p:extLst>
      <p:ext uri="{BB962C8B-B14F-4D97-AF65-F5344CB8AC3E}">
        <p14:creationId xmlns:p14="http://schemas.microsoft.com/office/powerpoint/2010/main" val="40079963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4425" y="2124223"/>
            <a:ext cx="6813755" cy="1929838"/>
          </a:xfrm>
          <a:ln>
            <a:solidFill>
              <a:schemeClr val="accent2"/>
            </a:solidFill>
          </a:ln>
        </p:spPr>
        <p:txBody>
          <a:bodyPr>
            <a:normAutofit/>
          </a:bodyPr>
          <a:lstStyle/>
          <a:p>
            <a:pPr algn="ctr"/>
            <a:r>
              <a:rPr lang="fr-FR" b="1" dirty="0" smtClean="0">
                <a:ln>
                  <a:solidFill>
                    <a:schemeClr val="tx1"/>
                  </a:solidFill>
                </a:ln>
                <a:latin typeface="+mn-lt"/>
              </a:rPr>
              <a:t>Fin de présentation </a:t>
            </a:r>
            <a:br>
              <a:rPr lang="fr-FR" b="1" dirty="0" smtClean="0">
                <a:ln>
                  <a:solidFill>
                    <a:schemeClr val="tx1"/>
                  </a:solidFill>
                </a:ln>
                <a:latin typeface="+mn-lt"/>
              </a:rPr>
            </a:br>
            <a:r>
              <a:rPr lang="fr-FR" b="1" dirty="0" smtClean="0">
                <a:ln>
                  <a:solidFill>
                    <a:schemeClr val="tx1"/>
                  </a:solidFill>
                </a:ln>
                <a:latin typeface="+mn-lt"/>
              </a:rPr>
              <a:t>merci pour l’attention</a:t>
            </a:r>
            <a:br>
              <a:rPr lang="fr-FR" b="1" dirty="0" smtClean="0">
                <a:ln>
                  <a:solidFill>
                    <a:schemeClr val="tx1"/>
                  </a:solidFill>
                </a:ln>
                <a:latin typeface="+mn-lt"/>
              </a:rPr>
            </a:br>
            <a:r>
              <a:rPr lang="fr-FR" b="1" dirty="0" smtClean="0">
                <a:ln>
                  <a:solidFill>
                    <a:schemeClr val="tx1"/>
                  </a:solidFill>
                </a:ln>
                <a:latin typeface="+mn-lt"/>
              </a:rPr>
              <a:t>et questions</a:t>
            </a:r>
            <a:endParaRPr lang="fr-FR" b="1" dirty="0">
              <a:ln>
                <a:solidFill>
                  <a:schemeClr val="tx1"/>
                </a:solidFill>
              </a:ln>
              <a:latin typeface="+mn-lt"/>
            </a:endParaRPr>
          </a:p>
        </p:txBody>
      </p:sp>
    </p:spTree>
    <p:extLst>
      <p:ext uri="{BB962C8B-B14F-4D97-AF65-F5344CB8AC3E}">
        <p14:creationId xmlns:p14="http://schemas.microsoft.com/office/powerpoint/2010/main" val="173855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962" y="2341409"/>
            <a:ext cx="3630561" cy="1325563"/>
          </a:xfrm>
          <a:ln>
            <a:solidFill>
              <a:schemeClr val="accent2"/>
            </a:solidFill>
          </a:ln>
        </p:spPr>
        <p:txBody>
          <a:bodyPr/>
          <a:lstStyle/>
          <a:p>
            <a:pPr algn="ctr"/>
            <a:r>
              <a:rPr lang="fr-FR" b="1" dirty="0" smtClean="0">
                <a:ln>
                  <a:solidFill>
                    <a:schemeClr val="accent2"/>
                  </a:solidFill>
                </a:ln>
                <a:latin typeface="+mn-lt"/>
              </a:rPr>
              <a:t>Les données </a:t>
            </a:r>
            <a:endParaRPr lang="fr-FR" b="1" dirty="0">
              <a:ln>
                <a:solidFill>
                  <a:schemeClr val="accent2"/>
                </a:solidFill>
              </a:ln>
              <a:latin typeface="+mn-lt"/>
            </a:endParaRPr>
          </a:p>
        </p:txBody>
      </p:sp>
    </p:spTree>
    <p:extLst>
      <p:ext uri="{BB962C8B-B14F-4D97-AF65-F5344CB8AC3E}">
        <p14:creationId xmlns:p14="http://schemas.microsoft.com/office/powerpoint/2010/main" val="2131571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7735</Words>
  <Application>Microsoft Office PowerPoint</Application>
  <PresentationFormat>Widescreen</PresentationFormat>
  <Paragraphs>565</Paragraphs>
  <Slides>88</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88</vt:i4>
      </vt:variant>
    </vt:vector>
  </HeadingPairs>
  <TitlesOfParts>
    <vt:vector size="97" baseType="lpstr">
      <vt:lpstr>Arial</vt:lpstr>
      <vt:lpstr>Calibri</vt:lpstr>
      <vt:lpstr>Calibri Light</vt:lpstr>
      <vt:lpstr>proximanova-regular</vt:lpstr>
      <vt:lpstr>Times New Roman</vt:lpstr>
      <vt:lpstr>Trebuchet MS</vt:lpstr>
      <vt:lpstr>Wingdings</vt:lpstr>
      <vt:lpstr>Office Theme</vt:lpstr>
      <vt:lpstr>2_Office Theme</vt:lpstr>
      <vt:lpstr>Revue de l’EC modules 7 et 8</vt:lpstr>
      <vt:lpstr>Evaluation finale du 20 mars 2022</vt:lpstr>
      <vt:lpstr>PowerPoint Presentation</vt:lpstr>
      <vt:lpstr>Plan de présentation</vt:lpstr>
      <vt:lpstr>Objectifs du module</vt:lpstr>
      <vt:lpstr>Plan d’apprentissage </vt:lpstr>
      <vt:lpstr>Introduction </vt:lpstr>
      <vt:lpstr>Définitions: Recensement, suivi et évaluation </vt:lpstr>
      <vt:lpstr>Les données </vt:lpstr>
      <vt:lpstr>Les types de données </vt:lpstr>
      <vt:lpstr>Défis de données primaires et son utilisation </vt:lpstr>
      <vt:lpstr>Les inconvénients des données secondaires </vt:lpstr>
      <vt:lpstr>Les critères des données de qualités </vt:lpstr>
      <vt:lpstr>Principes de gestion responsable des données</vt:lpstr>
      <vt:lpstr>La protection des données </vt:lpstr>
      <vt:lpstr>Les droits humains et action humanitaire la complémentarité</vt:lpstr>
      <vt:lpstr>A quoi sert les données humanitaires? </vt:lpstr>
      <vt:lpstr>Les étapes clés de collecte des données</vt:lpstr>
      <vt:lpstr>Un indicateur</vt:lpstr>
      <vt:lpstr>Les indicateurs: critères de choix </vt:lpstr>
      <vt:lpstr>Les indicateurs – sélectionner l’indicateur </vt:lpstr>
      <vt:lpstr>Les types d’indicateurs </vt:lpstr>
      <vt:lpstr>Le recensement </vt:lpstr>
      <vt:lpstr>Les recensements</vt:lpstr>
      <vt:lpstr>MÉTHODOLOGIES DE RECENSEMENTS</vt:lpstr>
      <vt:lpstr>Cartographie des différentes interventions</vt:lpstr>
      <vt:lpstr>Recensements des établissements de santé</vt:lpstr>
      <vt:lpstr>A quoi sert les résultats de recensements?</vt:lpstr>
      <vt:lpstr>Le suivi</vt:lpstr>
      <vt:lpstr>Le suivi</vt:lpstr>
      <vt:lpstr>Le suivi – outils </vt:lpstr>
      <vt:lpstr>Évaluation  </vt:lpstr>
      <vt:lpstr>Evaluation – critères définissant une évaluation </vt:lpstr>
      <vt:lpstr>Démarche méthodique pour une évaluation</vt:lpstr>
      <vt:lpstr>Résultats d’une évaluation </vt:lpstr>
      <vt:lpstr>Messages clés </vt:lpstr>
      <vt:lpstr>Ressources   </vt:lpstr>
      <vt:lpstr>PowerPoint Presentation</vt:lpstr>
      <vt:lpstr>Le plan de présentation </vt:lpstr>
      <vt:lpstr>Objectifs d’apprentissage </vt:lpstr>
      <vt:lpstr>Objectifs du module</vt:lpstr>
      <vt:lpstr>Introduction </vt:lpstr>
      <vt:lpstr>Le covid-19 – urgence humanitaire </vt:lpstr>
      <vt:lpstr>Différence entre épidémie et pandémie </vt:lpstr>
      <vt:lpstr>Les généralités sur la COVID-19</vt:lpstr>
      <vt:lpstr>Symptômes qui peuvent persister </vt:lpstr>
      <vt:lpstr>PowerPoint Presentation</vt:lpstr>
      <vt:lpstr>Au départ: Conséquences de la COVID-19 sur les services de santé</vt:lpstr>
      <vt:lpstr>PowerPoint Presentation</vt:lpstr>
      <vt:lpstr>LA SSR: Maintenir les services de qualité lors des pandémies (la COVID 19)</vt:lpstr>
      <vt:lpstr>Les faits</vt:lpstr>
      <vt:lpstr>Les conséquences de la pandémie sur les services SSR</vt:lpstr>
      <vt:lpstr>Intervention 1: Maintenir la continuité des SSR </vt:lpstr>
      <vt:lpstr>Intervention 2: Contrôle de la transmission de COVID 19 </vt:lpstr>
      <vt:lpstr>Intervention 2: Contrôle de la transmission de COVID 19 </vt:lpstr>
      <vt:lpstr>VBG ET COVID 19</vt:lpstr>
      <vt:lpstr>Le COVID  19 et les Violences Basées sur le Genre</vt:lpstr>
      <vt:lpstr>Risque accru de VBG lors de la pandémie</vt:lpstr>
      <vt:lpstr>Risque accru de VBG lors de la pandémie</vt:lpstr>
      <vt:lpstr>L’exploitation et abus sexuels (AES) lors de la pandémie </vt:lpstr>
      <vt:lpstr>PowerPoint Presentation</vt:lpstr>
      <vt:lpstr>PowerPoint Presentation</vt:lpstr>
      <vt:lpstr>PowerPoint Presentation</vt:lpstr>
      <vt:lpstr>PowerPoint Presentation</vt:lpstr>
      <vt:lpstr>PowerPoint Presentation</vt:lpstr>
      <vt:lpstr>GROSSESSE ET COVID 19</vt:lpstr>
      <vt:lpstr>L’impact de la COVID-19 sur la grossesse en cours</vt:lpstr>
      <vt:lpstr>Conduite à tenir devant la grossesse</vt:lpstr>
      <vt:lpstr>Intervention 4: la grossesse en période de pandémie</vt:lpstr>
      <vt:lpstr>Accouchement et la suite et COVID 19</vt:lpstr>
      <vt:lpstr>Intervention 5: Les femmes touchées par la COVID 19 </vt:lpstr>
      <vt:lpstr>Transmission mère à l’enfant</vt:lpstr>
      <vt:lpstr>Vaccination, grossesse et allaitement </vt:lpstr>
      <vt:lpstr>Les services de planification familiale et COVID 19</vt:lpstr>
      <vt:lpstr>Principes directeurs et les priorités de planification familiale lors de la COVID-19</vt:lpstr>
      <vt:lpstr>L’implication des jeunes dans la riposte à la pandémie – covid-19</vt:lpstr>
      <vt:lpstr>Les défis des jeunes </vt:lpstr>
      <vt:lpstr>Les défis des jeunes et les pandémies  </vt:lpstr>
      <vt:lpstr>Impliquer les jeunes dans la prévention et la riposte contre le COVID-19</vt:lpstr>
      <vt:lpstr>Les stratégies de riposte à la COVID 19 par les jeunes</vt:lpstr>
      <vt:lpstr>Intervention 6:  La riposte à la COVID 19 Action 1: SERVICES DISPONIBLES </vt:lpstr>
      <vt:lpstr>Intervention 6:  La riposte à la COVID 19 Action 2: la participation des jeunes </vt:lpstr>
      <vt:lpstr>Intervention 6:  La riposte à la COVID 19 Action 3: le renforcement des capacités </vt:lpstr>
      <vt:lpstr>Intervention 6- La riposte des jeunes à la COVID 19 Action 4: la mobilisation des ressources</vt:lpstr>
      <vt:lpstr>Intervention 6: La riposte des jeunes à la COVID 19 Action 5: les données  </vt:lpstr>
      <vt:lpstr>Messages clés</vt:lpstr>
      <vt:lpstr>Ressources </vt:lpstr>
      <vt:lpstr>Fin de présentation  merci pour l’attention et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JBN</dc:creator>
  <cp:lastModifiedBy>user</cp:lastModifiedBy>
  <cp:revision>83</cp:revision>
  <dcterms:created xsi:type="dcterms:W3CDTF">2020-09-17T10:40:00Z</dcterms:created>
  <dcterms:modified xsi:type="dcterms:W3CDTF">2022-03-15T03:51:04Z</dcterms:modified>
</cp:coreProperties>
</file>