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257" r:id="rId3"/>
    <p:sldId id="258" r:id="rId4"/>
    <p:sldId id="260" r:id="rId5"/>
    <p:sldId id="259" r:id="rId6"/>
    <p:sldId id="261" r:id="rId7"/>
    <p:sldId id="262" r:id="rId8"/>
    <p:sldId id="263" r:id="rId9"/>
    <p:sldId id="265" r:id="rId10"/>
    <p:sldId id="266" r:id="rId11"/>
    <p:sldId id="264" r:id="rId12"/>
    <p:sldId id="267" r:id="rId13"/>
    <p:sldId id="268" r:id="rId14"/>
    <p:sldId id="269" r:id="rId15"/>
    <p:sldId id="270" r:id="rId16"/>
    <p:sldId id="288" r:id="rId17"/>
    <p:sldId id="289" r:id="rId18"/>
    <p:sldId id="287" r:id="rId19"/>
    <p:sldId id="286" r:id="rId20"/>
    <p:sldId id="271" r:id="rId21"/>
    <p:sldId id="272" r:id="rId22"/>
    <p:sldId id="273" r:id="rId23"/>
    <p:sldId id="275" r:id="rId24"/>
    <p:sldId id="276" r:id="rId25"/>
    <p:sldId id="303"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48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de_calcul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7372614097787915E-2"/>
          <c:y val="3.3808769149498145E-2"/>
          <c:w val="0.95809792505238101"/>
          <c:h val="0.82445662034181211"/>
        </c:manualLayout>
      </c:layout>
      <c:lineChart>
        <c:grouping val="standard"/>
        <c:varyColors val="0"/>
        <c:ser>
          <c:idx val="0"/>
          <c:order val="0"/>
          <c:tx>
            <c:strRef>
              <c:f>'[1]Struct-âge'!$V$29</c:f>
              <c:strCache>
                <c:ptCount val="1"/>
                <c:pt idx="0">
                  <c:v>Total</c:v>
                </c:pt>
              </c:strCache>
            </c:strRef>
          </c:tx>
          <c:spPr>
            <a:ln w="13145">
              <a:solidFill>
                <a:srgbClr val="008000"/>
              </a:solidFill>
              <a:prstDash val="solid"/>
            </a:ln>
          </c:spPr>
          <c:marker>
            <c:symbol val="circle"/>
            <c:size val="2"/>
            <c:spPr>
              <a:solidFill>
                <a:srgbClr val="339966"/>
              </a:solidFill>
              <a:ln>
                <a:solidFill>
                  <a:srgbClr val="008000"/>
                </a:solidFill>
                <a:prstDash val="solid"/>
              </a:ln>
            </c:spPr>
          </c:marker>
          <c:cat>
            <c:strRef>
              <c:f>'[1]Struct-âge'!$U$30:$U$47</c:f>
              <c:strCache>
                <c:ptCount val="18"/>
                <c:pt idx="0">
                  <c:v>   0-4</c:v>
                </c:pt>
                <c:pt idx="1">
                  <c:v>   5-9</c:v>
                </c:pt>
                <c:pt idx="2">
                  <c:v> 10-14</c:v>
                </c:pt>
                <c:pt idx="3">
                  <c:v> 15-19</c:v>
                </c:pt>
                <c:pt idx="4">
                  <c:v> 20-24</c:v>
                </c:pt>
                <c:pt idx="5">
                  <c:v> 25-29</c:v>
                </c:pt>
                <c:pt idx="6">
                  <c:v> 30-34</c:v>
                </c:pt>
                <c:pt idx="7">
                  <c:v> 35-39</c:v>
                </c:pt>
                <c:pt idx="8">
                  <c:v> 40-44</c:v>
                </c:pt>
                <c:pt idx="9">
                  <c:v> 45-49</c:v>
                </c:pt>
                <c:pt idx="10">
                  <c:v> 50-54</c:v>
                </c:pt>
                <c:pt idx="11">
                  <c:v> 55-59</c:v>
                </c:pt>
                <c:pt idx="12">
                  <c:v> 60-64</c:v>
                </c:pt>
                <c:pt idx="13">
                  <c:v> 65-69</c:v>
                </c:pt>
                <c:pt idx="14">
                  <c:v> 70-74</c:v>
                </c:pt>
                <c:pt idx="15">
                  <c:v> 75-79</c:v>
                </c:pt>
                <c:pt idx="16">
                  <c:v> 80-84</c:v>
                </c:pt>
                <c:pt idx="17">
                  <c:v>85 +</c:v>
                </c:pt>
              </c:strCache>
            </c:strRef>
          </c:cat>
          <c:val>
            <c:numRef>
              <c:f>'[1]Struct-âge'!$V$30:$V$47</c:f>
              <c:numCache>
                <c:formatCode>General</c:formatCode>
                <c:ptCount val="18"/>
                <c:pt idx="0">
                  <c:v>101.95036122567188</c:v>
                </c:pt>
                <c:pt idx="1">
                  <c:v>103.20307083059812</c:v>
                </c:pt>
                <c:pt idx="2">
                  <c:v>106.26681872164933</c:v>
                </c:pt>
                <c:pt idx="3">
                  <c:v>92.798456403778133</c:v>
                </c:pt>
                <c:pt idx="4">
                  <c:v>80.935412816335358</c:v>
                </c:pt>
                <c:pt idx="5">
                  <c:v>79.904372083018316</c:v>
                </c:pt>
                <c:pt idx="6">
                  <c:v>84.183504150203348</c:v>
                </c:pt>
                <c:pt idx="7">
                  <c:v>83.116845220100672</c:v>
                </c:pt>
                <c:pt idx="8">
                  <c:v>83.566611874487279</c:v>
                </c:pt>
                <c:pt idx="9">
                  <c:v>83.744380558774509</c:v>
                </c:pt>
                <c:pt idx="10">
                  <c:v>86.312005837965458</c:v>
                </c:pt>
                <c:pt idx="11">
                  <c:v>93.532755710487066</c:v>
                </c:pt>
                <c:pt idx="12">
                  <c:v>86.946580315690539</c:v>
                </c:pt>
                <c:pt idx="13">
                  <c:v>96.898849495855941</c:v>
                </c:pt>
                <c:pt idx="14">
                  <c:v>87.777026478603517</c:v>
                </c:pt>
                <c:pt idx="15">
                  <c:v>93.075959526925388</c:v>
                </c:pt>
                <c:pt idx="16">
                  <c:v>76.341558145587982</c:v>
                </c:pt>
                <c:pt idx="17">
                  <c:v>68.664097505823378</c:v>
                </c:pt>
              </c:numCache>
            </c:numRef>
          </c:val>
          <c:smooth val="0"/>
        </c:ser>
        <c:ser>
          <c:idx val="1"/>
          <c:order val="1"/>
          <c:tx>
            <c:strRef>
              <c:f>'[1]Struct-âge'!$W$29</c:f>
              <c:strCache>
                <c:ptCount val="1"/>
                <c:pt idx="0">
                  <c:v>Urbain</c:v>
                </c:pt>
              </c:strCache>
            </c:strRef>
          </c:tx>
          <c:spPr>
            <a:ln w="13145">
              <a:solidFill>
                <a:srgbClr val="800000"/>
              </a:solidFill>
              <a:prstDash val="solid"/>
            </a:ln>
          </c:spPr>
          <c:marker>
            <c:symbol val="square"/>
            <c:size val="2"/>
            <c:spPr>
              <a:solidFill>
                <a:srgbClr val="FF00FF"/>
              </a:solidFill>
              <a:ln>
                <a:solidFill>
                  <a:srgbClr val="800000"/>
                </a:solidFill>
                <a:prstDash val="solid"/>
              </a:ln>
            </c:spPr>
          </c:marker>
          <c:cat>
            <c:strRef>
              <c:f>'[1]Struct-âge'!$U$30:$U$47</c:f>
              <c:strCache>
                <c:ptCount val="18"/>
                <c:pt idx="0">
                  <c:v>   0-4</c:v>
                </c:pt>
                <c:pt idx="1">
                  <c:v>   5-9</c:v>
                </c:pt>
                <c:pt idx="2">
                  <c:v> 10-14</c:v>
                </c:pt>
                <c:pt idx="3">
                  <c:v> 15-19</c:v>
                </c:pt>
                <c:pt idx="4">
                  <c:v> 20-24</c:v>
                </c:pt>
                <c:pt idx="5">
                  <c:v> 25-29</c:v>
                </c:pt>
                <c:pt idx="6">
                  <c:v> 30-34</c:v>
                </c:pt>
                <c:pt idx="7">
                  <c:v> 35-39</c:v>
                </c:pt>
                <c:pt idx="8">
                  <c:v> 40-44</c:v>
                </c:pt>
                <c:pt idx="9">
                  <c:v> 45-49</c:v>
                </c:pt>
                <c:pt idx="10">
                  <c:v> 50-54</c:v>
                </c:pt>
                <c:pt idx="11">
                  <c:v> 55-59</c:v>
                </c:pt>
                <c:pt idx="12">
                  <c:v> 60-64</c:v>
                </c:pt>
                <c:pt idx="13">
                  <c:v> 65-69</c:v>
                </c:pt>
                <c:pt idx="14">
                  <c:v> 70-74</c:v>
                </c:pt>
                <c:pt idx="15">
                  <c:v> 75-79</c:v>
                </c:pt>
                <c:pt idx="16">
                  <c:v> 80-84</c:v>
                </c:pt>
                <c:pt idx="17">
                  <c:v>85 +</c:v>
                </c:pt>
              </c:strCache>
            </c:strRef>
          </c:cat>
          <c:val>
            <c:numRef>
              <c:f>'[1]Struct-âge'!$W$30:$W$47</c:f>
              <c:numCache>
                <c:formatCode>General</c:formatCode>
                <c:ptCount val="18"/>
                <c:pt idx="0">
                  <c:v>103.29411610310889</c:v>
                </c:pt>
                <c:pt idx="1">
                  <c:v>98.989447662428248</c:v>
                </c:pt>
                <c:pt idx="2">
                  <c:v>93.510398503451285</c:v>
                </c:pt>
                <c:pt idx="3">
                  <c:v>87.93710860954296</c:v>
                </c:pt>
                <c:pt idx="4">
                  <c:v>95.614276929244923</c:v>
                </c:pt>
                <c:pt idx="5">
                  <c:v>102.85278012502837</c:v>
                </c:pt>
                <c:pt idx="6">
                  <c:v>116.01931247091252</c:v>
                </c:pt>
                <c:pt idx="7">
                  <c:v>116.29149678242753</c:v>
                </c:pt>
                <c:pt idx="8">
                  <c:v>110.10583522376899</c:v>
                </c:pt>
                <c:pt idx="9">
                  <c:v>109.22719531907292</c:v>
                </c:pt>
                <c:pt idx="10">
                  <c:v>108.86792295117277</c:v>
                </c:pt>
                <c:pt idx="11">
                  <c:v>108.14649967627182</c:v>
                </c:pt>
                <c:pt idx="12">
                  <c:v>92.463215902916104</c:v>
                </c:pt>
                <c:pt idx="13">
                  <c:v>91.026843313697526</c:v>
                </c:pt>
                <c:pt idx="14">
                  <c:v>77.502000222876589</c:v>
                </c:pt>
                <c:pt idx="15">
                  <c:v>78.717748582794584</c:v>
                </c:pt>
                <c:pt idx="16">
                  <c:v>56.67009357413685</c:v>
                </c:pt>
                <c:pt idx="17">
                  <c:v>45.826934714143164</c:v>
                </c:pt>
              </c:numCache>
            </c:numRef>
          </c:val>
          <c:smooth val="0"/>
        </c:ser>
        <c:ser>
          <c:idx val="2"/>
          <c:order val="2"/>
          <c:tx>
            <c:strRef>
              <c:f>'[1]Struct-âge'!$X$29</c:f>
              <c:strCache>
                <c:ptCount val="1"/>
                <c:pt idx="0">
                  <c:v>Rural</c:v>
                </c:pt>
              </c:strCache>
            </c:strRef>
          </c:tx>
          <c:spPr>
            <a:ln w="13145">
              <a:solidFill>
                <a:srgbClr val="003300"/>
              </a:solidFill>
              <a:prstDash val="solid"/>
            </a:ln>
          </c:spPr>
          <c:marker>
            <c:symbol val="triangle"/>
            <c:size val="3"/>
            <c:spPr>
              <a:solidFill>
                <a:srgbClr val="000080"/>
              </a:solidFill>
              <a:ln>
                <a:solidFill>
                  <a:srgbClr val="000080"/>
                </a:solidFill>
                <a:prstDash val="solid"/>
              </a:ln>
            </c:spPr>
          </c:marker>
          <c:cat>
            <c:strRef>
              <c:f>'[1]Struct-âge'!$U$30:$U$47</c:f>
              <c:strCache>
                <c:ptCount val="18"/>
                <c:pt idx="0">
                  <c:v>   0-4</c:v>
                </c:pt>
                <c:pt idx="1">
                  <c:v>   5-9</c:v>
                </c:pt>
                <c:pt idx="2">
                  <c:v> 10-14</c:v>
                </c:pt>
                <c:pt idx="3">
                  <c:v> 15-19</c:v>
                </c:pt>
                <c:pt idx="4">
                  <c:v> 20-24</c:v>
                </c:pt>
                <c:pt idx="5">
                  <c:v> 25-29</c:v>
                </c:pt>
                <c:pt idx="6">
                  <c:v> 30-34</c:v>
                </c:pt>
                <c:pt idx="7">
                  <c:v> 35-39</c:v>
                </c:pt>
                <c:pt idx="8">
                  <c:v> 40-44</c:v>
                </c:pt>
                <c:pt idx="9">
                  <c:v> 45-49</c:v>
                </c:pt>
                <c:pt idx="10">
                  <c:v> 50-54</c:v>
                </c:pt>
                <c:pt idx="11">
                  <c:v> 55-59</c:v>
                </c:pt>
                <c:pt idx="12">
                  <c:v> 60-64</c:v>
                </c:pt>
                <c:pt idx="13">
                  <c:v> 65-69</c:v>
                </c:pt>
                <c:pt idx="14">
                  <c:v> 70-74</c:v>
                </c:pt>
                <c:pt idx="15">
                  <c:v> 75-79</c:v>
                </c:pt>
                <c:pt idx="16">
                  <c:v> 80-84</c:v>
                </c:pt>
                <c:pt idx="17">
                  <c:v>85 +</c:v>
                </c:pt>
              </c:strCache>
            </c:strRef>
          </c:cat>
          <c:val>
            <c:numRef>
              <c:f>'[1]Struct-âge'!$X$30:$X$47</c:f>
              <c:numCache>
                <c:formatCode>General</c:formatCode>
                <c:ptCount val="18"/>
                <c:pt idx="0">
                  <c:v>101.67364265639245</c:v>
                </c:pt>
                <c:pt idx="1">
                  <c:v>104.11210617554771</c:v>
                </c:pt>
                <c:pt idx="2">
                  <c:v>109.98218219555008</c:v>
                </c:pt>
                <c:pt idx="3">
                  <c:v>94.745660923817439</c:v>
                </c:pt>
                <c:pt idx="4">
                  <c:v>75.065766504345447</c:v>
                </c:pt>
                <c:pt idx="5">
                  <c:v>71.821357841312533</c:v>
                </c:pt>
                <c:pt idx="6">
                  <c:v>73.836548163842309</c:v>
                </c:pt>
                <c:pt idx="7">
                  <c:v>73.617408302081827</c:v>
                </c:pt>
                <c:pt idx="8">
                  <c:v>76.175107429211579</c:v>
                </c:pt>
                <c:pt idx="9">
                  <c:v>77.188428582843159</c:v>
                </c:pt>
                <c:pt idx="10">
                  <c:v>80.811752582632238</c:v>
                </c:pt>
                <c:pt idx="11">
                  <c:v>90.080444810565496</c:v>
                </c:pt>
                <c:pt idx="12">
                  <c:v>85.687537134244195</c:v>
                </c:pt>
                <c:pt idx="13">
                  <c:v>98.255306042821914</c:v>
                </c:pt>
                <c:pt idx="14">
                  <c:v>90.026824527686088</c:v>
                </c:pt>
                <c:pt idx="15">
                  <c:v>96.086341967892608</c:v>
                </c:pt>
                <c:pt idx="16">
                  <c:v>80.742900083958844</c:v>
                </c:pt>
                <c:pt idx="17">
                  <c:v>73.817014756958002</c:v>
                </c:pt>
              </c:numCache>
            </c:numRef>
          </c:val>
          <c:smooth val="0"/>
        </c:ser>
        <c:dLbls>
          <c:showLegendKey val="0"/>
          <c:showVal val="0"/>
          <c:showCatName val="0"/>
          <c:showSerName val="0"/>
          <c:showPercent val="0"/>
          <c:showBubbleSize val="0"/>
        </c:dLbls>
        <c:marker val="1"/>
        <c:smooth val="0"/>
        <c:axId val="323798240"/>
        <c:axId val="323800416"/>
      </c:lineChart>
      <c:catAx>
        <c:axId val="323798240"/>
        <c:scaling>
          <c:orientation val="minMax"/>
        </c:scaling>
        <c:delete val="0"/>
        <c:axPos val="b"/>
        <c:numFmt formatCode="General" sourceLinked="1"/>
        <c:majorTickMark val="out"/>
        <c:minorTickMark val="none"/>
        <c:tickLblPos val="nextTo"/>
        <c:spPr>
          <a:ln w="1643">
            <a:solidFill>
              <a:srgbClr val="000000"/>
            </a:solidFill>
            <a:prstDash val="solid"/>
          </a:ln>
        </c:spPr>
        <c:txPr>
          <a:bodyPr rot="0" vert="horz"/>
          <a:lstStyle/>
          <a:p>
            <a:pPr>
              <a:defRPr/>
            </a:pPr>
            <a:endParaRPr lang="fr-FR"/>
          </a:p>
        </c:txPr>
        <c:crossAx val="323800416"/>
        <c:crosses val="autoZero"/>
        <c:auto val="1"/>
        <c:lblAlgn val="ctr"/>
        <c:lblOffset val="100"/>
        <c:tickLblSkip val="1"/>
        <c:tickMarkSkip val="1"/>
        <c:noMultiLvlLbl val="0"/>
      </c:catAx>
      <c:valAx>
        <c:axId val="323800416"/>
        <c:scaling>
          <c:orientation val="minMax"/>
        </c:scaling>
        <c:delete val="0"/>
        <c:axPos val="l"/>
        <c:majorGridlines>
          <c:spPr>
            <a:ln w="1643">
              <a:solidFill>
                <a:srgbClr val="000000"/>
              </a:solidFill>
              <a:prstDash val="solid"/>
            </a:ln>
          </c:spPr>
        </c:majorGridlines>
        <c:numFmt formatCode="General" sourceLinked="1"/>
        <c:majorTickMark val="out"/>
        <c:minorTickMark val="none"/>
        <c:tickLblPos val="nextTo"/>
        <c:spPr>
          <a:ln w="1643">
            <a:solidFill>
              <a:srgbClr val="000000"/>
            </a:solidFill>
            <a:prstDash val="solid"/>
          </a:ln>
        </c:spPr>
        <c:txPr>
          <a:bodyPr rot="0" vert="horz"/>
          <a:lstStyle/>
          <a:p>
            <a:pPr>
              <a:defRPr/>
            </a:pPr>
            <a:endParaRPr lang="fr-FR"/>
          </a:p>
        </c:txPr>
        <c:crossAx val="323798240"/>
        <c:crosses val="autoZero"/>
        <c:crossBetween val="between"/>
      </c:valAx>
      <c:spPr>
        <a:noFill/>
        <a:ln w="13145">
          <a:solidFill>
            <a:srgbClr val="0000FF"/>
          </a:solidFill>
          <a:prstDash val="solid"/>
        </a:ln>
      </c:spPr>
    </c:plotArea>
    <c:legend>
      <c:legendPos val="b"/>
      <c:layout>
        <c:manualLayout>
          <c:xMode val="edge"/>
          <c:yMode val="edge"/>
          <c:x val="0.37712368357211701"/>
          <c:y val="0.9461178779999001"/>
          <c:w val="0.27972834399781366"/>
          <c:h val="4.2789169746122693E-2"/>
        </c:manualLayout>
      </c:layout>
      <c:overlay val="0"/>
      <c:spPr>
        <a:solidFill>
          <a:srgbClr val="FFFFFF"/>
        </a:solidFill>
        <a:ln w="1643">
          <a:solidFill>
            <a:srgbClr val="000000"/>
          </a:solidFill>
          <a:prstDash val="solid"/>
        </a:ln>
      </c:spPr>
    </c:legend>
    <c:plotVisOnly val="1"/>
    <c:dispBlanksAs val="gap"/>
    <c:showDLblsOverMax val="0"/>
  </c:chart>
  <c:spPr>
    <a:solidFill>
      <a:srgbClr val="FFFFFF"/>
    </a:solidFill>
    <a:ln w="1643">
      <a:solidFill>
        <a:srgbClr val="000000"/>
      </a:solidFill>
      <a:prstDash val="solid"/>
    </a:ln>
  </c:spPr>
  <c:txPr>
    <a:bodyPr/>
    <a:lstStyle/>
    <a:p>
      <a:pPr>
        <a:defRPr sz="944" b="1" i="0" u="none" strike="noStrike" baseline="0">
          <a:solidFill>
            <a:srgbClr val="000000"/>
          </a:solidFill>
          <a:latin typeface="Arial"/>
          <a:ea typeface="Arial"/>
          <a:cs typeface="Arial"/>
        </a:defRPr>
      </a:pPr>
      <a:endParaRPr lang="fr-FR"/>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B829C85-A36C-4DF4-8AD8-B3E6BFC02E68}" type="datetimeFigureOut">
              <a:rPr lang="fr-FR" smtClean="0"/>
              <a:pPr/>
              <a:t>19/11/2020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A3E7BE-7729-4961-931C-8F239DD7426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29C85-A36C-4DF4-8AD8-B3E6BFC02E68}" type="datetimeFigureOut">
              <a:rPr lang="fr-FR" smtClean="0"/>
              <a:pPr/>
              <a:t>19/11/2020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A3E7BE-7729-4961-931C-8F239DD7426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olydramane@yahoo.fr"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lewebpedagogique.com/histoiregeographiemolieremlfvillanueva/files/2009/02/pyramide-ages.gif" TargetMode="Externa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2"/>
          <p:cNvPicPr>
            <a:picLocks noChangeAspect="1" noChangeArrowheads="1"/>
          </p:cNvPicPr>
          <p:nvPr/>
        </p:nvPicPr>
        <p:blipFill>
          <a:blip r:embed="rId2"/>
          <a:srcRect/>
          <a:stretch>
            <a:fillRect/>
          </a:stretch>
        </p:blipFill>
        <p:spPr bwMode="auto">
          <a:xfrm>
            <a:off x="3390900" y="6477000"/>
            <a:ext cx="5753100" cy="381000"/>
          </a:xfrm>
          <a:prstGeom prst="rect">
            <a:avLst/>
          </a:prstGeom>
          <a:noFill/>
          <a:ln w="9525">
            <a:noFill/>
            <a:miter lim="800000"/>
            <a:headEnd/>
            <a:tailEnd/>
          </a:ln>
        </p:spPr>
      </p:pic>
      <p:sp>
        <p:nvSpPr>
          <p:cNvPr id="2051" name="Rectangle 2"/>
          <p:cNvSpPr>
            <a:spLocks noGrp="1" noChangeArrowheads="1"/>
          </p:cNvSpPr>
          <p:nvPr>
            <p:ph type="ctrTitle"/>
          </p:nvPr>
        </p:nvSpPr>
        <p:spPr>
          <a:xfrm>
            <a:off x="1904725" y="1949138"/>
            <a:ext cx="5612130" cy="825910"/>
          </a:xfrm>
        </p:spPr>
        <p:txBody>
          <a:bodyPr>
            <a:normAutofit/>
          </a:bodyPr>
          <a:lstStyle/>
          <a:p>
            <a:r>
              <a:rPr lang="fr-CA" sz="2000" b="1" dirty="0" smtClean="0">
                <a:solidFill>
                  <a:srgbClr val="00B0F0"/>
                </a:solidFill>
              </a:rPr>
              <a:t>CONSEILLERS </a:t>
            </a:r>
            <a:r>
              <a:rPr lang="fr-CA" sz="2000" b="1" dirty="0">
                <a:solidFill>
                  <a:srgbClr val="00B0F0"/>
                </a:solidFill>
              </a:rPr>
              <a:t>DE </a:t>
            </a:r>
            <a:r>
              <a:rPr lang="fr-CA" sz="2000" b="1" dirty="0" smtClean="0">
                <a:solidFill>
                  <a:srgbClr val="00B0F0"/>
                </a:solidFill>
              </a:rPr>
              <a:t>SANTE</a:t>
            </a:r>
            <a:endParaRPr lang="fr-FR" sz="2000" b="1" dirty="0">
              <a:solidFill>
                <a:srgbClr val="00B0F0"/>
              </a:solidFill>
            </a:endParaRPr>
          </a:p>
        </p:txBody>
      </p:sp>
      <p:sp>
        <p:nvSpPr>
          <p:cNvPr id="2052" name="Rectangle 3"/>
          <p:cNvSpPr>
            <a:spLocks noGrp="1" noChangeArrowheads="1"/>
          </p:cNvSpPr>
          <p:nvPr>
            <p:ph type="subTitle" idx="1"/>
          </p:nvPr>
        </p:nvSpPr>
        <p:spPr>
          <a:xfrm>
            <a:off x="205157" y="2986380"/>
            <a:ext cx="9011265" cy="418179"/>
          </a:xfrm>
        </p:spPr>
        <p:txBody>
          <a:bodyPr>
            <a:normAutofit fontScale="92500" lnSpcReduction="10000"/>
          </a:bodyPr>
          <a:lstStyle/>
          <a:p>
            <a:pPr eaLnBrk="1" hangingPunct="1"/>
            <a:r>
              <a:rPr lang="fr-FR" altLang="en-US" sz="2400" b="1" dirty="0" smtClean="0">
                <a:latin typeface="Book Antiqua" pitchFamily="18" charset="0"/>
              </a:rPr>
              <a:t> Dividende démographique</a:t>
            </a:r>
          </a:p>
        </p:txBody>
      </p:sp>
      <p:sp>
        <p:nvSpPr>
          <p:cNvPr id="2055" name="Rectangle 14"/>
          <p:cNvSpPr>
            <a:spLocks noChangeArrowheads="1"/>
          </p:cNvSpPr>
          <p:nvPr/>
        </p:nvSpPr>
        <p:spPr bwMode="auto">
          <a:xfrm>
            <a:off x="132735" y="5226373"/>
            <a:ext cx="8802150" cy="1200329"/>
          </a:xfrm>
          <a:prstGeom prst="rect">
            <a:avLst/>
          </a:prstGeom>
          <a:noFill/>
          <a:ln w="9525">
            <a:noFill/>
            <a:miter lim="800000"/>
            <a:headEnd/>
            <a:tailEnd/>
          </a:ln>
        </p:spPr>
        <p:txBody>
          <a:bodyPr wrap="square">
            <a:spAutoFit/>
          </a:bodyPr>
          <a:lstStyle/>
          <a:p>
            <a:pPr algn="ctr"/>
            <a:r>
              <a:rPr lang="fr-FR" altLang="en-US" b="1" dirty="0" smtClean="0">
                <a:solidFill>
                  <a:srgbClr val="000000"/>
                </a:solidFill>
              </a:rPr>
              <a:t>Dramane Boly</a:t>
            </a:r>
          </a:p>
          <a:p>
            <a:pPr algn="ctr"/>
            <a:r>
              <a:rPr lang="fr-FR" altLang="en-US" b="1" dirty="0" err="1" smtClean="0">
                <a:solidFill>
                  <a:srgbClr val="000000"/>
                </a:solidFill>
              </a:rPr>
              <a:t>PhD</a:t>
            </a:r>
            <a:r>
              <a:rPr lang="fr-FR" altLang="en-US" b="1" dirty="0" smtClean="0">
                <a:solidFill>
                  <a:srgbClr val="000000"/>
                </a:solidFill>
              </a:rPr>
              <a:t>, Démographie</a:t>
            </a:r>
            <a:endParaRPr lang="fr-FR" altLang="en-US" b="1" dirty="0">
              <a:solidFill>
                <a:srgbClr val="000000"/>
              </a:solidFill>
            </a:endParaRPr>
          </a:p>
          <a:p>
            <a:pPr algn="ctr"/>
            <a:r>
              <a:rPr lang="fr-FR" altLang="en-US" b="1" dirty="0" smtClean="0">
                <a:solidFill>
                  <a:srgbClr val="000000"/>
                </a:solidFill>
                <a:hlinkClick r:id="rId3"/>
              </a:rPr>
              <a:t>bolydramane@yahoo.fr</a:t>
            </a:r>
            <a:r>
              <a:rPr lang="fr-FR" altLang="en-US" b="1" dirty="0" smtClean="0">
                <a:solidFill>
                  <a:srgbClr val="000000"/>
                </a:solidFill>
              </a:rPr>
              <a:t>  </a:t>
            </a:r>
            <a:endParaRPr lang="fr-FR" altLang="en-US" b="1" dirty="0">
              <a:solidFill>
                <a:srgbClr val="000000"/>
              </a:solidFill>
            </a:endParaRPr>
          </a:p>
          <a:p>
            <a:pPr algn="ctr"/>
            <a:endParaRPr lang="fr-FR" altLang="en-US" b="1" dirty="0">
              <a:solidFill>
                <a:srgbClr val="000000"/>
              </a:solidFill>
            </a:endParaRPr>
          </a:p>
        </p:txBody>
      </p:sp>
      <p:pic>
        <p:nvPicPr>
          <p:cNvPr id="2056" name="Picture 21"/>
          <p:cNvPicPr>
            <a:picLocks noChangeAspect="1" noChangeArrowheads="1"/>
          </p:cNvPicPr>
          <p:nvPr/>
        </p:nvPicPr>
        <p:blipFill>
          <a:blip r:embed="rId2"/>
          <a:srcRect/>
          <a:stretch>
            <a:fillRect/>
          </a:stretch>
        </p:blipFill>
        <p:spPr bwMode="auto">
          <a:xfrm>
            <a:off x="0" y="6477000"/>
            <a:ext cx="5753100" cy="381000"/>
          </a:xfrm>
          <a:prstGeom prst="rect">
            <a:avLst/>
          </a:prstGeom>
          <a:noFill/>
          <a:ln w="9525">
            <a:noFill/>
            <a:miter lim="800000"/>
            <a:headEnd/>
            <a:tailEnd/>
          </a:ln>
        </p:spPr>
      </p:pic>
      <p:sp>
        <p:nvSpPr>
          <p:cNvPr id="10" name="Rectangle 3"/>
          <p:cNvSpPr txBox="1">
            <a:spLocks noChangeArrowheads="1"/>
          </p:cNvSpPr>
          <p:nvPr/>
        </p:nvSpPr>
        <p:spPr bwMode="auto">
          <a:xfrm>
            <a:off x="205158" y="3898276"/>
            <a:ext cx="8729728" cy="8259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eaLnBrk="1" hangingPunct="1"/>
            <a:r>
              <a:rPr lang="fr-FR" altLang="en-US" sz="2400" b="1" kern="0" dirty="0" smtClean="0">
                <a:latin typeface="Book Antiqua" pitchFamily="18" charset="0"/>
              </a:rPr>
              <a:t>Séance 2 : </a:t>
            </a:r>
            <a:r>
              <a:rPr lang="fr-FR" altLang="en-US" sz="2400" b="1" dirty="0" smtClean="0">
                <a:latin typeface="Book Antiqua" pitchFamily="18" charset="0"/>
              </a:rPr>
              <a:t>Structure </a:t>
            </a:r>
            <a:r>
              <a:rPr lang="fr-FR" altLang="en-US" sz="2400" b="1" dirty="0">
                <a:latin typeface="Book Antiqua" pitchFamily="18" charset="0"/>
              </a:rPr>
              <a:t>de la population</a:t>
            </a:r>
            <a:endParaRPr lang="fr-FR" altLang="en-US" sz="2400" b="1" kern="0" dirty="0">
              <a:latin typeface="Book Antiqua" pitchFamily="18" charset="0"/>
            </a:endParaRPr>
          </a:p>
        </p:txBody>
      </p:sp>
      <p:pic>
        <p:nvPicPr>
          <p:cNvPr id="9" name="Image 8" descr="C:\Users\hp\Desktop\IFRIS 2016-2017\Entête courrier\ENTETE IFRISSE FIX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39752" y="0"/>
            <a:ext cx="3600400" cy="1949138"/>
          </a:xfrm>
          <a:prstGeom prst="rect">
            <a:avLst/>
          </a:prstGeom>
          <a:noFill/>
          <a:ln>
            <a:noFill/>
          </a:ln>
        </p:spPr>
      </p:pic>
    </p:spTree>
    <p:extLst>
      <p:ext uri="{BB962C8B-B14F-4D97-AF65-F5344CB8AC3E}">
        <p14:creationId xmlns:p14="http://schemas.microsoft.com/office/powerpoint/2010/main" val="1541004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500066"/>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85720" y="714356"/>
            <a:ext cx="8501122" cy="4714908"/>
          </a:xfrm>
        </p:spPr>
        <p:txBody>
          <a:bodyPr>
            <a:noAutofit/>
          </a:bodyPr>
          <a:lstStyle/>
          <a:p>
            <a:pPr lvl="0" algn="just">
              <a:spcAft>
                <a:spcPts val="1200"/>
              </a:spcAft>
              <a:buNone/>
            </a:pPr>
            <a:r>
              <a:rPr lang="fr-FR" sz="2400" b="1" dirty="0" smtClean="0">
                <a:solidFill>
                  <a:srgbClr val="00B0F0"/>
                </a:solidFill>
                <a:latin typeface="Verdana" pitchFamily="34" charset="0"/>
                <a:ea typeface="Verdana" pitchFamily="34" charset="0"/>
                <a:cs typeface="Verdana" pitchFamily="34" charset="0"/>
              </a:rPr>
              <a:t>	Pyramide des âges</a:t>
            </a:r>
            <a:endParaRPr lang="fr-FR" sz="2400" dirty="0" smtClean="0">
              <a:solidFill>
                <a:srgbClr val="00B0F0"/>
              </a:solidFill>
              <a:latin typeface="Verdana" pitchFamily="34" charset="0"/>
              <a:ea typeface="Verdana" pitchFamily="34" charset="0"/>
              <a:cs typeface="Verdana" pitchFamily="34" charset="0"/>
            </a:endParaRPr>
          </a:p>
          <a:p>
            <a:pPr algn="just">
              <a:spcAft>
                <a:spcPts val="1200"/>
              </a:spcAft>
              <a:buNone/>
            </a:pPr>
            <a:r>
              <a:rPr lang="fr-FR" sz="2400" dirty="0" smtClean="0">
                <a:latin typeface="Verdana" pitchFamily="34" charset="0"/>
                <a:ea typeface="Verdana" pitchFamily="34" charset="0"/>
                <a:cs typeface="Verdana" pitchFamily="34" charset="0"/>
              </a:rPr>
              <a:t>	Peut se construire selon les groupes d’âge quinquennaux. </a:t>
            </a:r>
          </a:p>
          <a:p>
            <a:pPr algn="just">
              <a:spcAft>
                <a:spcPts val="1200"/>
              </a:spcAft>
              <a:buNone/>
            </a:pPr>
            <a:r>
              <a:rPr lang="fr-FR" sz="2400" dirty="0" smtClean="0">
                <a:latin typeface="Verdana" pitchFamily="34" charset="0"/>
                <a:ea typeface="Verdana" pitchFamily="34" charset="0"/>
                <a:cs typeface="Verdana" pitchFamily="34" charset="0"/>
              </a:rPr>
              <a:t>	En effectifs absolus, la pyramide des âges illustre la structure par âge et sexe, et donne aussi une idée de la taille de la population totale. </a:t>
            </a:r>
          </a:p>
          <a:p>
            <a:pPr algn="just">
              <a:spcAft>
                <a:spcPts val="1200"/>
              </a:spcAft>
              <a:buNone/>
            </a:pPr>
            <a:r>
              <a:rPr lang="fr-FR" sz="2400" dirty="0" smtClean="0">
                <a:latin typeface="Verdana" pitchFamily="34" charset="0"/>
                <a:ea typeface="Verdana" pitchFamily="34" charset="0"/>
                <a:cs typeface="Verdana" pitchFamily="34" charset="0"/>
              </a:rPr>
              <a:t>	Pour des raisons de comparaison, utiliser la répartition proportionnelle à la distribution des effectifs absolus (effectif de chaque groupe d’âge/population total) X 100).</a:t>
            </a:r>
          </a:p>
          <a:p>
            <a:pPr algn="just">
              <a:spcAft>
                <a:spcPts val="1200"/>
              </a:spcAft>
              <a:buNone/>
            </a:pPr>
            <a:endParaRPr lang="fr-FR" sz="2400" dirty="0" smtClean="0">
              <a:latin typeface="Verdana" pitchFamily="34" charset="0"/>
              <a:ea typeface="Verdana" pitchFamily="34" charset="0"/>
              <a:cs typeface="Verdana" pitchFamily="34" charset="0"/>
            </a:endParaRPr>
          </a:p>
          <a:p>
            <a:pPr algn="just">
              <a:spcAft>
                <a:spcPts val="1200"/>
              </a:spcAft>
              <a:buNone/>
            </a:pPr>
            <a:endParaRPr lang="fr-FR" sz="2400" dirty="0" smtClean="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57150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85720" y="785794"/>
            <a:ext cx="8286808" cy="5572164"/>
          </a:xfrm>
        </p:spPr>
        <p:txBody>
          <a:bodyPr>
            <a:noAutofit/>
          </a:bodyPr>
          <a:lstStyle/>
          <a:p>
            <a:pPr lvl="0">
              <a:spcAft>
                <a:spcPts val="1200"/>
              </a:spcAft>
              <a:buNone/>
            </a:pPr>
            <a:r>
              <a:rPr lang="fr-FR" sz="2400" b="1" dirty="0" smtClean="0">
                <a:solidFill>
                  <a:srgbClr val="00B0F0"/>
                </a:solidFill>
                <a:latin typeface="Verdana" pitchFamily="34" charset="0"/>
                <a:ea typeface="Verdana" pitchFamily="34" charset="0"/>
                <a:cs typeface="Verdana" pitchFamily="34" charset="0"/>
              </a:rPr>
              <a:t>	</a:t>
            </a:r>
            <a:r>
              <a:rPr lang="fr-FR" sz="2400" b="1" dirty="0" smtClean="0"/>
              <a:t> </a:t>
            </a:r>
            <a:r>
              <a:rPr lang="fr-FR" sz="2000" b="1" dirty="0" smtClean="0">
                <a:solidFill>
                  <a:srgbClr val="00B0F0"/>
                </a:solidFill>
                <a:latin typeface="Verdana" pitchFamily="34" charset="0"/>
                <a:ea typeface="Verdana" pitchFamily="34" charset="0"/>
                <a:cs typeface="Verdana" pitchFamily="34" charset="0"/>
              </a:rPr>
              <a:t>Pyramide des âges au Togo en 2015 (Estimation de la Banque Mondiale) </a:t>
            </a:r>
            <a:endParaRPr lang="fr-FR" sz="2000" dirty="0" smtClean="0">
              <a:solidFill>
                <a:srgbClr val="00B0F0"/>
              </a:solidFill>
              <a:latin typeface="Verdana" pitchFamily="34" charset="0"/>
              <a:ea typeface="Verdana" pitchFamily="34" charset="0"/>
              <a:cs typeface="Verdana" pitchFamily="34" charset="0"/>
            </a:endParaRPr>
          </a:p>
          <a:p>
            <a:pPr marL="180000" lvl="1" indent="-342900" algn="just">
              <a:spcBef>
                <a:spcPts val="0"/>
              </a:spcBef>
              <a:spcAft>
                <a:spcPts val="1200"/>
              </a:spcAft>
              <a:buNone/>
            </a:pPr>
            <a:r>
              <a:rPr lang="fr-FR" sz="2400" dirty="0" smtClean="0">
                <a:latin typeface="Verdana" pitchFamily="34" charset="0"/>
                <a:ea typeface="Verdana" pitchFamily="34" charset="0"/>
                <a:cs typeface="Verdana" pitchFamily="34" charset="0"/>
              </a:rPr>
              <a:t>	</a:t>
            </a:r>
            <a:endParaRPr lang="fr-FR" sz="2400" dirty="0">
              <a:latin typeface="Verdana" pitchFamily="34" charset="0"/>
              <a:ea typeface="Verdana" pitchFamily="34" charset="0"/>
              <a:cs typeface="Verdana" pitchFamily="34" charset="0"/>
            </a:endParaRPr>
          </a:p>
        </p:txBody>
      </p:sp>
      <p:pic>
        <p:nvPicPr>
          <p:cNvPr id="5" name="Image 4"/>
          <p:cNvPicPr>
            <a:picLocks noChangeAspect="1"/>
          </p:cNvPicPr>
          <p:nvPr/>
        </p:nvPicPr>
        <p:blipFill>
          <a:blip r:embed="rId2"/>
          <a:stretch>
            <a:fillRect/>
          </a:stretch>
        </p:blipFill>
        <p:spPr>
          <a:xfrm>
            <a:off x="144718" y="2060848"/>
            <a:ext cx="8747762" cy="410445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35721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14282" y="714356"/>
            <a:ext cx="8643998" cy="5643602"/>
          </a:xfrm>
        </p:spPr>
        <p:txBody>
          <a:bodyPr>
            <a:noAutofit/>
          </a:bodyPr>
          <a:lstStyle/>
          <a:p>
            <a:pPr marL="180000" lvl="0" indent="-216000" algn="just">
              <a:spcBef>
                <a:spcPts val="0"/>
              </a:spcBef>
              <a:spcAft>
                <a:spcPts val="1200"/>
              </a:spcAft>
              <a:buNone/>
            </a:pPr>
            <a:r>
              <a:rPr lang="fr-FR" sz="2300" b="1" dirty="0" smtClean="0">
                <a:solidFill>
                  <a:srgbClr val="00B0F0"/>
                </a:solidFill>
                <a:latin typeface="Verdana" pitchFamily="34" charset="0"/>
                <a:ea typeface="Verdana" pitchFamily="34" charset="0"/>
                <a:cs typeface="Verdana" pitchFamily="34" charset="0"/>
              </a:rPr>
              <a:t>	Pyramide des âges</a:t>
            </a:r>
            <a:endParaRPr lang="fr-FR" sz="2300" dirty="0" smtClean="0">
              <a:solidFill>
                <a:srgbClr val="00B0F0"/>
              </a:solidFill>
              <a:latin typeface="Verdana" pitchFamily="34" charset="0"/>
              <a:ea typeface="Verdana" pitchFamily="34" charset="0"/>
              <a:cs typeface="Verdana" pitchFamily="34" charset="0"/>
            </a:endParaRPr>
          </a:p>
          <a:p>
            <a:pPr marL="180000" indent="-216000" algn="just">
              <a:spcBef>
                <a:spcPts val="0"/>
              </a:spcBef>
              <a:spcAft>
                <a:spcPts val="1200"/>
              </a:spcAft>
              <a:buNone/>
            </a:pPr>
            <a:r>
              <a:rPr lang="fr-FR" sz="2300" dirty="0" smtClean="0">
                <a:latin typeface="Verdana" pitchFamily="34" charset="0"/>
                <a:ea typeface="Verdana" pitchFamily="34" charset="0"/>
                <a:cs typeface="Verdana" pitchFamily="34" charset="0"/>
              </a:rPr>
              <a:t>	Permet l’étude de la qualité des données, car la répartition par sexe et par âge d’une population obéit à certaines règles.</a:t>
            </a:r>
          </a:p>
          <a:p>
            <a:pPr marL="180000" indent="-216000" algn="just">
              <a:spcBef>
                <a:spcPts val="0"/>
              </a:spcBef>
              <a:spcAft>
                <a:spcPts val="1200"/>
              </a:spcAft>
              <a:buNone/>
            </a:pPr>
            <a:r>
              <a:rPr lang="fr-FR" sz="2300" dirty="0" smtClean="0">
                <a:latin typeface="Verdana" pitchFamily="34" charset="0"/>
                <a:ea typeface="Verdana" pitchFamily="34" charset="0"/>
                <a:cs typeface="Verdana" pitchFamily="34" charset="0"/>
              </a:rPr>
              <a:t>	Irrégularités dans la structure de la pyramide dues à des évènements particuliers : évènements historiques ayant touché à une époque donnée certaines générations, un sexe spécifique et/ou la population totale (guerres, famines, disette, etc.).</a:t>
            </a:r>
          </a:p>
          <a:p>
            <a:pPr marL="180000" lvl="0" indent="-216000" algn="just">
              <a:spcBef>
                <a:spcPts val="0"/>
              </a:spcBef>
              <a:spcAft>
                <a:spcPts val="1200"/>
              </a:spcAft>
              <a:buNone/>
            </a:pPr>
            <a:r>
              <a:rPr lang="fr-FR" sz="2300" dirty="0" smtClean="0">
                <a:latin typeface="Verdana" pitchFamily="34" charset="0"/>
                <a:ea typeface="Verdana" pitchFamily="34" charset="0"/>
                <a:cs typeface="Verdana" pitchFamily="34" charset="0"/>
              </a:rPr>
              <a:t>	Erreurs d’observation : omissions de certaines sous populations (jeunes enfants, personnes âgées, personne vivant seule, etc.), doubles compte (hommes polygames, personnes en déplacement, etc.) et déclarations erronées d’âges. </a:t>
            </a:r>
          </a:p>
          <a:p>
            <a:pPr marL="180000" indent="-216000" algn="just">
              <a:spcBef>
                <a:spcPts val="0"/>
              </a:spcBef>
              <a:spcAft>
                <a:spcPts val="1200"/>
              </a:spcAft>
              <a:buNone/>
            </a:pPr>
            <a:endParaRPr lang="fr-FR" sz="2300" dirty="0" smtClean="0">
              <a:latin typeface="Verdana" pitchFamily="34" charset="0"/>
              <a:ea typeface="Verdana" pitchFamily="34" charset="0"/>
              <a:cs typeface="Verdana" pitchFamily="34" charset="0"/>
            </a:endParaRPr>
          </a:p>
          <a:p>
            <a:pPr marL="180000" indent="-216000" algn="just">
              <a:spcBef>
                <a:spcPts val="0"/>
              </a:spcBef>
              <a:spcAft>
                <a:spcPts val="1200"/>
              </a:spcAft>
              <a:buNone/>
            </a:pPr>
            <a:endParaRPr lang="fr-FR" sz="2300" dirty="0" smtClean="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35721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14282" y="1142984"/>
            <a:ext cx="8643998" cy="4357718"/>
          </a:xfrm>
        </p:spPr>
        <p:txBody>
          <a:bodyPr>
            <a:noAutofit/>
          </a:bodyPr>
          <a:lstStyle/>
          <a:p>
            <a:pPr marL="180000" lvl="0" indent="-216000" algn="just">
              <a:spcBef>
                <a:spcPts val="0"/>
              </a:spcBef>
              <a:spcAft>
                <a:spcPts val="1200"/>
              </a:spcAft>
              <a:buNone/>
            </a:pPr>
            <a:r>
              <a:rPr lang="fr-FR" sz="2400" b="1" dirty="0" smtClean="0">
                <a:solidFill>
                  <a:srgbClr val="00B0F0"/>
                </a:solidFill>
                <a:latin typeface="Verdana" pitchFamily="34" charset="0"/>
                <a:ea typeface="Verdana" pitchFamily="34" charset="0"/>
                <a:cs typeface="Verdana" pitchFamily="34" charset="0"/>
              </a:rPr>
              <a:t>	Pyramide des âges</a:t>
            </a:r>
          </a:p>
          <a:p>
            <a:pPr marL="180000" lvl="0" indent="-216000" algn="just">
              <a:spcBef>
                <a:spcPts val="0"/>
              </a:spcBef>
              <a:spcAft>
                <a:spcPts val="1200"/>
              </a:spcAft>
              <a:buNone/>
            </a:pPr>
            <a:r>
              <a:rPr lang="fr-FR" sz="2400" dirty="0" smtClean="0">
                <a:latin typeface="Verdana" pitchFamily="34" charset="0"/>
                <a:ea typeface="Verdana" pitchFamily="34" charset="0"/>
                <a:cs typeface="Verdana" pitchFamily="34" charset="0"/>
              </a:rPr>
              <a:t>	Exemple : attraction ou répulsion des âges ronds (âges se terminant par 0 et 5 ou âges ronds). </a:t>
            </a:r>
          </a:p>
          <a:p>
            <a:pPr marL="180000" lvl="0" indent="-216000" algn="just">
              <a:spcBef>
                <a:spcPts val="0"/>
              </a:spcBef>
              <a:spcAft>
                <a:spcPts val="1200"/>
              </a:spcAft>
              <a:buNone/>
            </a:pPr>
            <a:r>
              <a:rPr lang="fr-FR" sz="2400" dirty="0" smtClean="0">
                <a:latin typeface="Verdana" pitchFamily="34" charset="0"/>
                <a:ea typeface="Verdana" pitchFamily="34" charset="0"/>
                <a:cs typeface="Verdana" pitchFamily="34" charset="0"/>
              </a:rPr>
              <a:t>	Attraction : surestimation des effectifs; Problème courant en Afrique où le système d’état civil est défaillant. </a:t>
            </a:r>
          </a:p>
          <a:p>
            <a:pPr marL="180000" lvl="0" indent="-216000" algn="just">
              <a:spcBef>
                <a:spcPts val="0"/>
              </a:spcBef>
              <a:spcAft>
                <a:spcPts val="1200"/>
              </a:spcAft>
              <a:buNone/>
            </a:pPr>
            <a:r>
              <a:rPr lang="fr-FR" sz="2400" dirty="0" smtClean="0">
                <a:latin typeface="Verdana" pitchFamily="34" charset="0"/>
                <a:ea typeface="Verdana" pitchFamily="34" charset="0"/>
                <a:cs typeface="Verdana" pitchFamily="34" charset="0"/>
              </a:rPr>
              <a:t>	Répulsion : déficit marqué aux âges ronds (peut être due aux instructions données aux enquêteurs pour éviter la surestimation)</a:t>
            </a:r>
            <a:endParaRPr lang="fr-FR" sz="2400" dirty="0" smtClean="0">
              <a:solidFill>
                <a:srgbClr val="00B0F0"/>
              </a:solidFill>
              <a:latin typeface="Verdana" pitchFamily="34" charset="0"/>
              <a:ea typeface="Verdana" pitchFamily="34" charset="0"/>
              <a:cs typeface="Verdana" pitchFamily="34" charset="0"/>
            </a:endParaRPr>
          </a:p>
          <a:p>
            <a:pPr marL="180000" indent="-216000" algn="just">
              <a:spcBef>
                <a:spcPts val="0"/>
              </a:spcBef>
              <a:spcAft>
                <a:spcPts val="1200"/>
              </a:spcAft>
              <a:buNone/>
            </a:pPr>
            <a:r>
              <a:rPr lang="fr-FR" sz="2400" dirty="0" smtClean="0">
                <a:latin typeface="Verdana" pitchFamily="34" charset="0"/>
                <a:ea typeface="Verdana" pitchFamily="34" charset="0"/>
                <a:cs typeface="Verdana" pitchFamily="34" charset="0"/>
              </a:rPr>
              <a:t>	</a:t>
            </a:r>
          </a:p>
          <a:p>
            <a:pPr marL="180000" indent="-216000" algn="just">
              <a:spcBef>
                <a:spcPts val="0"/>
              </a:spcBef>
              <a:spcAft>
                <a:spcPts val="1200"/>
              </a:spcAft>
              <a:buNone/>
            </a:pPr>
            <a:endParaRPr lang="fr-FR" sz="2400" dirty="0" smtClean="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35721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14282" y="1142984"/>
            <a:ext cx="8643998" cy="4357718"/>
          </a:xfrm>
        </p:spPr>
        <p:txBody>
          <a:bodyPr>
            <a:noAutofit/>
          </a:bodyPr>
          <a:lstStyle/>
          <a:p>
            <a:pPr marL="180000" lvl="0" indent="-216000" algn="just">
              <a:spcBef>
                <a:spcPts val="0"/>
              </a:spcBef>
              <a:spcAft>
                <a:spcPts val="1200"/>
              </a:spcAft>
              <a:buNone/>
            </a:pPr>
            <a:r>
              <a:rPr lang="fr-FR" sz="2400" b="1" dirty="0" smtClean="0">
                <a:solidFill>
                  <a:srgbClr val="00B0F0"/>
                </a:solidFill>
                <a:latin typeface="Verdana" pitchFamily="34" charset="0"/>
                <a:ea typeface="Verdana" pitchFamily="34" charset="0"/>
                <a:cs typeface="Verdana" pitchFamily="34" charset="0"/>
              </a:rPr>
              <a:t>	Pyramide des âges</a:t>
            </a:r>
          </a:p>
          <a:p>
            <a:pPr marL="180000" lvl="0" indent="-216000" algn="just">
              <a:spcBef>
                <a:spcPts val="0"/>
              </a:spcBef>
              <a:spcAft>
                <a:spcPts val="2400"/>
              </a:spcAft>
              <a:buNone/>
            </a:pPr>
            <a:r>
              <a:rPr lang="fr-FR" sz="2400" dirty="0" smtClean="0">
                <a:latin typeface="Verdana" pitchFamily="34" charset="0"/>
                <a:ea typeface="Verdana" pitchFamily="34" charset="0"/>
                <a:cs typeface="Verdana" pitchFamily="34" charset="0"/>
              </a:rPr>
              <a:t>	La forme de la pyramide des âges varie d’un pays à un autre. Les pays en développement ont des populations relativement jeunes, la plupart des pays développés ont des populations vieilles.</a:t>
            </a:r>
          </a:p>
          <a:p>
            <a:pPr marL="180000" algn="just">
              <a:spcBef>
                <a:spcPts val="0"/>
              </a:spcBef>
              <a:spcAft>
                <a:spcPts val="1200"/>
              </a:spcAft>
              <a:buNone/>
            </a:pPr>
            <a:r>
              <a:rPr lang="fr-FR" sz="2400" dirty="0" smtClean="0">
                <a:latin typeface="Verdana" pitchFamily="34" charset="0"/>
                <a:ea typeface="Verdana" pitchFamily="34" charset="0"/>
                <a:cs typeface="Verdana" pitchFamily="34" charset="0"/>
              </a:rPr>
              <a:t> 	On distingue donc une variété de formes de pyramide des âges en fonction de la natalité, de la mortalité et des migrations.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35721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51520" y="1196752"/>
            <a:ext cx="8643998" cy="4299390"/>
          </a:xfrm>
        </p:spPr>
        <p:txBody>
          <a:bodyPr>
            <a:noAutofit/>
          </a:bodyPr>
          <a:lstStyle/>
          <a:p>
            <a:pPr marL="180000" lvl="0" indent="-216000" algn="just">
              <a:spcBef>
                <a:spcPts val="0"/>
              </a:spcBef>
              <a:spcAft>
                <a:spcPts val="1200"/>
              </a:spcAft>
              <a:buNone/>
            </a:pPr>
            <a:r>
              <a:rPr lang="fr-FR" sz="2400" b="1" dirty="0" smtClean="0">
                <a:solidFill>
                  <a:srgbClr val="00B0F0"/>
                </a:solidFill>
                <a:latin typeface="Verdana" pitchFamily="34" charset="0"/>
                <a:ea typeface="Verdana" pitchFamily="34" charset="0"/>
                <a:cs typeface="Verdana" pitchFamily="34" charset="0"/>
              </a:rPr>
              <a:t>	</a:t>
            </a:r>
            <a:r>
              <a:rPr lang="fr-FR" sz="2000" b="1" dirty="0" smtClean="0">
                <a:solidFill>
                  <a:srgbClr val="00B0F0"/>
                </a:solidFill>
                <a:latin typeface="Verdana" pitchFamily="34" charset="0"/>
                <a:ea typeface="Verdana" pitchFamily="34" charset="0"/>
                <a:cs typeface="Verdana" pitchFamily="34" charset="0"/>
              </a:rPr>
              <a:t>Trois principales formes de pyramide des âges</a:t>
            </a:r>
          </a:p>
          <a:p>
            <a:pPr marL="0" indent="0">
              <a:buNone/>
            </a:pPr>
            <a:r>
              <a:rPr lang="fr-CA" sz="2400" b="1" i="1" dirty="0" smtClean="0"/>
              <a:t>La </a:t>
            </a:r>
            <a:r>
              <a:rPr lang="fr-CA" sz="2400" b="1" i="1" dirty="0"/>
              <a:t>pyramide de type jeune ou en expansion</a:t>
            </a:r>
            <a:endParaRPr lang="fr-FR" sz="2400" dirty="0"/>
          </a:p>
          <a:p>
            <a:pPr marL="0" indent="0" algn="just">
              <a:buNone/>
            </a:pPr>
            <a:r>
              <a:rPr lang="fr-CA" sz="2400" dirty="0"/>
              <a:t>Elle est caractérisée par une base large et un sommet effilé. Le corps de ce type de pyramide est relativement bien rempli. Une telle forme témoigne d'une forte fécondité et d'une mortalité relativement forte. La proportion de la population âgée y est encore assez faible et les jeunes y sont très nombreux. C'est le cas présentement de plusieurs pays du Tiers-Monde où les jeunes âgés de moins de 15 ans représentent près de la moitié de la population.</a:t>
            </a:r>
            <a:endParaRPr lang="fr-FR"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35721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51520" y="1412776"/>
            <a:ext cx="8643998" cy="4083366"/>
          </a:xfrm>
        </p:spPr>
        <p:txBody>
          <a:bodyPr>
            <a:noAutofit/>
          </a:bodyPr>
          <a:lstStyle/>
          <a:p>
            <a:pPr marL="180000" lvl="0" indent="-216000" algn="just">
              <a:spcBef>
                <a:spcPts val="0"/>
              </a:spcBef>
              <a:spcAft>
                <a:spcPts val="1200"/>
              </a:spcAft>
              <a:buNone/>
            </a:pPr>
            <a:r>
              <a:rPr lang="fr-FR" sz="2400" b="1" dirty="0" smtClean="0">
                <a:solidFill>
                  <a:srgbClr val="00B0F0"/>
                </a:solidFill>
                <a:latin typeface="Verdana" pitchFamily="34" charset="0"/>
                <a:ea typeface="Verdana" pitchFamily="34" charset="0"/>
                <a:cs typeface="Verdana" pitchFamily="34" charset="0"/>
              </a:rPr>
              <a:t>	</a:t>
            </a:r>
            <a:r>
              <a:rPr lang="fr-FR" sz="2000" b="1" dirty="0" smtClean="0">
                <a:solidFill>
                  <a:srgbClr val="00B0F0"/>
                </a:solidFill>
                <a:latin typeface="Verdana" pitchFamily="34" charset="0"/>
                <a:ea typeface="Verdana" pitchFamily="34" charset="0"/>
                <a:cs typeface="Verdana" pitchFamily="34" charset="0"/>
              </a:rPr>
              <a:t>Trois principales formes de pyramide des âges</a:t>
            </a:r>
          </a:p>
          <a:p>
            <a:pPr marL="0" indent="0">
              <a:buNone/>
            </a:pPr>
            <a:r>
              <a:rPr lang="fr-CA" sz="2400" b="1" i="1" dirty="0" smtClean="0"/>
              <a:t>La </a:t>
            </a:r>
            <a:r>
              <a:rPr lang="fr-CA" sz="2400" b="1" i="1" dirty="0"/>
              <a:t>pyramide de type mûr ou en vieillissement</a:t>
            </a:r>
            <a:endParaRPr lang="fr-FR" sz="2400" dirty="0"/>
          </a:p>
          <a:p>
            <a:pPr marL="0" indent="0" algn="just">
              <a:buNone/>
            </a:pPr>
            <a:r>
              <a:rPr lang="fr-CA" sz="2400" dirty="0"/>
              <a:t>La base de la pyramide est réduite. Le tronc est relativement bien fourni et le sommet légèrement aplati. Elle a plus ou moins la forme d'une cloche. Elle se caractérise par une réduction sensible du niveau de natalité et une diminution du niveau de mortalité; mais c'est surtout la baisse de la fécondité qui est responsable de ce vieillissement. La proportion d'adultes et de personnes âgées est plus importante que dans le cas précédent.</a:t>
            </a:r>
            <a:endParaRPr lang="fr-FR" sz="2400" dirty="0"/>
          </a:p>
          <a:p>
            <a:pPr marL="0" indent="0" algn="just">
              <a:buNone/>
            </a:pPr>
            <a:endParaRPr lang="fr-FR" sz="2400" dirty="0"/>
          </a:p>
        </p:txBody>
      </p:sp>
    </p:spTree>
    <p:extLst>
      <p:ext uri="{BB962C8B-B14F-4D97-AF65-F5344CB8AC3E}">
        <p14:creationId xmlns:p14="http://schemas.microsoft.com/office/powerpoint/2010/main" val="25510358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35721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51520" y="1196752"/>
            <a:ext cx="8643998" cy="4587422"/>
          </a:xfrm>
        </p:spPr>
        <p:txBody>
          <a:bodyPr>
            <a:noAutofit/>
          </a:bodyPr>
          <a:lstStyle/>
          <a:p>
            <a:pPr marL="180000" lvl="0" indent="-216000" algn="just">
              <a:spcBef>
                <a:spcPts val="0"/>
              </a:spcBef>
              <a:spcAft>
                <a:spcPts val="1200"/>
              </a:spcAft>
              <a:buNone/>
            </a:pPr>
            <a:r>
              <a:rPr lang="fr-FR" sz="2400" b="1" dirty="0" smtClean="0">
                <a:solidFill>
                  <a:srgbClr val="00B0F0"/>
                </a:solidFill>
                <a:latin typeface="Verdana" pitchFamily="34" charset="0"/>
                <a:ea typeface="Verdana" pitchFamily="34" charset="0"/>
                <a:cs typeface="Verdana" pitchFamily="34" charset="0"/>
              </a:rPr>
              <a:t>	</a:t>
            </a:r>
            <a:r>
              <a:rPr lang="fr-FR" sz="2000" b="1" dirty="0" smtClean="0">
                <a:solidFill>
                  <a:srgbClr val="00B0F0"/>
                </a:solidFill>
                <a:latin typeface="Verdana" pitchFamily="34" charset="0"/>
                <a:ea typeface="Verdana" pitchFamily="34" charset="0"/>
                <a:cs typeface="Verdana" pitchFamily="34" charset="0"/>
              </a:rPr>
              <a:t>Trois principales formes de pyramide des âges</a:t>
            </a:r>
          </a:p>
          <a:p>
            <a:pPr marL="0" indent="0">
              <a:buNone/>
            </a:pPr>
            <a:r>
              <a:rPr lang="fr-CA" sz="2400" b="1" i="1" dirty="0"/>
              <a:t>La pyramide de type vieux ou vieilli</a:t>
            </a:r>
            <a:endParaRPr lang="fr-FR" sz="2400" dirty="0"/>
          </a:p>
          <a:p>
            <a:pPr marL="0" indent="0" algn="just">
              <a:buNone/>
            </a:pPr>
            <a:r>
              <a:rPr lang="fr-CA" sz="2400" dirty="0"/>
              <a:t>Cette pyramide a une allure presque rectangulaire, avec un sommet nettement écrasé. Elle se caractérise par une faible natalité et une faible mortalité. Elle témoigne d'un processus de vieillissement déjà ancien. On la retrouve dans certains pays industrialisés d'Europe de l'Ouest, tels que la France et la Suède, où la natalité est en baisse depuis longtemps. La proportion des personnes âgées est élevée. Il y a vieillissement dans le groupe des personnes actives et les jeunes sont proportionnellement peu nombreux.</a:t>
            </a:r>
            <a:endParaRPr lang="fr-FR" sz="2400" dirty="0"/>
          </a:p>
          <a:p>
            <a:pPr marL="0" indent="0" algn="just">
              <a:buNone/>
            </a:pPr>
            <a:endParaRPr lang="fr-FR" sz="2400" dirty="0"/>
          </a:p>
        </p:txBody>
      </p:sp>
    </p:spTree>
    <p:extLst>
      <p:ext uri="{BB962C8B-B14F-4D97-AF65-F5344CB8AC3E}">
        <p14:creationId xmlns:p14="http://schemas.microsoft.com/office/powerpoint/2010/main" val="1252111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35721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14282" y="785794"/>
            <a:ext cx="8643998" cy="5643602"/>
          </a:xfrm>
        </p:spPr>
        <p:txBody>
          <a:bodyPr>
            <a:noAutofit/>
          </a:bodyPr>
          <a:lstStyle/>
          <a:p>
            <a:pPr marL="180000" lvl="0" indent="-216000" algn="just">
              <a:spcBef>
                <a:spcPts val="0"/>
              </a:spcBef>
              <a:spcAft>
                <a:spcPts val="1200"/>
              </a:spcAft>
              <a:buNone/>
            </a:pPr>
            <a:r>
              <a:rPr lang="fr-FR" sz="2400" b="1" dirty="0" smtClean="0">
                <a:solidFill>
                  <a:srgbClr val="00B0F0"/>
                </a:solidFill>
                <a:latin typeface="Verdana" pitchFamily="34" charset="0"/>
                <a:ea typeface="Verdana" pitchFamily="34" charset="0"/>
                <a:cs typeface="Verdana" pitchFamily="34" charset="0"/>
              </a:rPr>
              <a:t>	</a:t>
            </a:r>
            <a:r>
              <a:rPr lang="fr-FR" sz="2000" b="1" dirty="0" smtClean="0">
                <a:solidFill>
                  <a:srgbClr val="00B0F0"/>
                </a:solidFill>
                <a:latin typeface="Verdana" pitchFamily="34" charset="0"/>
                <a:ea typeface="Verdana" pitchFamily="34" charset="0"/>
                <a:cs typeface="Verdana" pitchFamily="34" charset="0"/>
              </a:rPr>
              <a:t>Trois principales formes de pyramide des âges</a:t>
            </a:r>
          </a:p>
          <a:p>
            <a:pPr marL="180000" lvl="0" indent="-216000" algn="just">
              <a:spcBef>
                <a:spcPts val="0"/>
              </a:spcBef>
              <a:spcAft>
                <a:spcPts val="1200"/>
              </a:spcAft>
              <a:buNone/>
            </a:pPr>
            <a:endParaRPr lang="fr-FR" sz="2400" b="1" dirty="0" smtClean="0">
              <a:solidFill>
                <a:srgbClr val="00B0F0"/>
              </a:solidFill>
              <a:latin typeface="Verdana" pitchFamily="34" charset="0"/>
              <a:ea typeface="Verdana" pitchFamily="34" charset="0"/>
              <a:cs typeface="Verdana" pitchFamily="34" charset="0"/>
            </a:endParaRPr>
          </a:p>
          <a:p>
            <a:pPr marL="180000" lvl="0" indent="-216000" algn="just">
              <a:spcBef>
                <a:spcPts val="0"/>
              </a:spcBef>
              <a:spcAft>
                <a:spcPts val="1200"/>
              </a:spcAft>
              <a:buNone/>
            </a:pPr>
            <a:r>
              <a:rPr lang="fr-FR" sz="2400" dirty="0" smtClean="0">
                <a:latin typeface="Verdana" pitchFamily="34" charset="0"/>
                <a:ea typeface="Verdana" pitchFamily="34" charset="0"/>
                <a:cs typeface="Verdana" pitchFamily="34" charset="0"/>
              </a:rPr>
              <a:t>	</a:t>
            </a:r>
          </a:p>
        </p:txBody>
      </p:sp>
      <p:pic>
        <p:nvPicPr>
          <p:cNvPr id="5" name="Image 4" descr="http://lewebpedagogique.com/histoiregeographiemolieremlfvillanueva/files/2009/02/pyramide-ages.gif">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928662" y="1714488"/>
            <a:ext cx="6286544" cy="2214578"/>
          </a:xfrm>
          <a:prstGeom prst="rect">
            <a:avLst/>
          </a:prstGeom>
          <a:noFill/>
          <a:ln>
            <a:noFill/>
          </a:ln>
        </p:spPr>
      </p:pic>
      <p:pic>
        <p:nvPicPr>
          <p:cNvPr id="7" name="Image 6" descr="http://upload.wikimedia.org/wikipedia/commons/thumb/5/56/Pyramide_Kheops.JPG/250px-Pyramide_Kheops.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85852" y="4286256"/>
            <a:ext cx="923748" cy="748800"/>
          </a:xfrm>
          <a:prstGeom prst="rect">
            <a:avLst/>
          </a:prstGeom>
          <a:noFill/>
          <a:ln>
            <a:noFill/>
          </a:ln>
        </p:spPr>
      </p:pic>
      <p:pic>
        <p:nvPicPr>
          <p:cNvPr id="8" name="Image 7" descr="http://upload.wikimedia.org/wikipedia/commons/thumb/d/d7/YunYanSiPagoda.jpg/90px-YunYanSiPagoda.jpg"/>
          <p:cNvPicPr/>
          <p:nvPr/>
        </p:nvPicPr>
        <p:blipFill>
          <a:blip r:embed="rId5">
            <a:extLst>
              <a:ext uri="{28A0092B-C50C-407E-A947-70E740481C1C}">
                <a14:useLocalDpi xmlns:a14="http://schemas.microsoft.com/office/drawing/2010/main" val="0"/>
              </a:ext>
            </a:extLst>
          </a:blip>
          <a:srcRect/>
          <a:stretch>
            <a:fillRect/>
          </a:stretch>
        </p:blipFill>
        <p:spPr bwMode="auto">
          <a:xfrm>
            <a:off x="3929058" y="4429132"/>
            <a:ext cx="558800" cy="749300"/>
          </a:xfrm>
          <a:prstGeom prst="rect">
            <a:avLst/>
          </a:prstGeom>
          <a:noFill/>
          <a:ln>
            <a:noFill/>
          </a:ln>
        </p:spPr>
      </p:pic>
      <p:pic>
        <p:nvPicPr>
          <p:cNvPr id="9" name="Image 8" descr="http://upload.wikimedia.org/wikipedia/commons/thumb/4/4e/Spinning_top_-_prague.jpg/80px-Spinning_top_-_prague.jpg"/>
          <p:cNvPicPr/>
          <p:nvPr/>
        </p:nvPicPr>
        <p:blipFill>
          <a:blip r:embed="rId6">
            <a:extLst>
              <a:ext uri="{28A0092B-C50C-407E-A947-70E740481C1C}">
                <a14:useLocalDpi xmlns:a14="http://schemas.microsoft.com/office/drawing/2010/main" val="0"/>
              </a:ext>
            </a:extLst>
          </a:blip>
          <a:srcRect/>
          <a:stretch>
            <a:fillRect/>
          </a:stretch>
        </p:blipFill>
        <p:spPr bwMode="auto">
          <a:xfrm>
            <a:off x="6357950" y="4357694"/>
            <a:ext cx="508000" cy="762000"/>
          </a:xfrm>
          <a:prstGeom prst="rect">
            <a:avLst/>
          </a:prstGeom>
          <a:noFill/>
          <a:ln>
            <a:noFill/>
          </a:ln>
        </p:spPr>
      </p:pic>
    </p:spTree>
    <p:extLst>
      <p:ext uri="{BB962C8B-B14F-4D97-AF65-F5344CB8AC3E}">
        <p14:creationId xmlns:p14="http://schemas.microsoft.com/office/powerpoint/2010/main" val="516120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35721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14282" y="714356"/>
            <a:ext cx="8643998" cy="5572164"/>
          </a:xfrm>
        </p:spPr>
        <p:txBody>
          <a:bodyPr>
            <a:noAutofit/>
          </a:bodyPr>
          <a:lstStyle/>
          <a:p>
            <a:pPr marL="180000" lvl="0" indent="-216000" algn="just">
              <a:spcBef>
                <a:spcPts val="0"/>
              </a:spcBef>
              <a:spcAft>
                <a:spcPts val="1200"/>
              </a:spcAft>
              <a:buNone/>
            </a:pPr>
            <a:r>
              <a:rPr lang="fr-FR" sz="2400" b="1" dirty="0" smtClean="0">
                <a:solidFill>
                  <a:srgbClr val="00B0F0"/>
                </a:solidFill>
                <a:latin typeface="Verdana" pitchFamily="34" charset="0"/>
                <a:ea typeface="Verdana" pitchFamily="34" charset="0"/>
                <a:cs typeface="Verdana" pitchFamily="34" charset="0"/>
              </a:rPr>
              <a:t>	</a:t>
            </a:r>
            <a:r>
              <a:rPr lang="fr-FR" sz="2400" dirty="0" smtClean="0">
                <a:solidFill>
                  <a:srgbClr val="00B0F0"/>
                </a:solidFill>
                <a:latin typeface="Verdana" pitchFamily="34" charset="0"/>
                <a:ea typeface="Verdana" pitchFamily="34" charset="0"/>
                <a:cs typeface="Verdana" pitchFamily="34" charset="0"/>
              </a:rPr>
              <a:t>R</a:t>
            </a:r>
            <a:r>
              <a:rPr lang="fr-FR" sz="2400" dirty="0" smtClean="0">
                <a:solidFill>
                  <a:srgbClr val="00B0F0"/>
                </a:solidFill>
              </a:rPr>
              <a:t>edistribution des Non-définis (ND) dans l’ensemble de la population</a:t>
            </a:r>
          </a:p>
          <a:p>
            <a:pPr marL="180000" algn="just">
              <a:spcBef>
                <a:spcPts val="0"/>
              </a:spcBef>
              <a:spcAft>
                <a:spcPts val="600"/>
              </a:spcAft>
              <a:buNone/>
            </a:pPr>
            <a:r>
              <a:rPr lang="fr-FR" sz="2400" dirty="0" smtClean="0"/>
              <a:t>	Lorsque la population dont l’âge n’est pas connu (communément appelé les non définis) est importante, on procède à sa redistribution (proportionnellement à chaque âge ou groupe d’âge) dans l’ensemble de la population suivant la formule suivante :</a:t>
            </a:r>
          </a:p>
          <a:p>
            <a:pPr marL="180000" algn="just">
              <a:spcBef>
                <a:spcPts val="0"/>
              </a:spcBef>
              <a:spcAft>
                <a:spcPts val="1200"/>
              </a:spcAft>
              <a:buNone/>
            </a:pPr>
            <a:endParaRPr lang="fr-FR" sz="2400" dirty="0" smtClean="0"/>
          </a:p>
          <a:p>
            <a:pPr marL="180000" algn="just">
              <a:spcBef>
                <a:spcPts val="0"/>
              </a:spcBef>
              <a:spcAft>
                <a:spcPts val="1200"/>
              </a:spcAft>
              <a:buNone/>
            </a:pPr>
            <a:r>
              <a:rPr lang="fr-FR" sz="2400" dirty="0" smtClean="0"/>
              <a:t>		</a:t>
            </a:r>
          </a:p>
          <a:p>
            <a:pPr marL="180000" algn="just">
              <a:spcBef>
                <a:spcPts val="0"/>
              </a:spcBef>
              <a:spcAft>
                <a:spcPts val="600"/>
              </a:spcAft>
              <a:buNone/>
            </a:pPr>
            <a:r>
              <a:rPr lang="fr-FR" sz="2400" dirty="0" smtClean="0"/>
              <a:t>		: nouvelle population d’âge (groupe d’âge) i</a:t>
            </a:r>
          </a:p>
          <a:p>
            <a:pPr marL="180000" algn="just">
              <a:spcBef>
                <a:spcPts val="0"/>
              </a:spcBef>
              <a:spcAft>
                <a:spcPts val="600"/>
              </a:spcAft>
              <a:buNone/>
            </a:pPr>
            <a:r>
              <a:rPr lang="fr-FR" sz="2400" dirty="0" smtClean="0"/>
              <a:t>		: population initiale d’âge (groupe d’âge) i</a:t>
            </a:r>
          </a:p>
          <a:p>
            <a:pPr marL="180000" algn="just">
              <a:spcBef>
                <a:spcPts val="0"/>
              </a:spcBef>
              <a:spcAft>
                <a:spcPts val="600"/>
              </a:spcAft>
              <a:buNone/>
            </a:pPr>
            <a:r>
              <a:rPr lang="fr-FR" sz="2400" dirty="0" smtClean="0"/>
              <a:t>	  </a:t>
            </a:r>
            <a:r>
              <a:rPr lang="fr-FR" sz="2400" i="1" dirty="0" smtClean="0"/>
              <a:t>ND</a:t>
            </a:r>
            <a:r>
              <a:rPr lang="fr-FR" sz="2400" dirty="0" smtClean="0"/>
              <a:t> : Les non-définis</a:t>
            </a:r>
          </a:p>
          <a:p>
            <a:pPr marL="180000" algn="just">
              <a:spcBef>
                <a:spcPts val="0"/>
              </a:spcBef>
              <a:spcAft>
                <a:spcPts val="1200"/>
              </a:spcAft>
              <a:buNone/>
            </a:pPr>
            <a:r>
              <a:rPr lang="fr-FR" sz="2400" dirty="0" smtClean="0"/>
              <a:t>	  </a:t>
            </a:r>
            <a:r>
              <a:rPr lang="fr-FR" sz="2400" i="1" dirty="0" smtClean="0"/>
              <a:t>Pt	</a:t>
            </a:r>
            <a:r>
              <a:rPr lang="fr-FR" sz="2400" dirty="0" smtClean="0"/>
              <a:t>:</a:t>
            </a:r>
            <a:r>
              <a:rPr lang="fr-FR" sz="2400" i="1" dirty="0" smtClean="0"/>
              <a:t> </a:t>
            </a:r>
            <a:r>
              <a:rPr lang="fr-FR" sz="2400" dirty="0" smtClean="0"/>
              <a:t>la population totale sans les </a:t>
            </a:r>
            <a:r>
              <a:rPr lang="fr-FR" sz="2400" i="1" dirty="0" smtClean="0"/>
              <a:t>ND</a:t>
            </a:r>
          </a:p>
          <a:p>
            <a:pPr marL="180000" lvl="0" indent="-216000" algn="just">
              <a:spcBef>
                <a:spcPts val="0"/>
              </a:spcBef>
              <a:spcAft>
                <a:spcPts val="1200"/>
              </a:spcAft>
              <a:buNone/>
            </a:pPr>
            <a:endParaRPr lang="fr-FR" sz="2400" dirty="0" smtClean="0">
              <a:latin typeface="Verdana" pitchFamily="34" charset="0"/>
              <a:ea typeface="Verdana" pitchFamily="34" charset="0"/>
              <a:cs typeface="Verdana" pitchFamily="34" charset="0"/>
            </a:endParaRPr>
          </a:p>
        </p:txBody>
      </p:sp>
      <p:sp>
        <p:nvSpPr>
          <p:cNvPr id="1031"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30" name="Picture 6"/>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500298" y="3714752"/>
            <a:ext cx="2571768" cy="628652"/>
          </a:xfrm>
          <a:prstGeom prst="rect">
            <a:avLst/>
          </a:prstGeom>
          <a:noFill/>
        </p:spPr>
      </p:pic>
      <p:sp>
        <p:nvSpPr>
          <p:cNvPr id="10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32" name="Picture 8"/>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14348" y="4500570"/>
            <a:ext cx="409075" cy="323851"/>
          </a:xfrm>
          <a:prstGeom prst="rect">
            <a:avLst/>
          </a:prstGeom>
          <a:noFill/>
        </p:spPr>
      </p:pic>
      <p:sp>
        <p:nvSpPr>
          <p:cNvPr id="103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34" name="Picture 1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14348" y="4929198"/>
            <a:ext cx="360950" cy="28575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14290"/>
            <a:ext cx="6286544" cy="654032"/>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Plan de la présentation</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500034" y="1285860"/>
            <a:ext cx="7929618" cy="3786214"/>
          </a:xfrm>
        </p:spPr>
        <p:txBody>
          <a:bodyPr/>
          <a:lstStyle/>
          <a:p>
            <a:pPr marL="0" lvl="1" indent="0">
              <a:spcAft>
                <a:spcPts val="1800"/>
              </a:spcAft>
              <a:buNone/>
            </a:pPr>
            <a:endParaRPr lang="fr-FR" sz="2400" b="1" dirty="0"/>
          </a:p>
          <a:p>
            <a:pPr marL="342900" lvl="1" indent="-342900">
              <a:spcAft>
                <a:spcPts val="1800"/>
              </a:spcAft>
              <a:buFont typeface="Wingdings" pitchFamily="2" charset="2"/>
              <a:buChar char="Ø"/>
            </a:pPr>
            <a:r>
              <a:rPr lang="fr-FR" sz="2400" b="1" dirty="0" smtClean="0"/>
              <a:t>Structure par âge et par sexe</a:t>
            </a:r>
          </a:p>
          <a:p>
            <a:pPr marL="342900" lvl="1" indent="-342900">
              <a:spcAft>
                <a:spcPts val="1800"/>
              </a:spcAft>
              <a:buFont typeface="Wingdings" pitchFamily="2" charset="2"/>
              <a:buChar char="Ø"/>
            </a:pPr>
            <a:r>
              <a:rPr lang="fr-FR" sz="2400" b="1" dirty="0" smtClean="0"/>
              <a:t>Répartition géographique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35721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14282" y="857232"/>
            <a:ext cx="8286808" cy="5020040"/>
          </a:xfrm>
        </p:spPr>
        <p:txBody>
          <a:bodyPr>
            <a:noAutofit/>
          </a:bodyPr>
          <a:lstStyle/>
          <a:p>
            <a:pPr marL="180000" indent="-216000" algn="just">
              <a:spcBef>
                <a:spcPts val="0"/>
              </a:spcBef>
              <a:spcAft>
                <a:spcPts val="2400"/>
              </a:spcAft>
              <a:buNone/>
            </a:pPr>
            <a:r>
              <a:rPr lang="fr-FR" sz="2400" b="1" dirty="0" smtClean="0">
                <a:solidFill>
                  <a:srgbClr val="00B0F0"/>
                </a:solidFill>
                <a:latin typeface="Verdana" pitchFamily="34" charset="0"/>
                <a:ea typeface="Verdana" pitchFamily="34" charset="0"/>
                <a:cs typeface="Verdana" pitchFamily="34" charset="0"/>
              </a:rPr>
              <a:t>	</a:t>
            </a:r>
            <a:r>
              <a:rPr lang="fr-FR" sz="2400" b="1" dirty="0" smtClean="0"/>
              <a:t> </a:t>
            </a:r>
            <a:r>
              <a:rPr lang="fr-FR" sz="2400" b="1" dirty="0" smtClean="0">
                <a:solidFill>
                  <a:srgbClr val="00B0F0"/>
                </a:solidFill>
                <a:latin typeface="Verdana" pitchFamily="34" charset="0"/>
                <a:ea typeface="Verdana" pitchFamily="34" charset="0"/>
                <a:cs typeface="Verdana" pitchFamily="34" charset="0"/>
              </a:rPr>
              <a:t>Rapport de masculinité</a:t>
            </a:r>
          </a:p>
          <a:p>
            <a:pPr marL="180000" algn="just">
              <a:spcBef>
                <a:spcPts val="0"/>
              </a:spcBef>
              <a:spcAft>
                <a:spcPts val="2400"/>
              </a:spcAft>
              <a:buNone/>
            </a:pPr>
            <a:r>
              <a:rPr lang="fr-FR" sz="2400" dirty="0" smtClean="0"/>
              <a:t>	C’est le nombre d’hommes pour 100 femmes. </a:t>
            </a:r>
            <a:r>
              <a:rPr lang="fr-CA" sz="2400" dirty="0"/>
              <a:t>Il est obtenu en rapportant l'effectif des hommes à celui des </a:t>
            </a:r>
            <a:r>
              <a:rPr lang="fr-CA" sz="2400" dirty="0" smtClean="0"/>
              <a:t>femmes. Il</a:t>
            </a:r>
            <a:r>
              <a:rPr lang="fr-FR" sz="2400" dirty="0" smtClean="0"/>
              <a:t> exprime donc l’importance numérique du sexe masculin par rapport au sexe féminin. </a:t>
            </a:r>
          </a:p>
          <a:p>
            <a:pPr marL="180000" algn="just">
              <a:spcBef>
                <a:spcPts val="0"/>
              </a:spcBef>
              <a:spcAft>
                <a:spcPts val="2400"/>
              </a:spcAft>
              <a:buNone/>
            </a:pPr>
            <a:r>
              <a:rPr lang="fr-FR" sz="2400" dirty="0" smtClean="0"/>
              <a:t>	Rapport de masculinité de la population proche de 100% dans la plupart des pays du monde. Différences pays développés (RM &lt; 100%) et pays d’Afrique (RM &gt; 100 %).</a:t>
            </a:r>
          </a:p>
          <a:p>
            <a:pPr marL="180000" algn="just">
              <a:spcBef>
                <a:spcPts val="0"/>
              </a:spcBef>
              <a:spcAft>
                <a:spcPts val="2400"/>
              </a:spcAft>
              <a:buNone/>
            </a:pPr>
            <a:r>
              <a:rPr lang="fr-FR" sz="2400" dirty="0" smtClean="0"/>
              <a:t> 	En l’absence de migrations, schéma classique, allant de 105 à la naissance pour atteindre l’équilibre entre 40 et 50 ans et descendre ensuite au-dessous de 100 aux âges élevés.</a:t>
            </a:r>
          </a:p>
          <a:p>
            <a:pPr marL="180000" indent="-216000" algn="just">
              <a:spcBef>
                <a:spcPts val="0"/>
              </a:spcBef>
              <a:spcAft>
                <a:spcPts val="2400"/>
              </a:spcAft>
              <a:buNone/>
            </a:pPr>
            <a:r>
              <a:rPr lang="fr-FR" sz="2400" b="1" dirty="0" smtClean="0">
                <a:solidFill>
                  <a:srgbClr val="00B0F0"/>
                </a:solidFill>
                <a:latin typeface="Verdana" pitchFamily="34" charset="0"/>
                <a:ea typeface="Verdana" pitchFamily="34" charset="0"/>
                <a:cs typeface="Verdana" pitchFamily="34" charset="0"/>
              </a:rPr>
              <a:t>  </a:t>
            </a:r>
          </a:p>
          <a:p>
            <a:pPr marL="180000" lvl="0" indent="-216000" algn="just">
              <a:spcBef>
                <a:spcPts val="0"/>
              </a:spcBef>
              <a:spcAft>
                <a:spcPts val="2400"/>
              </a:spcAft>
              <a:buNone/>
            </a:pPr>
            <a:r>
              <a:rPr lang="fr-FR" sz="2400" dirty="0" smtClean="0">
                <a:latin typeface="Verdana" pitchFamily="34" charset="0"/>
                <a:ea typeface="Verdana" pitchFamily="34" charset="0"/>
                <a:cs typeface="Verdana" pitchFamily="34" charset="0"/>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35721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14282" y="857232"/>
            <a:ext cx="8643998" cy="4786346"/>
          </a:xfrm>
        </p:spPr>
        <p:txBody>
          <a:bodyPr>
            <a:noAutofit/>
          </a:bodyPr>
          <a:lstStyle/>
          <a:p>
            <a:pPr marL="180000" indent="-216000" algn="just">
              <a:spcBef>
                <a:spcPts val="0"/>
              </a:spcBef>
              <a:spcAft>
                <a:spcPts val="1200"/>
              </a:spcAft>
              <a:buNone/>
            </a:pPr>
            <a:r>
              <a:rPr lang="fr-FR" sz="2400" b="1" dirty="0" smtClean="0">
                <a:solidFill>
                  <a:srgbClr val="00B0F0"/>
                </a:solidFill>
                <a:latin typeface="Verdana" pitchFamily="34" charset="0"/>
                <a:ea typeface="Verdana" pitchFamily="34" charset="0"/>
                <a:cs typeface="Verdana" pitchFamily="34" charset="0"/>
              </a:rPr>
              <a:t>	</a:t>
            </a:r>
            <a:r>
              <a:rPr lang="fr-FR" sz="2400" b="1" dirty="0" smtClean="0"/>
              <a:t> </a:t>
            </a:r>
            <a:r>
              <a:rPr lang="fr-FR" sz="1800" b="1" dirty="0" smtClean="0">
                <a:solidFill>
                  <a:srgbClr val="00B0F0"/>
                </a:solidFill>
                <a:latin typeface="Verdana" pitchFamily="34" charset="0"/>
                <a:ea typeface="Verdana" pitchFamily="34" charset="0"/>
                <a:cs typeface="Verdana" pitchFamily="34" charset="0"/>
              </a:rPr>
              <a:t>Courbes de rapport de masculinité au Burkina Faso (2006)</a:t>
            </a:r>
          </a:p>
          <a:p>
            <a:pPr marL="180000" algn="just">
              <a:spcBef>
                <a:spcPts val="0"/>
              </a:spcBef>
              <a:spcAft>
                <a:spcPts val="1200"/>
              </a:spcAft>
              <a:buNone/>
            </a:pPr>
            <a:r>
              <a:rPr lang="fr-FR" sz="2400" dirty="0" smtClean="0"/>
              <a:t>	</a:t>
            </a:r>
          </a:p>
          <a:p>
            <a:pPr marL="180000" indent="-216000" algn="just">
              <a:spcBef>
                <a:spcPts val="0"/>
              </a:spcBef>
              <a:spcAft>
                <a:spcPts val="1200"/>
              </a:spcAft>
              <a:buNone/>
            </a:pPr>
            <a:r>
              <a:rPr lang="fr-FR" sz="2400" b="1" dirty="0" smtClean="0">
                <a:solidFill>
                  <a:srgbClr val="00B0F0"/>
                </a:solidFill>
                <a:latin typeface="Verdana" pitchFamily="34" charset="0"/>
                <a:ea typeface="Verdana" pitchFamily="34" charset="0"/>
                <a:cs typeface="Verdana" pitchFamily="34" charset="0"/>
              </a:rPr>
              <a:t>  </a:t>
            </a:r>
          </a:p>
          <a:p>
            <a:pPr marL="180000" lvl="0" indent="-216000" algn="just">
              <a:spcBef>
                <a:spcPts val="0"/>
              </a:spcBef>
              <a:spcAft>
                <a:spcPts val="1200"/>
              </a:spcAft>
              <a:buNone/>
            </a:pPr>
            <a:r>
              <a:rPr lang="fr-FR" sz="2400" dirty="0" smtClean="0">
                <a:latin typeface="Verdana" pitchFamily="34" charset="0"/>
                <a:ea typeface="Verdana" pitchFamily="34" charset="0"/>
                <a:cs typeface="Verdana" pitchFamily="34" charset="0"/>
              </a:rPr>
              <a:t>	</a:t>
            </a:r>
          </a:p>
        </p:txBody>
      </p:sp>
      <p:graphicFrame>
        <p:nvGraphicFramePr>
          <p:cNvPr id="4" name="Objet 1"/>
          <p:cNvGraphicFramePr/>
          <p:nvPr/>
        </p:nvGraphicFramePr>
        <p:xfrm>
          <a:off x="1071538" y="1500174"/>
          <a:ext cx="7358113" cy="450059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35721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14282" y="642918"/>
            <a:ext cx="8643998" cy="5000660"/>
          </a:xfrm>
        </p:spPr>
        <p:txBody>
          <a:bodyPr>
            <a:noAutofit/>
          </a:bodyPr>
          <a:lstStyle/>
          <a:p>
            <a:pPr marL="180000" lvl="0" indent="-216000" algn="just">
              <a:spcBef>
                <a:spcPts val="0"/>
              </a:spcBef>
              <a:spcAft>
                <a:spcPts val="2400"/>
              </a:spcAft>
              <a:buNone/>
            </a:pPr>
            <a:r>
              <a:rPr lang="fr-FR" sz="2400" b="1" dirty="0" smtClean="0">
                <a:solidFill>
                  <a:srgbClr val="00B0F0"/>
                </a:solidFill>
                <a:latin typeface="Verdana" pitchFamily="34" charset="0"/>
                <a:ea typeface="Verdana" pitchFamily="34" charset="0"/>
                <a:cs typeface="Verdana" pitchFamily="34" charset="0"/>
              </a:rPr>
              <a:t>	</a:t>
            </a:r>
            <a:r>
              <a:rPr lang="fr-FR" sz="2400" b="1" dirty="0" smtClean="0">
                <a:latin typeface="Verdana" pitchFamily="34" charset="0"/>
                <a:ea typeface="Verdana" pitchFamily="34" charset="0"/>
                <a:cs typeface="Verdana" pitchFamily="34" charset="0"/>
              </a:rPr>
              <a:t> </a:t>
            </a:r>
            <a:r>
              <a:rPr lang="fr-FR" sz="2400" b="1" dirty="0" smtClean="0">
                <a:solidFill>
                  <a:srgbClr val="00B0F0"/>
                </a:solidFill>
                <a:latin typeface="Verdana" pitchFamily="34" charset="0"/>
                <a:ea typeface="Verdana" pitchFamily="34" charset="0"/>
                <a:cs typeface="Verdana" pitchFamily="34" charset="0"/>
              </a:rPr>
              <a:t>Rapport de dépendance</a:t>
            </a:r>
          </a:p>
          <a:p>
            <a:pPr marL="180000" algn="just">
              <a:spcBef>
                <a:spcPts val="0"/>
              </a:spcBef>
              <a:spcAft>
                <a:spcPts val="2400"/>
              </a:spcAft>
              <a:buNone/>
            </a:pPr>
            <a:r>
              <a:rPr lang="fr-FR" sz="2400" dirty="0" smtClean="0">
                <a:latin typeface="Verdana" pitchFamily="34" charset="0"/>
                <a:ea typeface="Verdana" pitchFamily="34" charset="0"/>
                <a:cs typeface="Verdana" pitchFamily="34" charset="0"/>
              </a:rPr>
              <a:t>	Rapport entre les personnes dont l’âge les qualifie de « dépendants » ou personnes à charge (moins de 15 ans et plus de 64 ans) et les personnes qui appartiennent aux tranches « économiquement actives » (15 à 64 ans) dans une population.</a:t>
            </a:r>
          </a:p>
          <a:p>
            <a:pPr marL="180000" algn="just">
              <a:spcBef>
                <a:spcPts val="0"/>
              </a:spcBef>
              <a:spcAft>
                <a:spcPts val="2400"/>
              </a:spcAft>
              <a:buNone/>
            </a:pPr>
            <a:r>
              <a:rPr lang="fr-FR" sz="2400" dirty="0" smtClean="0">
                <a:latin typeface="Verdana" pitchFamily="34" charset="0"/>
                <a:ea typeface="Verdana" pitchFamily="34" charset="0"/>
                <a:cs typeface="Verdana" pitchFamily="34" charset="0"/>
              </a:rPr>
              <a:t> 	Indique la charge économique que doit supporter le segment productif d’une population.</a:t>
            </a:r>
          </a:p>
          <a:p>
            <a:pPr marL="180000" algn="just">
              <a:spcBef>
                <a:spcPts val="0"/>
              </a:spcBef>
              <a:spcAft>
                <a:spcPts val="2400"/>
              </a:spcAft>
              <a:buNone/>
            </a:pPr>
            <a:r>
              <a:rPr lang="fr-FR" sz="2400" dirty="0" smtClean="0">
                <a:latin typeface="Verdana" pitchFamily="34" charset="0"/>
                <a:ea typeface="Verdana" pitchFamily="34" charset="0"/>
                <a:cs typeface="Verdana" pitchFamily="34" charset="0"/>
              </a:rPr>
              <a:t>	Les pays africains, forte fécondité, ont les rapports de dépendance en fonction de l’âge les plus élevés (forte proportion d’enfants). 	</a:t>
            </a:r>
            <a:endParaRPr lang="fr-FR" sz="2400" b="1" dirty="0" smtClean="0">
              <a:solidFill>
                <a:srgbClr val="00B0F0"/>
              </a:solidFill>
              <a:latin typeface="Verdana" pitchFamily="34" charset="0"/>
              <a:ea typeface="Verdana" pitchFamily="34" charset="0"/>
              <a:cs typeface="Verdana" pitchFamily="34" charset="0"/>
            </a:endParaRPr>
          </a:p>
          <a:p>
            <a:pPr marL="180000" lvl="0" indent="-216000" algn="just">
              <a:spcBef>
                <a:spcPts val="0"/>
              </a:spcBef>
              <a:spcAft>
                <a:spcPts val="2400"/>
              </a:spcAft>
              <a:buNone/>
            </a:pPr>
            <a:r>
              <a:rPr lang="fr-FR" sz="2400" dirty="0" smtClean="0">
                <a:latin typeface="Verdana" pitchFamily="34" charset="0"/>
                <a:ea typeface="Verdana" pitchFamily="34" charset="0"/>
                <a:cs typeface="Verdana" pitchFamily="34" charset="0"/>
              </a:rPr>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35721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Répartition géographique </a:t>
            </a:r>
            <a:r>
              <a:rPr lang="fr-FR" sz="2400" b="1" dirty="0" smtClean="0">
                <a:solidFill>
                  <a:srgbClr val="00B0F0"/>
                </a:solidFill>
                <a:latin typeface="Arial" pitchFamily="34" charset="0"/>
                <a:cs typeface="Arial" pitchFamily="34" charset="0"/>
              </a:rPr>
              <a:t> </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14282" y="857232"/>
            <a:ext cx="8643998" cy="5643602"/>
          </a:xfrm>
        </p:spPr>
        <p:txBody>
          <a:bodyPr>
            <a:noAutofit/>
          </a:bodyPr>
          <a:lstStyle/>
          <a:p>
            <a:pPr marL="180000" lvl="0" indent="-216000" algn="just">
              <a:spcBef>
                <a:spcPts val="0"/>
              </a:spcBef>
              <a:spcAft>
                <a:spcPts val="1800"/>
              </a:spcAft>
              <a:buNone/>
            </a:pPr>
            <a:r>
              <a:rPr lang="fr-FR" sz="2400" b="1" dirty="0" smtClean="0">
                <a:solidFill>
                  <a:srgbClr val="00B0F0"/>
                </a:solidFill>
                <a:latin typeface="Verdana" pitchFamily="34" charset="0"/>
                <a:ea typeface="Verdana" pitchFamily="34" charset="0"/>
                <a:cs typeface="Verdana" pitchFamily="34" charset="0"/>
              </a:rPr>
              <a:t>	</a:t>
            </a:r>
            <a:r>
              <a:rPr lang="fr-FR" sz="2400" dirty="0" smtClean="0">
                <a:solidFill>
                  <a:srgbClr val="00B0F0"/>
                </a:solidFill>
                <a:latin typeface="Verdana" pitchFamily="34" charset="0"/>
                <a:ea typeface="Verdana" pitchFamily="34" charset="0"/>
                <a:cs typeface="Verdana" pitchFamily="34" charset="0"/>
              </a:rPr>
              <a:t>Caractéristiques géographiques</a:t>
            </a:r>
            <a:r>
              <a:rPr lang="fr-FR" sz="2400" dirty="0" smtClean="0">
                <a:latin typeface="Verdana" pitchFamily="34" charset="0"/>
                <a:ea typeface="Verdana" pitchFamily="34" charset="0"/>
                <a:cs typeface="Verdana" pitchFamily="34" charset="0"/>
              </a:rPr>
              <a:t> : </a:t>
            </a:r>
          </a:p>
          <a:p>
            <a:pPr marL="580050" lvl="1" indent="-216000" algn="just">
              <a:spcBef>
                <a:spcPts val="0"/>
              </a:spcBef>
              <a:spcAft>
                <a:spcPts val="600"/>
              </a:spcAft>
              <a:buFont typeface="Arial" pitchFamily="34" charset="0"/>
              <a:buChar char="•"/>
            </a:pPr>
            <a:r>
              <a:rPr lang="fr-FR" sz="2400" dirty="0" smtClean="0">
                <a:latin typeface="Verdana" pitchFamily="34" charset="0"/>
                <a:ea typeface="Verdana" pitchFamily="34" charset="0"/>
                <a:cs typeface="Verdana" pitchFamily="34" charset="0"/>
              </a:rPr>
              <a:t>lieu où se trouve une personne à un moment donné ;</a:t>
            </a:r>
          </a:p>
          <a:p>
            <a:pPr marL="580050" lvl="1" indent="-216000" algn="just">
              <a:spcBef>
                <a:spcPts val="0"/>
              </a:spcBef>
              <a:spcAft>
                <a:spcPts val="600"/>
              </a:spcAft>
              <a:buFont typeface="Arial" pitchFamily="34" charset="0"/>
              <a:buChar char="•"/>
            </a:pPr>
            <a:r>
              <a:rPr lang="fr-FR" sz="2400" dirty="0" smtClean="0">
                <a:latin typeface="Verdana" pitchFamily="34" charset="0"/>
                <a:ea typeface="Verdana" pitchFamily="34" charset="0"/>
                <a:cs typeface="Verdana" pitchFamily="34" charset="0"/>
              </a:rPr>
              <a:t>lieu de naissance ;</a:t>
            </a:r>
          </a:p>
          <a:p>
            <a:pPr marL="580050" lvl="1" indent="-216000" algn="just">
              <a:spcBef>
                <a:spcPts val="0"/>
              </a:spcBef>
              <a:spcAft>
                <a:spcPts val="600"/>
              </a:spcAft>
              <a:buFont typeface="Arial" pitchFamily="34" charset="0"/>
              <a:buChar char="•"/>
            </a:pPr>
            <a:r>
              <a:rPr lang="fr-FR" sz="2400" dirty="0" smtClean="0">
                <a:latin typeface="Verdana" pitchFamily="34" charset="0"/>
                <a:ea typeface="Verdana" pitchFamily="34" charset="0"/>
                <a:cs typeface="Verdana" pitchFamily="34" charset="0"/>
              </a:rPr>
              <a:t>lieu de résidence habituelle ;</a:t>
            </a:r>
          </a:p>
          <a:p>
            <a:pPr marL="580050" lvl="1" indent="-216000" algn="just">
              <a:spcBef>
                <a:spcPts val="0"/>
              </a:spcBef>
              <a:spcAft>
                <a:spcPts val="1800"/>
              </a:spcAft>
              <a:buFont typeface="Arial" pitchFamily="34" charset="0"/>
              <a:buChar char="•"/>
            </a:pPr>
            <a:r>
              <a:rPr lang="fr-FR" sz="2400" dirty="0" smtClean="0">
                <a:latin typeface="Verdana" pitchFamily="34" charset="0"/>
                <a:ea typeface="Verdana" pitchFamily="34" charset="0"/>
                <a:cs typeface="Verdana" pitchFamily="34" charset="0"/>
              </a:rPr>
              <a:t>lieu (x) de résidence depuis sa naissance.</a:t>
            </a:r>
          </a:p>
          <a:p>
            <a:pPr marL="180000" algn="just">
              <a:spcBef>
                <a:spcPts val="0"/>
              </a:spcBef>
              <a:spcAft>
                <a:spcPts val="1800"/>
              </a:spcAft>
              <a:buNone/>
            </a:pPr>
            <a:r>
              <a:rPr lang="fr-FR" sz="2400" dirty="0" smtClean="0">
                <a:latin typeface="Verdana" pitchFamily="34" charset="0"/>
                <a:ea typeface="Verdana" pitchFamily="34" charset="0"/>
                <a:cs typeface="Verdana" pitchFamily="34" charset="0"/>
              </a:rPr>
              <a:t>	</a:t>
            </a:r>
            <a:r>
              <a:rPr lang="fr-FR" sz="2400" dirty="0" smtClean="0">
                <a:solidFill>
                  <a:srgbClr val="00B0F0"/>
                </a:solidFill>
                <a:latin typeface="Verdana" pitchFamily="34" charset="0"/>
                <a:ea typeface="Verdana" pitchFamily="34" charset="0"/>
                <a:cs typeface="Verdana" pitchFamily="34" charset="0"/>
              </a:rPr>
              <a:t>Population urbaine</a:t>
            </a:r>
            <a:r>
              <a:rPr lang="fr-FR" sz="2400" dirty="0" smtClean="0">
                <a:latin typeface="Verdana" pitchFamily="34" charset="0"/>
                <a:ea typeface="Verdana" pitchFamily="34" charset="0"/>
                <a:cs typeface="Verdana" pitchFamily="34" charset="0"/>
              </a:rPr>
              <a:t> : population qui vit dans des villes; une mesure de l’urbanisation (exprimée sous forme de pourcentage/ population totale). </a:t>
            </a:r>
          </a:p>
          <a:p>
            <a:pPr marL="180000" algn="just">
              <a:spcBef>
                <a:spcPts val="0"/>
              </a:spcBef>
              <a:spcAft>
                <a:spcPts val="1800"/>
              </a:spcAft>
              <a:buNone/>
            </a:pPr>
            <a:r>
              <a:rPr lang="fr-FR" sz="2400" dirty="0" smtClean="0">
                <a:latin typeface="Verdana" pitchFamily="34" charset="0"/>
                <a:ea typeface="Verdana" pitchFamily="34" charset="0"/>
                <a:cs typeface="Verdana" pitchFamily="34" charset="0"/>
              </a:rPr>
              <a:t>	</a:t>
            </a:r>
            <a:r>
              <a:rPr lang="fr-FR" sz="2400" dirty="0" smtClean="0">
                <a:solidFill>
                  <a:srgbClr val="00B0F0"/>
                </a:solidFill>
                <a:latin typeface="Verdana" pitchFamily="34" charset="0"/>
                <a:ea typeface="Verdana" pitchFamily="34" charset="0"/>
                <a:cs typeface="Verdana" pitchFamily="34" charset="0"/>
              </a:rPr>
              <a:t>Population rurale </a:t>
            </a:r>
            <a:r>
              <a:rPr lang="fr-FR" sz="2400" dirty="0" smtClean="0">
                <a:latin typeface="Verdana" pitchFamily="34" charset="0"/>
                <a:ea typeface="Verdana" pitchFamily="34" charset="0"/>
                <a:cs typeface="Verdana" pitchFamily="34" charset="0"/>
              </a:rPr>
              <a:t>: reste de la population qui ne vit pas dans des régions urbaines.</a:t>
            </a:r>
            <a:endParaRPr lang="fr-FR" sz="2400" b="1" dirty="0" smtClean="0">
              <a:solidFill>
                <a:srgbClr val="00B0F0"/>
              </a:solidFill>
              <a:latin typeface="Verdana" pitchFamily="34" charset="0"/>
              <a:ea typeface="Verdana" pitchFamily="34" charset="0"/>
              <a:cs typeface="Verdana" pitchFamily="34" charset="0"/>
            </a:endParaRPr>
          </a:p>
          <a:p>
            <a:pPr marL="180000" algn="just">
              <a:spcBef>
                <a:spcPts val="0"/>
              </a:spcBef>
              <a:spcAft>
                <a:spcPts val="1800"/>
              </a:spcAft>
              <a:buNone/>
            </a:pPr>
            <a:r>
              <a:rPr lang="fr-FR" sz="2400" dirty="0" smtClean="0">
                <a:latin typeface="Verdana" pitchFamily="34" charset="0"/>
                <a:ea typeface="Verdana" pitchFamily="34" charset="0"/>
                <a:cs typeface="Verdana" pitchFamily="34" charset="0"/>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357214"/>
          </a:xfrm>
        </p:spPr>
        <p:txBody>
          <a:bodyPr>
            <a:noAutofit/>
          </a:bodyPr>
          <a:lstStyle/>
          <a:p>
            <a:pPr lvl="1" algn="ctr" rtl="0">
              <a:spcBef>
                <a:spcPct val="0"/>
              </a:spcBef>
            </a:pPr>
            <a:r>
              <a:rPr lang="fr-FR" sz="2400" b="1" dirty="0" smtClean="0">
                <a:solidFill>
                  <a:srgbClr val="00B0F0"/>
                </a:solidFill>
                <a:latin typeface="Arial" pitchFamily="34" charset="0"/>
                <a:cs typeface="Arial" pitchFamily="34" charset="0"/>
              </a:rPr>
              <a:t>Répartition géographique  </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14282" y="642918"/>
            <a:ext cx="8643998" cy="5643602"/>
          </a:xfrm>
        </p:spPr>
        <p:txBody>
          <a:bodyPr>
            <a:noAutofit/>
          </a:bodyPr>
          <a:lstStyle/>
          <a:p>
            <a:pPr marL="180000" lvl="0" indent="-216000" algn="just">
              <a:spcBef>
                <a:spcPts val="0"/>
              </a:spcBef>
              <a:spcAft>
                <a:spcPts val="1200"/>
              </a:spcAft>
              <a:buNone/>
            </a:pPr>
            <a:r>
              <a:rPr lang="fr-FR" sz="2400" b="1" dirty="0" smtClean="0">
                <a:solidFill>
                  <a:srgbClr val="00B0F0"/>
                </a:solidFill>
                <a:latin typeface="Verdana" pitchFamily="34" charset="0"/>
                <a:ea typeface="Verdana" pitchFamily="34" charset="0"/>
                <a:cs typeface="Verdana" pitchFamily="34" charset="0"/>
              </a:rPr>
              <a:t>	</a:t>
            </a:r>
            <a:r>
              <a:rPr lang="fr-FR" sz="2400" dirty="0" smtClean="0">
                <a:latin typeface="Verdana" pitchFamily="34" charset="0"/>
                <a:ea typeface="Verdana" pitchFamily="34" charset="0"/>
                <a:cs typeface="Verdana" pitchFamily="34" charset="0"/>
              </a:rPr>
              <a:t> </a:t>
            </a:r>
            <a:r>
              <a:rPr lang="fr-FR" sz="2400" dirty="0" smtClean="0">
                <a:solidFill>
                  <a:srgbClr val="00B0F0"/>
                </a:solidFill>
                <a:latin typeface="Verdana" pitchFamily="34" charset="0"/>
                <a:ea typeface="Verdana" pitchFamily="34" charset="0"/>
                <a:cs typeface="Verdana" pitchFamily="34" charset="0"/>
              </a:rPr>
              <a:t>Densité de la population</a:t>
            </a:r>
          </a:p>
          <a:p>
            <a:pPr marL="180000" lvl="0" indent="-216000" algn="just">
              <a:spcBef>
                <a:spcPts val="0"/>
              </a:spcBef>
              <a:spcAft>
                <a:spcPts val="2400"/>
              </a:spcAft>
              <a:buNone/>
            </a:pPr>
            <a:r>
              <a:rPr lang="fr-FR" sz="2400" dirty="0" smtClean="0">
                <a:latin typeface="Verdana" pitchFamily="34" charset="0"/>
                <a:ea typeface="Verdana" pitchFamily="34" charset="0"/>
                <a:cs typeface="Verdana" pitchFamily="34" charset="0"/>
              </a:rPr>
              <a:t>	Rapport de l’effectif de la population à la superficie (exprimé en habitants au kilomètre carré).</a:t>
            </a:r>
          </a:p>
          <a:p>
            <a:pPr marL="180000" lvl="0" indent="-216000" algn="just">
              <a:spcBef>
                <a:spcPts val="0"/>
              </a:spcBef>
              <a:spcAft>
                <a:spcPts val="1800"/>
              </a:spcAft>
              <a:buNone/>
            </a:pPr>
            <a:r>
              <a:rPr lang="fr-FR" sz="2400" dirty="0" smtClean="0">
                <a:latin typeface="Verdana" pitchFamily="34" charset="0"/>
                <a:ea typeface="Verdana" pitchFamily="34" charset="0"/>
                <a:cs typeface="Verdana" pitchFamily="34" charset="0"/>
              </a:rPr>
              <a:t>Exemple densité de population d’un pays</a:t>
            </a:r>
          </a:p>
          <a:p>
            <a:pPr>
              <a:buNone/>
            </a:pPr>
            <a:r>
              <a:rPr lang="fr-FR" sz="2400" dirty="0" smtClean="0">
                <a:latin typeface="Verdana" pitchFamily="34" charset="0"/>
                <a:ea typeface="Verdana" pitchFamily="34" charset="0"/>
                <a:cs typeface="Verdana" pitchFamily="34" charset="0"/>
              </a:rPr>
              <a:t>		     Population totale</a:t>
            </a:r>
          </a:p>
          <a:p>
            <a:pPr>
              <a:buNone/>
            </a:pPr>
            <a:r>
              <a:rPr lang="fr-FR" sz="2400" dirty="0" smtClean="0">
                <a:latin typeface="Verdana" pitchFamily="34" charset="0"/>
                <a:ea typeface="Verdana" pitchFamily="34" charset="0"/>
                <a:cs typeface="Verdana" pitchFamily="34" charset="0"/>
              </a:rPr>
              <a:t>Densité = ---------------------------</a:t>
            </a:r>
          </a:p>
          <a:p>
            <a:pPr>
              <a:buNone/>
            </a:pPr>
            <a:r>
              <a:rPr lang="fr-FR" sz="2400" dirty="0" smtClean="0">
                <a:latin typeface="Verdana" pitchFamily="34" charset="0"/>
                <a:ea typeface="Verdana" pitchFamily="34" charset="0"/>
                <a:cs typeface="Verdana" pitchFamily="34" charset="0"/>
              </a:rPr>
              <a:t>               Unité de surface totale</a:t>
            </a:r>
            <a:endParaRPr lang="fr-FR" sz="2400" b="1" dirty="0" smtClean="0">
              <a:solidFill>
                <a:srgbClr val="00B0F0"/>
              </a:solidFill>
              <a:latin typeface="Verdana" pitchFamily="34" charset="0"/>
              <a:ea typeface="Verdana" pitchFamily="34" charset="0"/>
              <a:cs typeface="Verdana" pitchFamily="34" charset="0"/>
            </a:endParaRPr>
          </a:p>
          <a:p>
            <a:pPr marL="180000" algn="just">
              <a:spcBef>
                <a:spcPts val="0"/>
              </a:spcBef>
              <a:spcAft>
                <a:spcPts val="1200"/>
              </a:spcAft>
              <a:buNone/>
            </a:pPr>
            <a:r>
              <a:rPr lang="fr-FR" sz="2400" dirty="0" smtClean="0">
                <a:latin typeface="Verdana" pitchFamily="34" charset="0"/>
                <a:ea typeface="Verdana" pitchFamily="34" charset="0"/>
                <a:cs typeface="Verdana" pitchFamily="34" charset="0"/>
              </a:rPr>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90900" y="6477000"/>
            <a:ext cx="57531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Rectangle 11"/>
          <p:cNvSpPr>
            <a:spLocks noChangeArrowheads="1"/>
          </p:cNvSpPr>
          <p:nvPr/>
        </p:nvSpPr>
        <p:spPr bwMode="auto">
          <a:xfrm>
            <a:off x="1450975" y="2782888"/>
            <a:ext cx="6400800"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FontTx/>
              <a:buNone/>
            </a:pPr>
            <a:r>
              <a:rPr lang="fr-FR" altLang="fr-FR" sz="4000" b="1">
                <a:latin typeface="Book Antiqua" panose="02040602050305030304" pitchFamily="18" charset="0"/>
              </a:rPr>
              <a:t>Merci de votre attention</a:t>
            </a:r>
          </a:p>
        </p:txBody>
      </p:sp>
      <p:pic>
        <p:nvPicPr>
          <p:cNvPr id="47108" name="Picture 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477000"/>
            <a:ext cx="57531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571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1538" y="214290"/>
            <a:ext cx="6286544" cy="571504"/>
          </a:xfrm>
        </p:spPr>
        <p:txBody>
          <a:bodyPr>
            <a:noAutofit/>
          </a:bodyPr>
          <a:lstStyle/>
          <a:p>
            <a:pPr lvl="1" algn="ctr" rtl="0">
              <a:spcBef>
                <a:spcPct val="0"/>
              </a:spcBef>
            </a:pPr>
            <a:r>
              <a:rPr lang="fr-FR" sz="2400" b="1">
                <a:solidFill>
                  <a:srgbClr val="00B0F0"/>
                </a:solidFill>
                <a:latin typeface="Arial" pitchFamily="34" charset="0"/>
                <a:cs typeface="Arial" pitchFamily="34" charset="0"/>
              </a:rPr>
              <a:t>Structure </a:t>
            </a:r>
            <a:r>
              <a:rPr lang="fr-FR" sz="2400" b="1" smtClean="0">
                <a:solidFill>
                  <a:srgbClr val="00B0F0"/>
                </a:solidFill>
                <a:latin typeface="Arial" pitchFamily="34" charset="0"/>
                <a:cs typeface="Arial" pitchFamily="34" charset="0"/>
              </a:rPr>
              <a:t>par âge et 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357158" y="1071546"/>
            <a:ext cx="7929618" cy="3786214"/>
          </a:xfrm>
        </p:spPr>
        <p:txBody>
          <a:bodyPr>
            <a:normAutofit/>
          </a:bodyPr>
          <a:lstStyle/>
          <a:p>
            <a:pPr marL="180000" lvl="1" indent="-342900" algn="just">
              <a:spcBef>
                <a:spcPts val="0"/>
              </a:spcBef>
              <a:spcAft>
                <a:spcPts val="2400"/>
              </a:spcAft>
              <a:buNone/>
            </a:pPr>
            <a:r>
              <a:rPr lang="fr-FR" sz="2400" dirty="0" smtClean="0">
                <a:latin typeface="Verdana" pitchFamily="34" charset="0"/>
                <a:ea typeface="Verdana" pitchFamily="34" charset="0"/>
                <a:cs typeface="Verdana" pitchFamily="34" charset="0"/>
              </a:rPr>
              <a:t>	L’état d’une population est la taille et la composition de l’ensemble des individus constituant cette population. </a:t>
            </a:r>
          </a:p>
          <a:p>
            <a:pPr marL="180000" lvl="1" indent="-342900" algn="just">
              <a:spcBef>
                <a:spcPts val="0"/>
              </a:spcBef>
              <a:spcAft>
                <a:spcPts val="2400"/>
              </a:spcAft>
              <a:buNone/>
            </a:pPr>
            <a:r>
              <a:rPr lang="fr-FR" sz="2400" dirty="0" smtClean="0">
                <a:latin typeface="Verdana" pitchFamily="34" charset="0"/>
                <a:ea typeface="Verdana" pitchFamily="34" charset="0"/>
                <a:cs typeface="Verdana" pitchFamily="34" charset="0"/>
              </a:rPr>
              <a:t>	L’état de la population évolue avec le temps du fait des naissances, décès et migration. </a:t>
            </a:r>
          </a:p>
          <a:p>
            <a:pPr marL="180000" lvl="1" indent="-342900" algn="just">
              <a:spcBef>
                <a:spcPts val="0"/>
              </a:spcBef>
              <a:spcAft>
                <a:spcPts val="1200"/>
              </a:spcAft>
              <a:buNone/>
            </a:pPr>
            <a:r>
              <a:rPr lang="fr-FR" sz="2400" dirty="0" smtClean="0">
                <a:latin typeface="Verdana" pitchFamily="34" charset="0"/>
                <a:ea typeface="Verdana" pitchFamily="34" charset="0"/>
                <a:cs typeface="Verdana" pitchFamily="34" charset="0"/>
              </a:rPr>
              <a:t>	C’est le mouvement de la population qui affecte aussi bien sa taille que sa composition.</a:t>
            </a:r>
          </a:p>
          <a:p>
            <a:pPr marL="180000" lvl="1" indent="-342900" algn="just">
              <a:spcBef>
                <a:spcPts val="0"/>
              </a:spcBef>
              <a:spcAft>
                <a:spcPts val="1200"/>
              </a:spcAft>
              <a:buNone/>
            </a:pPr>
            <a:endParaRPr lang="fr-FR"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57150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357158" y="785794"/>
            <a:ext cx="7929618" cy="5429288"/>
          </a:xfrm>
        </p:spPr>
        <p:txBody>
          <a:bodyPr>
            <a:noAutofit/>
          </a:bodyPr>
          <a:lstStyle/>
          <a:p>
            <a:pPr marL="180000" algn="just">
              <a:spcBef>
                <a:spcPts val="0"/>
              </a:spcBef>
              <a:spcAft>
                <a:spcPts val="1200"/>
              </a:spcAft>
              <a:buNone/>
            </a:pPr>
            <a:r>
              <a:rPr lang="fr-FR" sz="2400" dirty="0" smtClean="0">
                <a:latin typeface="Verdana" pitchFamily="34" charset="0"/>
                <a:ea typeface="Verdana" pitchFamily="34" charset="0"/>
                <a:cs typeface="Verdana" pitchFamily="34" charset="0"/>
              </a:rPr>
              <a:t>	L’âge est le fondement de l’analyse démographique, c’est la durée depuis laquelle une personne vit (exprimé en années , en jours ou mois pour les enfants en bas âge). </a:t>
            </a:r>
          </a:p>
          <a:p>
            <a:pPr marL="180000" algn="just">
              <a:spcBef>
                <a:spcPts val="0"/>
              </a:spcBef>
              <a:spcAft>
                <a:spcPts val="1200"/>
              </a:spcAft>
              <a:buNone/>
            </a:pPr>
            <a:r>
              <a:rPr lang="fr-FR" sz="2400" dirty="0" smtClean="0">
                <a:latin typeface="Verdana" pitchFamily="34" charset="0"/>
                <a:ea typeface="Verdana" pitchFamily="34" charset="0"/>
                <a:cs typeface="Verdana" pitchFamily="34" charset="0"/>
              </a:rPr>
              <a:t>	Age au dernier anniversaire : âge en années révolues. </a:t>
            </a:r>
          </a:p>
          <a:p>
            <a:pPr marL="180000" algn="just">
              <a:spcBef>
                <a:spcPts val="0"/>
              </a:spcBef>
              <a:spcAft>
                <a:spcPts val="1200"/>
              </a:spcAft>
              <a:buNone/>
            </a:pPr>
            <a:r>
              <a:rPr lang="fr-FR" sz="2400" dirty="0" smtClean="0">
                <a:latin typeface="Verdana" pitchFamily="34" charset="0"/>
                <a:ea typeface="Verdana" pitchFamily="34" charset="0"/>
                <a:cs typeface="Verdana" pitchFamily="34" charset="0"/>
              </a:rPr>
              <a:t>	Des personnes d’un même âge ne sont pas toutes nées durant la même année civile, sauf si la collecte des données a lieu le 1</a:t>
            </a:r>
            <a:r>
              <a:rPr lang="fr-FR" sz="2400" baseline="30000" dirty="0" smtClean="0">
                <a:latin typeface="Verdana" pitchFamily="34" charset="0"/>
                <a:ea typeface="Verdana" pitchFamily="34" charset="0"/>
                <a:cs typeface="Verdana" pitchFamily="34" charset="0"/>
              </a:rPr>
              <a:t>er</a:t>
            </a:r>
            <a:r>
              <a:rPr lang="fr-FR" sz="2400" dirty="0" smtClean="0">
                <a:latin typeface="Verdana" pitchFamily="34" charset="0"/>
                <a:ea typeface="Verdana" pitchFamily="34" charset="0"/>
                <a:cs typeface="Verdana" pitchFamily="34" charset="0"/>
              </a:rPr>
              <a:t> janvier de l’année. </a:t>
            </a:r>
          </a:p>
          <a:p>
            <a:pPr marL="180000" algn="just">
              <a:spcBef>
                <a:spcPts val="0"/>
              </a:spcBef>
              <a:spcAft>
                <a:spcPts val="1200"/>
              </a:spcAft>
              <a:buNone/>
            </a:pPr>
            <a:r>
              <a:rPr lang="fr-FR" sz="2400" dirty="0" smtClean="0">
                <a:latin typeface="Verdana" pitchFamily="34" charset="0"/>
                <a:ea typeface="Verdana" pitchFamily="34" charset="0"/>
                <a:cs typeface="Verdana" pitchFamily="34" charset="0"/>
              </a:rPr>
              <a:t>	Age exact : le jour, le mois et l’année de la naissance sont connus. </a:t>
            </a:r>
          </a:p>
          <a:p>
            <a:pPr marL="180000" lvl="1" indent="-342900" algn="just">
              <a:spcBef>
                <a:spcPts val="0"/>
              </a:spcBef>
              <a:spcAft>
                <a:spcPts val="1200"/>
              </a:spcAft>
              <a:buNone/>
            </a:pPr>
            <a:endParaRPr lang="fr-FR"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57150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428596" y="928670"/>
            <a:ext cx="7929618" cy="4929222"/>
          </a:xfrm>
        </p:spPr>
        <p:txBody>
          <a:bodyPr>
            <a:noAutofit/>
          </a:bodyPr>
          <a:lstStyle/>
          <a:p>
            <a:pPr marL="180000" algn="just">
              <a:spcBef>
                <a:spcPts val="0"/>
              </a:spcBef>
              <a:spcAft>
                <a:spcPts val="2400"/>
              </a:spcAft>
              <a:buNone/>
            </a:pPr>
            <a:r>
              <a:rPr lang="fr-FR" sz="2400" dirty="0" smtClean="0">
                <a:latin typeface="Verdana" pitchFamily="34" charset="0"/>
                <a:ea typeface="Verdana" pitchFamily="34" charset="0"/>
                <a:cs typeface="Verdana" pitchFamily="34" charset="0"/>
              </a:rPr>
              <a:t>	Groupe d’âge : intervalle d’âge plus grand qu’une année (exemple : groupes d’âges quinquennaux, décennaux…). </a:t>
            </a:r>
          </a:p>
          <a:p>
            <a:pPr marL="180000" algn="just">
              <a:spcBef>
                <a:spcPts val="0"/>
              </a:spcBef>
              <a:spcAft>
                <a:spcPts val="1200"/>
              </a:spcAft>
              <a:buNone/>
            </a:pPr>
            <a:r>
              <a:rPr lang="fr-FR" sz="2400" dirty="0" smtClean="0">
                <a:latin typeface="Verdana" pitchFamily="34" charset="0"/>
                <a:ea typeface="Verdana" pitchFamily="34" charset="0"/>
                <a:cs typeface="Verdana" pitchFamily="34" charset="0"/>
              </a:rPr>
              <a:t>	Dans les enquêtes, il est conseillé de renseigner, si possible, la date de naissance qui prête moins à des erreurs. </a:t>
            </a:r>
          </a:p>
          <a:p>
            <a:pPr marL="180000" algn="just">
              <a:spcBef>
                <a:spcPts val="0"/>
              </a:spcBef>
              <a:spcAft>
                <a:spcPts val="1200"/>
              </a:spcAft>
              <a:buNone/>
            </a:pPr>
            <a:r>
              <a:rPr lang="fr-FR" sz="2400" dirty="0" smtClean="0">
                <a:latin typeface="Verdana" pitchFamily="34" charset="0"/>
                <a:ea typeface="Verdana" pitchFamily="34" charset="0"/>
                <a:cs typeface="Verdana" pitchFamily="34" charset="0"/>
              </a:rPr>
              <a:t>	Mais cette date n’est souvent pas connue en Afrique, d’où le recours à l’âge (souvent approximatif).</a:t>
            </a:r>
          </a:p>
          <a:p>
            <a:pPr marL="180000" lvl="1" indent="-342900" algn="just">
              <a:spcBef>
                <a:spcPts val="0"/>
              </a:spcBef>
              <a:spcAft>
                <a:spcPts val="1200"/>
              </a:spcAft>
              <a:buNone/>
            </a:pPr>
            <a:endParaRPr lang="fr-FR"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57150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a:t>
            </a:r>
            <a:r>
              <a:rPr lang="fr-FR" sz="2400" b="1" dirty="0" smtClean="0">
                <a:solidFill>
                  <a:srgbClr val="00B0F0"/>
                </a:solidFill>
                <a:latin typeface="Arial" pitchFamily="34" charset="0"/>
                <a:cs typeface="Arial" pitchFamily="34" charset="0"/>
              </a:rPr>
              <a:t>par âge et 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357158" y="1071546"/>
            <a:ext cx="7929618" cy="5072098"/>
          </a:xfrm>
        </p:spPr>
        <p:txBody>
          <a:bodyPr>
            <a:noAutofit/>
          </a:bodyPr>
          <a:lstStyle/>
          <a:p>
            <a:pPr marL="180000" algn="just">
              <a:spcBef>
                <a:spcPts val="0"/>
              </a:spcBef>
              <a:spcAft>
                <a:spcPts val="2400"/>
              </a:spcAft>
              <a:buNone/>
            </a:pPr>
            <a:r>
              <a:rPr lang="fr-FR" sz="2400" dirty="0" smtClean="0">
                <a:latin typeface="Verdana" pitchFamily="34" charset="0"/>
                <a:ea typeface="Verdana" pitchFamily="34" charset="0"/>
                <a:cs typeface="Verdana" pitchFamily="34" charset="0"/>
              </a:rPr>
              <a:t>	Le sexe est sans doute le caractère individuel le plus facile à appréhender, ne pose pas, en principe, de problème de classification. </a:t>
            </a:r>
          </a:p>
          <a:p>
            <a:pPr marL="180000" algn="just">
              <a:spcBef>
                <a:spcPts val="0"/>
              </a:spcBef>
              <a:spcAft>
                <a:spcPts val="2400"/>
              </a:spcAft>
              <a:buNone/>
            </a:pPr>
            <a:r>
              <a:rPr lang="fr-FR" sz="2400" dirty="0" smtClean="0">
                <a:latin typeface="Verdana" pitchFamily="34" charset="0"/>
                <a:ea typeface="Verdana" pitchFamily="34" charset="0"/>
                <a:cs typeface="Verdana" pitchFamily="34" charset="0"/>
              </a:rPr>
              <a:t>	Cette variable sépare la population en deux groupes : féminin et masculin.</a:t>
            </a:r>
          </a:p>
          <a:p>
            <a:pPr marL="180000" algn="just">
              <a:spcBef>
                <a:spcPts val="0"/>
              </a:spcBef>
              <a:spcAft>
                <a:spcPts val="2400"/>
              </a:spcAft>
              <a:buNone/>
            </a:pPr>
            <a:r>
              <a:rPr lang="fr-FR" sz="2400" dirty="0" smtClean="0">
                <a:latin typeface="Verdana" pitchFamily="34" charset="0"/>
                <a:ea typeface="Verdana" pitchFamily="34" charset="0"/>
                <a:cs typeface="Verdana" pitchFamily="34" charset="0"/>
              </a:rPr>
              <a:t>	L’âge et le sexe constituent des variables clés dans l’analyse démographique.</a:t>
            </a:r>
          </a:p>
          <a:p>
            <a:pPr marL="180000" algn="just">
              <a:spcBef>
                <a:spcPts val="0"/>
              </a:spcBef>
              <a:spcAft>
                <a:spcPts val="2400"/>
              </a:spcAft>
              <a:buNone/>
            </a:pPr>
            <a:r>
              <a:rPr lang="fr-FR" sz="2400" dirty="0" smtClean="0">
                <a:latin typeface="Verdana" pitchFamily="34" charset="0"/>
                <a:ea typeface="Verdana" pitchFamily="34" charset="0"/>
                <a:cs typeface="Verdana" pitchFamily="34" charset="0"/>
              </a:rPr>
              <a:t>	Pour visualiser les caractéristiques de la structure par âge et sexe d’une population, on construit généralement une pyramide des âges</a:t>
            </a:r>
          </a:p>
          <a:p>
            <a:pPr marL="180000" algn="just">
              <a:spcBef>
                <a:spcPts val="0"/>
              </a:spcBef>
              <a:spcAft>
                <a:spcPts val="2400"/>
              </a:spcAft>
              <a:buNone/>
            </a:pPr>
            <a:r>
              <a:rPr lang="fr-FR" sz="2400" dirty="0" smtClean="0">
                <a:latin typeface="Verdana" pitchFamily="34" charset="0"/>
                <a:ea typeface="Verdana" pitchFamily="34" charset="0"/>
                <a:cs typeface="Verdana" pitchFamily="34" charset="0"/>
              </a:rPr>
              <a:t>	</a:t>
            </a:r>
          </a:p>
          <a:p>
            <a:pPr marL="180000" lvl="1" indent="-342900" algn="just">
              <a:spcBef>
                <a:spcPts val="0"/>
              </a:spcBef>
              <a:spcAft>
                <a:spcPts val="2400"/>
              </a:spcAft>
              <a:buNone/>
            </a:pPr>
            <a:endParaRPr lang="fr-FR"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57150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357158" y="1000108"/>
            <a:ext cx="8215370" cy="5000660"/>
          </a:xfrm>
        </p:spPr>
        <p:txBody>
          <a:bodyPr>
            <a:noAutofit/>
          </a:bodyPr>
          <a:lstStyle/>
          <a:p>
            <a:pPr lvl="0" algn="just">
              <a:spcAft>
                <a:spcPts val="2400"/>
              </a:spcAft>
              <a:buNone/>
            </a:pPr>
            <a:r>
              <a:rPr lang="fr-FR" sz="2400" b="1" dirty="0" smtClean="0">
                <a:solidFill>
                  <a:srgbClr val="00B0F0"/>
                </a:solidFill>
                <a:latin typeface="Verdana" pitchFamily="34" charset="0"/>
                <a:ea typeface="Verdana" pitchFamily="34" charset="0"/>
                <a:cs typeface="Verdana" pitchFamily="34" charset="0"/>
              </a:rPr>
              <a:t>	Pyramide des âges</a:t>
            </a:r>
            <a:endParaRPr lang="fr-FR" sz="2400" dirty="0" smtClean="0">
              <a:solidFill>
                <a:srgbClr val="00B0F0"/>
              </a:solidFill>
              <a:latin typeface="Verdana" pitchFamily="34" charset="0"/>
              <a:ea typeface="Verdana" pitchFamily="34" charset="0"/>
              <a:cs typeface="Verdana" pitchFamily="34" charset="0"/>
            </a:endParaRPr>
          </a:p>
          <a:p>
            <a:pPr marL="180000" lvl="1" indent="-342900" algn="just">
              <a:spcBef>
                <a:spcPts val="0"/>
              </a:spcBef>
              <a:spcAft>
                <a:spcPts val="2400"/>
              </a:spcAft>
              <a:buNone/>
            </a:pPr>
            <a:r>
              <a:rPr lang="fr-FR" sz="2400" dirty="0" smtClean="0">
                <a:latin typeface="Verdana" pitchFamily="34" charset="0"/>
                <a:ea typeface="Verdana" pitchFamily="34" charset="0"/>
                <a:cs typeface="Verdana" pitchFamily="34" charset="0"/>
              </a:rPr>
              <a:t>	Répartition par sexe et âge de la population à un instant donné.</a:t>
            </a:r>
          </a:p>
          <a:p>
            <a:pPr marL="180000" lvl="1" indent="-342900" algn="just">
              <a:spcBef>
                <a:spcPts val="0"/>
              </a:spcBef>
              <a:spcAft>
                <a:spcPts val="2400"/>
              </a:spcAft>
              <a:buNone/>
            </a:pPr>
            <a:r>
              <a:rPr lang="fr-FR" sz="2400" dirty="0" smtClean="0">
                <a:latin typeface="Verdana" pitchFamily="34" charset="0"/>
                <a:ea typeface="Verdana" pitchFamily="34" charset="0"/>
                <a:cs typeface="Verdana" pitchFamily="34" charset="0"/>
              </a:rPr>
              <a:t> 	Représentation graphique constituée de deux histogrammes juxtaposés, un pour chaque sexe (par convention, les hommes à gauche et les femmes à droite), où les effectifs sont portés sur l’axe des abscisses (horizontalement) et les âges sur l’axe des ordonnées (verticalement). </a:t>
            </a:r>
          </a:p>
          <a:p>
            <a:pPr marL="180000" lvl="1" indent="-342900" algn="just">
              <a:spcBef>
                <a:spcPts val="0"/>
              </a:spcBef>
              <a:spcAft>
                <a:spcPts val="2400"/>
              </a:spcAft>
              <a:buNone/>
            </a:pPr>
            <a:r>
              <a:rPr lang="fr-FR" sz="2400" dirty="0" smtClean="0">
                <a:latin typeface="Verdana" pitchFamily="34" charset="0"/>
                <a:ea typeface="Verdana" pitchFamily="34" charset="0"/>
                <a:cs typeface="Verdana" pitchFamily="34" charset="0"/>
              </a:rPr>
              <a:t>	La somme de toutes les tranches d’âge d’une pyramide est égale à 100 % de la population</a:t>
            </a:r>
            <a:endParaRPr lang="fr-FR"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571504"/>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85720" y="785794"/>
            <a:ext cx="8286808" cy="5929354"/>
          </a:xfrm>
        </p:spPr>
        <p:txBody>
          <a:bodyPr>
            <a:noAutofit/>
          </a:bodyPr>
          <a:lstStyle/>
          <a:p>
            <a:pPr lvl="0">
              <a:buNone/>
            </a:pPr>
            <a:r>
              <a:rPr lang="fr-FR" sz="2400" dirty="0" smtClean="0">
                <a:latin typeface="Verdana" pitchFamily="34" charset="0"/>
                <a:ea typeface="Verdana" pitchFamily="34" charset="0"/>
                <a:cs typeface="Verdana" pitchFamily="34" charset="0"/>
              </a:rPr>
              <a:t>	</a:t>
            </a:r>
            <a:r>
              <a:rPr lang="fr-FR" sz="2400" b="1" dirty="0" smtClean="0">
                <a:solidFill>
                  <a:srgbClr val="00B0F0"/>
                </a:solidFill>
                <a:latin typeface="Verdana" pitchFamily="34" charset="0"/>
                <a:ea typeface="Verdana" pitchFamily="34" charset="0"/>
                <a:cs typeface="Verdana" pitchFamily="34" charset="0"/>
              </a:rPr>
              <a:t>Pyramide des âges</a:t>
            </a:r>
            <a:endParaRPr lang="fr-FR" sz="2400" dirty="0" smtClean="0">
              <a:solidFill>
                <a:srgbClr val="00B0F0"/>
              </a:solidFill>
              <a:latin typeface="Verdana" pitchFamily="34" charset="0"/>
              <a:ea typeface="Verdana" pitchFamily="34" charset="0"/>
              <a:cs typeface="Verdana" pitchFamily="34" charset="0"/>
            </a:endParaRPr>
          </a:p>
          <a:p>
            <a:pPr marL="180000" lvl="1" indent="-342900" algn="just">
              <a:spcBef>
                <a:spcPts val="0"/>
              </a:spcBef>
              <a:spcAft>
                <a:spcPts val="1200"/>
              </a:spcAft>
              <a:buNone/>
            </a:pPr>
            <a:r>
              <a:rPr lang="fr-FR" sz="2400" dirty="0" smtClean="0"/>
              <a:t>	</a:t>
            </a:r>
            <a:endParaRPr lang="fr-FR" sz="2400" dirty="0">
              <a:latin typeface="Verdana" pitchFamily="34" charset="0"/>
              <a:ea typeface="Verdana" pitchFamily="34" charset="0"/>
              <a:cs typeface="Verdana" pitchFamily="34" charset="0"/>
            </a:endParaRPr>
          </a:p>
        </p:txBody>
      </p:sp>
      <p:pic>
        <p:nvPicPr>
          <p:cNvPr id="4" name="Image 3"/>
          <p:cNvPicPr/>
          <p:nvPr/>
        </p:nvPicPr>
        <p:blipFill>
          <a:blip r:embed="rId2"/>
          <a:srcRect/>
          <a:stretch>
            <a:fillRect/>
          </a:stretch>
        </p:blipFill>
        <p:spPr bwMode="auto">
          <a:xfrm>
            <a:off x="642910" y="1428736"/>
            <a:ext cx="7500990" cy="50006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2976" y="142852"/>
            <a:ext cx="6286544" cy="500066"/>
          </a:xfrm>
        </p:spPr>
        <p:txBody>
          <a:bodyPr>
            <a:noAutofit/>
          </a:bodyPr>
          <a:lstStyle/>
          <a:p>
            <a:pPr lvl="1" algn="ctr" rtl="0">
              <a:spcBef>
                <a:spcPct val="0"/>
              </a:spcBef>
            </a:pPr>
            <a:r>
              <a:rPr lang="fr-FR" sz="2400" b="1" dirty="0">
                <a:solidFill>
                  <a:srgbClr val="00B0F0"/>
                </a:solidFill>
                <a:latin typeface="Arial" pitchFamily="34" charset="0"/>
                <a:cs typeface="Arial" pitchFamily="34" charset="0"/>
              </a:rPr>
              <a:t>Structure par âge et </a:t>
            </a:r>
            <a:r>
              <a:rPr lang="fr-FR" sz="2400" b="1" dirty="0" smtClean="0">
                <a:solidFill>
                  <a:srgbClr val="00B0F0"/>
                </a:solidFill>
                <a:latin typeface="Arial" pitchFamily="34" charset="0"/>
                <a:cs typeface="Arial" pitchFamily="34" charset="0"/>
              </a:rPr>
              <a:t>sexe</a:t>
            </a:r>
            <a:endParaRPr lang="fr-FR" sz="2400" dirty="0">
              <a:latin typeface="Arial" pitchFamily="34" charset="0"/>
              <a:cs typeface="Arial" pitchFamily="34" charset="0"/>
            </a:endParaRPr>
          </a:p>
        </p:txBody>
      </p:sp>
      <p:sp>
        <p:nvSpPr>
          <p:cNvPr id="3" name="Espace réservé du contenu 2"/>
          <p:cNvSpPr>
            <a:spLocks noGrp="1"/>
          </p:cNvSpPr>
          <p:nvPr>
            <p:ph idx="1"/>
          </p:nvPr>
        </p:nvSpPr>
        <p:spPr>
          <a:xfrm>
            <a:off x="285720" y="714356"/>
            <a:ext cx="8501122" cy="5500726"/>
          </a:xfrm>
        </p:spPr>
        <p:txBody>
          <a:bodyPr>
            <a:noAutofit/>
          </a:bodyPr>
          <a:lstStyle/>
          <a:p>
            <a:pPr lvl="0" algn="just">
              <a:spcAft>
                <a:spcPts val="1200"/>
              </a:spcAft>
              <a:buNone/>
            </a:pPr>
            <a:r>
              <a:rPr lang="fr-FR" sz="2400" b="1" dirty="0" smtClean="0">
                <a:solidFill>
                  <a:srgbClr val="00B0F0"/>
                </a:solidFill>
                <a:latin typeface="Verdana" pitchFamily="34" charset="0"/>
                <a:ea typeface="Verdana" pitchFamily="34" charset="0"/>
                <a:cs typeface="Verdana" pitchFamily="34" charset="0"/>
              </a:rPr>
              <a:t>	Pyramide des âges</a:t>
            </a:r>
            <a:endParaRPr lang="fr-FR" sz="2400" dirty="0" smtClean="0">
              <a:solidFill>
                <a:srgbClr val="00B0F0"/>
              </a:solidFill>
              <a:latin typeface="Verdana" pitchFamily="34" charset="0"/>
              <a:ea typeface="Verdana" pitchFamily="34" charset="0"/>
              <a:cs typeface="Verdana" pitchFamily="34" charset="0"/>
            </a:endParaRPr>
          </a:p>
          <a:p>
            <a:pPr algn="just">
              <a:spcAft>
                <a:spcPts val="1200"/>
              </a:spcAft>
              <a:buNone/>
            </a:pPr>
            <a:r>
              <a:rPr lang="fr-FR" sz="2400" dirty="0" smtClean="0">
                <a:latin typeface="Verdana" pitchFamily="34" charset="0"/>
                <a:ea typeface="Verdana" pitchFamily="34" charset="0"/>
                <a:cs typeface="Verdana" pitchFamily="34" charset="0"/>
              </a:rPr>
              <a:t>	L’allure générale d’une pyramide par sexe et âge de la population, résultat des effets conjugués, de la fécondité, mortalité et mouvements migratoires. </a:t>
            </a:r>
          </a:p>
          <a:p>
            <a:pPr algn="just">
              <a:spcAft>
                <a:spcPts val="1200"/>
              </a:spcAft>
              <a:buNone/>
            </a:pPr>
            <a:r>
              <a:rPr lang="fr-FR" sz="2400" dirty="0" smtClean="0">
                <a:latin typeface="Verdana" pitchFamily="34" charset="0"/>
                <a:ea typeface="Verdana" pitchFamily="34" charset="0"/>
                <a:cs typeface="Verdana" pitchFamily="34" charset="0"/>
              </a:rPr>
              <a:t>	La fécondité imprime différentes formes à la base de la pyramide selon qu’elle est forte (base large) ou faible (base rétrécie). </a:t>
            </a:r>
          </a:p>
          <a:p>
            <a:pPr algn="just">
              <a:spcAft>
                <a:spcPts val="1200"/>
              </a:spcAft>
              <a:buNone/>
            </a:pPr>
            <a:r>
              <a:rPr lang="fr-FR" sz="2400" dirty="0" smtClean="0">
                <a:latin typeface="Verdana" pitchFamily="34" charset="0"/>
                <a:ea typeface="Verdana" pitchFamily="34" charset="0"/>
                <a:cs typeface="Verdana" pitchFamily="34" charset="0"/>
              </a:rPr>
              <a:t>	Une baisse de la mortalité concerne généralement tous les âges. </a:t>
            </a:r>
          </a:p>
          <a:p>
            <a:pPr algn="just">
              <a:spcAft>
                <a:spcPts val="1200"/>
              </a:spcAft>
              <a:buNone/>
            </a:pPr>
            <a:r>
              <a:rPr lang="fr-FR" sz="2400" dirty="0" smtClean="0">
                <a:latin typeface="Verdana" pitchFamily="34" charset="0"/>
                <a:ea typeface="Verdana" pitchFamily="34" charset="0"/>
                <a:cs typeface="Verdana" pitchFamily="34" charset="0"/>
              </a:rPr>
              <a:t>	Les mouvements migratoires influencent affectent souvent les actifs masculins.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1035</TotalTime>
  <Words>139</Words>
  <Application>Microsoft Office PowerPoint</Application>
  <PresentationFormat>Affichage à l'écran (4:3)</PresentationFormat>
  <Paragraphs>127</Paragraphs>
  <Slides>25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25</vt:i4>
      </vt:variant>
    </vt:vector>
  </HeadingPairs>
  <TitlesOfParts>
    <vt:vector size="31" baseType="lpstr">
      <vt:lpstr>Arial</vt:lpstr>
      <vt:lpstr>Book Antiqua</vt:lpstr>
      <vt:lpstr>Calibri</vt:lpstr>
      <vt:lpstr>Verdana</vt:lpstr>
      <vt:lpstr>Wingdings</vt:lpstr>
      <vt:lpstr>Thème Office</vt:lpstr>
      <vt:lpstr>CONSEILLERS DE SANTE</vt:lpstr>
      <vt:lpstr>Plan de la présentation</vt:lpstr>
      <vt:lpstr>Structure par âge et sexe</vt:lpstr>
      <vt:lpstr>Structure par âge et sexe</vt:lpstr>
      <vt:lpstr>Structure par âge et sexe</vt:lpstr>
      <vt:lpstr>Structure par âge et sexe</vt:lpstr>
      <vt:lpstr>Structure par âge et sexe</vt:lpstr>
      <vt:lpstr>Structure par âge et sexe</vt:lpstr>
      <vt:lpstr>Structure par âge et sexe</vt:lpstr>
      <vt:lpstr>Structure par âge et sexe</vt:lpstr>
      <vt:lpstr>Structure par âge et sexe</vt:lpstr>
      <vt:lpstr>Structure par âge et sexe</vt:lpstr>
      <vt:lpstr>Structure par âge et sexe</vt:lpstr>
      <vt:lpstr>Structure par âge et sexe</vt:lpstr>
      <vt:lpstr>Structure par âge et sexe</vt:lpstr>
      <vt:lpstr>Structure par âge et sexe</vt:lpstr>
      <vt:lpstr>Structure par âge et sexe</vt:lpstr>
      <vt:lpstr>Structure par âge et sexe</vt:lpstr>
      <vt:lpstr>Structure par âge et sexe</vt:lpstr>
      <vt:lpstr>Structure par âge et sexe</vt:lpstr>
      <vt:lpstr>Structure par âge et sexe</vt:lpstr>
      <vt:lpstr>Structure par âge et sexe</vt:lpstr>
      <vt:lpstr>Répartition géographique  </vt:lpstr>
      <vt:lpstr>Répartition géographique  </vt:lpstr>
      <vt:lpstr>Présentation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BG</dc:creator>
  <cp:lastModifiedBy>Boly Dramane</cp:lastModifiedBy>
  <cp:revision>91</cp:revision>
  <dcterms:created xsi:type="dcterms:W3CDTF">2016-12-06T14:26:43Z</dcterms:created>
  <dcterms:modified xsi:type="dcterms:W3CDTF">2020-11-19T17:22:02Z</dcterms:modified>
</cp:coreProperties>
</file>