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96" r:id="rId2"/>
  </p:sldMasterIdLst>
  <p:notesMasterIdLst>
    <p:notesMasterId r:id="rId60"/>
  </p:notesMasterIdLst>
  <p:sldIdLst>
    <p:sldId id="256" r:id="rId3"/>
    <p:sldId id="331" r:id="rId4"/>
    <p:sldId id="332" r:id="rId5"/>
    <p:sldId id="314" r:id="rId6"/>
    <p:sldId id="257" r:id="rId7"/>
    <p:sldId id="313" r:id="rId8"/>
    <p:sldId id="282" r:id="rId9"/>
    <p:sldId id="315" r:id="rId10"/>
    <p:sldId id="283" r:id="rId11"/>
    <p:sldId id="316" r:id="rId12"/>
    <p:sldId id="258" r:id="rId13"/>
    <p:sldId id="329" r:id="rId14"/>
    <p:sldId id="284" r:id="rId15"/>
    <p:sldId id="317" r:id="rId16"/>
    <p:sldId id="259" r:id="rId17"/>
    <p:sldId id="318" r:id="rId18"/>
    <p:sldId id="285" r:id="rId19"/>
    <p:sldId id="319" r:id="rId20"/>
    <p:sldId id="281" r:id="rId21"/>
    <p:sldId id="376" r:id="rId22"/>
    <p:sldId id="377" r:id="rId23"/>
    <p:sldId id="396" r:id="rId24"/>
    <p:sldId id="378" r:id="rId25"/>
    <p:sldId id="320" r:id="rId26"/>
    <p:sldId id="286" r:id="rId27"/>
    <p:sldId id="321" r:id="rId28"/>
    <p:sldId id="287" r:id="rId29"/>
    <p:sldId id="322" r:id="rId30"/>
    <p:sldId id="288" r:id="rId31"/>
    <p:sldId id="323" r:id="rId32"/>
    <p:sldId id="260" r:id="rId33"/>
    <p:sldId id="324" r:id="rId34"/>
    <p:sldId id="289" r:id="rId35"/>
    <p:sldId id="330" r:id="rId36"/>
    <p:sldId id="335" r:id="rId37"/>
    <p:sldId id="380" r:id="rId38"/>
    <p:sldId id="381" r:id="rId39"/>
    <p:sldId id="383" r:id="rId40"/>
    <p:sldId id="340" r:id="rId41"/>
    <p:sldId id="384" r:id="rId42"/>
    <p:sldId id="342" r:id="rId43"/>
    <p:sldId id="385" r:id="rId44"/>
    <p:sldId id="344" r:id="rId45"/>
    <p:sldId id="346" r:id="rId46"/>
    <p:sldId id="348" r:id="rId47"/>
    <p:sldId id="336" r:id="rId48"/>
    <p:sldId id="352" r:id="rId49"/>
    <p:sldId id="356" r:id="rId50"/>
    <p:sldId id="364" r:id="rId51"/>
    <p:sldId id="333" r:id="rId52"/>
    <p:sldId id="261" r:id="rId53"/>
    <p:sldId id="325" r:id="rId54"/>
    <p:sldId id="264" r:id="rId55"/>
    <p:sldId id="390" r:id="rId56"/>
    <p:sldId id="395" r:id="rId57"/>
    <p:sldId id="389" r:id="rId58"/>
    <p:sldId id="391" r:id="rId5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962" autoAdjust="0"/>
    <p:restoredTop sz="94660"/>
  </p:normalViewPr>
  <p:slideViewPr>
    <p:cSldViewPr>
      <p:cViewPr varScale="1">
        <p:scale>
          <a:sx n="62" d="100"/>
          <a:sy n="62" d="100"/>
        </p:scale>
        <p:origin x="72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5606CF-532D-43DC-A711-2E8D3794A64A}" type="datetimeFigureOut">
              <a:rPr lang="fr-FR" smtClean="0"/>
              <a:t>28/07/2021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BC41CB-C35E-42AB-9871-313B517CC189}" type="slidenum">
              <a:rPr lang="fr-FR" smtClean="0"/>
              <a:t>‹N°›</a:t>
            </a:fld>
            <a:endParaRPr lang="fr-FR"/>
          </a:p>
        </p:txBody>
      </p:sp>
    </p:spTree>
    <p:extLst>
      <p:ext uri="{BB962C8B-B14F-4D97-AF65-F5344CB8AC3E}">
        <p14:creationId xmlns:p14="http://schemas.microsoft.com/office/powerpoint/2010/main" val="4103275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FBC41CB-C35E-42AB-9871-313B517CC189}" type="slidenum">
              <a:rPr lang="fr-FR" smtClean="0"/>
              <a:t>31</a:t>
            </a:fld>
            <a:endParaRPr lang="fr-FR"/>
          </a:p>
        </p:txBody>
      </p:sp>
    </p:spTree>
    <p:extLst>
      <p:ext uri="{BB962C8B-B14F-4D97-AF65-F5344CB8AC3E}">
        <p14:creationId xmlns:p14="http://schemas.microsoft.com/office/powerpoint/2010/main" val="3783701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FBC41CB-C35E-42AB-9871-313B517CC189}" type="slidenum">
              <a:rPr lang="fr-FR" smtClean="0"/>
              <a:t>50</a:t>
            </a:fld>
            <a:endParaRPr lang="fr-FR"/>
          </a:p>
        </p:txBody>
      </p:sp>
    </p:spTree>
    <p:extLst>
      <p:ext uri="{BB962C8B-B14F-4D97-AF65-F5344CB8AC3E}">
        <p14:creationId xmlns:p14="http://schemas.microsoft.com/office/powerpoint/2010/main" val="1742104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FBC41CB-C35E-42AB-9871-313B517CC189}" type="slidenum">
              <a:rPr lang="fr-FR" smtClean="0"/>
              <a:t>53</a:t>
            </a:fld>
            <a:endParaRPr lang="fr-FR"/>
          </a:p>
        </p:txBody>
      </p:sp>
    </p:spTree>
    <p:extLst>
      <p:ext uri="{BB962C8B-B14F-4D97-AF65-F5344CB8AC3E}">
        <p14:creationId xmlns:p14="http://schemas.microsoft.com/office/powerpoint/2010/main" val="1165099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E3BE257D-7ED1-4856-A0FA-3F903B16B519}" type="datetimeFigureOut">
              <a:rPr lang="fr-FR" smtClean="0"/>
              <a:t>28/07/2021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60C521A-929B-432C-97D8-3E149D90C2D3}" type="slidenum">
              <a:rPr lang="fr-FR" smtClean="0"/>
              <a:t>‹N°›</a:t>
            </a:fld>
            <a:endParaRPr lang="fr-FR"/>
          </a:p>
        </p:txBody>
      </p:sp>
    </p:spTree>
    <p:extLst>
      <p:ext uri="{BB962C8B-B14F-4D97-AF65-F5344CB8AC3E}">
        <p14:creationId xmlns:p14="http://schemas.microsoft.com/office/powerpoint/2010/main" val="1646920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3BE257D-7ED1-4856-A0FA-3F903B16B519}" type="datetimeFigureOut">
              <a:rPr lang="fr-FR" smtClean="0"/>
              <a:t>28/07/2021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60C521A-929B-432C-97D8-3E149D90C2D3}" type="slidenum">
              <a:rPr lang="fr-FR" smtClean="0"/>
              <a:t>‹N°›</a:t>
            </a:fld>
            <a:endParaRPr lang="fr-FR"/>
          </a:p>
        </p:txBody>
      </p:sp>
    </p:spTree>
    <p:extLst>
      <p:ext uri="{BB962C8B-B14F-4D97-AF65-F5344CB8AC3E}">
        <p14:creationId xmlns:p14="http://schemas.microsoft.com/office/powerpoint/2010/main" val="900308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3BE257D-7ED1-4856-A0FA-3F903B16B519}" type="datetimeFigureOut">
              <a:rPr lang="fr-FR" smtClean="0"/>
              <a:t>28/07/2021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60C521A-929B-432C-97D8-3E149D90C2D3}" type="slidenum">
              <a:rPr lang="fr-FR" smtClean="0"/>
              <a:t>‹N°›</a:t>
            </a:fld>
            <a:endParaRPr lang="fr-FR"/>
          </a:p>
        </p:txBody>
      </p:sp>
    </p:spTree>
    <p:extLst>
      <p:ext uri="{BB962C8B-B14F-4D97-AF65-F5344CB8AC3E}">
        <p14:creationId xmlns:p14="http://schemas.microsoft.com/office/powerpoint/2010/main" val="1276696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9E154D0F-DE34-424B-90C1-3B3E3FF61D03}"/>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 xmlns:a16="http://schemas.microsoft.com/office/drawing/2014/main" id="{BFC4FD11-D4D5-421E-9F2C-9C57BB9AA30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 xmlns:a16="http://schemas.microsoft.com/office/drawing/2014/main" id="{B8001AB9-8A4A-4EEF-B966-1240077429F4}"/>
              </a:ext>
            </a:extLst>
          </p:cNvPr>
          <p:cNvSpPr>
            <a:spLocks noGrp="1"/>
          </p:cNvSpPr>
          <p:nvPr>
            <p:ph type="dt" sz="half" idx="10"/>
          </p:nvPr>
        </p:nvSpPr>
        <p:spPr/>
        <p:txBody>
          <a:bodyPr/>
          <a:lstStyle/>
          <a:p>
            <a:fld id="{0B62E010-B918-4D8F-8D2F-616A0B1E5838}" type="datetime1">
              <a:rPr lang="fr-FR" smtClean="0">
                <a:solidFill>
                  <a:prstClr val="black">
                    <a:tint val="75000"/>
                  </a:prstClr>
                </a:solidFill>
              </a:rPr>
              <a:pPr/>
              <a:t>28/07/2021</a:t>
            </a:fld>
            <a:endParaRPr lang="fr-FR">
              <a:solidFill>
                <a:prstClr val="black">
                  <a:tint val="75000"/>
                </a:prstClr>
              </a:solidFill>
            </a:endParaRPr>
          </a:p>
        </p:txBody>
      </p:sp>
      <p:sp>
        <p:nvSpPr>
          <p:cNvPr id="5" name="Espace réservé du pied de page 4">
            <a:extLst>
              <a:ext uri="{FF2B5EF4-FFF2-40B4-BE49-F238E27FC236}">
                <a16:creationId xmlns="" xmlns:a16="http://schemas.microsoft.com/office/drawing/2014/main" id="{6499FE88-41F3-4BAE-9906-F1D5601C51F0}"/>
              </a:ext>
            </a:extLst>
          </p:cNvPr>
          <p:cNvSpPr>
            <a:spLocks noGrp="1"/>
          </p:cNvSpPr>
          <p:nvPr>
            <p:ph type="ftr" sz="quarter" idx="11"/>
          </p:nvPr>
        </p:nvSpPr>
        <p:spPr/>
        <p:txBody>
          <a:bodyPr/>
          <a:lstStyle/>
          <a:p>
            <a:r>
              <a:rPr lang="fr-FR">
                <a:solidFill>
                  <a:prstClr val="black">
                    <a:tint val="75000"/>
                  </a:prstClr>
                </a:solidFill>
              </a:rPr>
              <a:t>Introduction à la Santé au travail</a:t>
            </a:r>
          </a:p>
        </p:txBody>
      </p:sp>
      <p:sp>
        <p:nvSpPr>
          <p:cNvPr id="6" name="Espace réservé du numéro de diapositive 5">
            <a:extLst>
              <a:ext uri="{FF2B5EF4-FFF2-40B4-BE49-F238E27FC236}">
                <a16:creationId xmlns="" xmlns:a16="http://schemas.microsoft.com/office/drawing/2014/main" id="{642F90E3-2D61-4B18-82BC-7F947C55A95E}"/>
              </a:ext>
            </a:extLst>
          </p:cNvPr>
          <p:cNvSpPr>
            <a:spLocks noGrp="1"/>
          </p:cNvSpPr>
          <p:nvPr>
            <p:ph type="sldNum" sz="quarter" idx="12"/>
          </p:nvPr>
        </p:nvSpPr>
        <p:spPr/>
        <p:txBody>
          <a:bodyPr/>
          <a:lstStyle/>
          <a:p>
            <a:fld id="{2BC2F87F-3B64-44E2-8D8C-157A833B7387}"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880982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41FF0E9F-FC92-4B77-B456-FA75DC120E0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8E199DA2-E7E6-4D03-BC08-1DCC3E190A07}"/>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29C2F36A-F3AD-4ECC-AA9B-E6EA6C60FD6F}"/>
              </a:ext>
            </a:extLst>
          </p:cNvPr>
          <p:cNvSpPr>
            <a:spLocks noGrp="1"/>
          </p:cNvSpPr>
          <p:nvPr>
            <p:ph type="dt" sz="half" idx="10"/>
          </p:nvPr>
        </p:nvSpPr>
        <p:spPr/>
        <p:txBody>
          <a:bodyPr/>
          <a:lstStyle/>
          <a:p>
            <a:fld id="{4ED2DB16-F82C-41A5-B14A-B1A7B79654F4}" type="datetime1">
              <a:rPr lang="fr-FR" smtClean="0">
                <a:solidFill>
                  <a:prstClr val="black">
                    <a:tint val="75000"/>
                  </a:prstClr>
                </a:solidFill>
              </a:rPr>
              <a:pPr/>
              <a:t>28/07/2021</a:t>
            </a:fld>
            <a:endParaRPr lang="fr-FR">
              <a:solidFill>
                <a:prstClr val="black">
                  <a:tint val="75000"/>
                </a:prstClr>
              </a:solidFill>
            </a:endParaRPr>
          </a:p>
        </p:txBody>
      </p:sp>
      <p:sp>
        <p:nvSpPr>
          <p:cNvPr id="5" name="Espace réservé du pied de page 4">
            <a:extLst>
              <a:ext uri="{FF2B5EF4-FFF2-40B4-BE49-F238E27FC236}">
                <a16:creationId xmlns="" xmlns:a16="http://schemas.microsoft.com/office/drawing/2014/main" id="{5312DAEC-4FCD-4CED-A594-028A018CC11A}"/>
              </a:ext>
            </a:extLst>
          </p:cNvPr>
          <p:cNvSpPr>
            <a:spLocks noGrp="1"/>
          </p:cNvSpPr>
          <p:nvPr>
            <p:ph type="ftr" sz="quarter" idx="11"/>
          </p:nvPr>
        </p:nvSpPr>
        <p:spPr/>
        <p:txBody>
          <a:bodyPr/>
          <a:lstStyle/>
          <a:p>
            <a:r>
              <a:rPr lang="fr-FR">
                <a:solidFill>
                  <a:prstClr val="black">
                    <a:tint val="75000"/>
                  </a:prstClr>
                </a:solidFill>
              </a:rPr>
              <a:t>Introduction à la Santé au travail</a:t>
            </a:r>
          </a:p>
        </p:txBody>
      </p:sp>
      <p:sp>
        <p:nvSpPr>
          <p:cNvPr id="6" name="Espace réservé du numéro de diapositive 5">
            <a:extLst>
              <a:ext uri="{FF2B5EF4-FFF2-40B4-BE49-F238E27FC236}">
                <a16:creationId xmlns="" xmlns:a16="http://schemas.microsoft.com/office/drawing/2014/main" id="{261B451B-D704-4B5B-9923-016D0A2781C4}"/>
              </a:ext>
            </a:extLst>
          </p:cNvPr>
          <p:cNvSpPr>
            <a:spLocks noGrp="1"/>
          </p:cNvSpPr>
          <p:nvPr>
            <p:ph type="sldNum" sz="quarter" idx="12"/>
          </p:nvPr>
        </p:nvSpPr>
        <p:spPr/>
        <p:txBody>
          <a:bodyPr/>
          <a:lstStyle/>
          <a:p>
            <a:fld id="{2BC2F87F-3B64-44E2-8D8C-157A833B7387}"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4657673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B326BCE4-118B-456E-8639-9B89F38420D8}"/>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 xmlns:a16="http://schemas.microsoft.com/office/drawing/2014/main" id="{558F40A6-E5A2-4983-A4E4-5C311534AD7A}"/>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 xmlns:a16="http://schemas.microsoft.com/office/drawing/2014/main" id="{6FE12F63-8E4C-4CC8-B81B-67D73BE32055}"/>
              </a:ext>
            </a:extLst>
          </p:cNvPr>
          <p:cNvSpPr>
            <a:spLocks noGrp="1"/>
          </p:cNvSpPr>
          <p:nvPr>
            <p:ph type="dt" sz="half" idx="10"/>
          </p:nvPr>
        </p:nvSpPr>
        <p:spPr/>
        <p:txBody>
          <a:bodyPr/>
          <a:lstStyle/>
          <a:p>
            <a:fld id="{0B9EDCB9-DA08-4A09-A75B-6C349A9C26DD}" type="datetime1">
              <a:rPr lang="fr-FR" smtClean="0">
                <a:solidFill>
                  <a:prstClr val="black">
                    <a:tint val="75000"/>
                  </a:prstClr>
                </a:solidFill>
              </a:rPr>
              <a:pPr/>
              <a:t>28/07/2021</a:t>
            </a:fld>
            <a:endParaRPr lang="fr-FR">
              <a:solidFill>
                <a:prstClr val="black">
                  <a:tint val="75000"/>
                </a:prstClr>
              </a:solidFill>
            </a:endParaRPr>
          </a:p>
        </p:txBody>
      </p:sp>
      <p:sp>
        <p:nvSpPr>
          <p:cNvPr id="5" name="Espace réservé du pied de page 4">
            <a:extLst>
              <a:ext uri="{FF2B5EF4-FFF2-40B4-BE49-F238E27FC236}">
                <a16:creationId xmlns="" xmlns:a16="http://schemas.microsoft.com/office/drawing/2014/main" id="{668B5F0A-6FD4-42C1-BD93-3F755EFE267F}"/>
              </a:ext>
            </a:extLst>
          </p:cNvPr>
          <p:cNvSpPr>
            <a:spLocks noGrp="1"/>
          </p:cNvSpPr>
          <p:nvPr>
            <p:ph type="ftr" sz="quarter" idx="11"/>
          </p:nvPr>
        </p:nvSpPr>
        <p:spPr/>
        <p:txBody>
          <a:bodyPr/>
          <a:lstStyle/>
          <a:p>
            <a:r>
              <a:rPr lang="fr-FR">
                <a:solidFill>
                  <a:prstClr val="black">
                    <a:tint val="75000"/>
                  </a:prstClr>
                </a:solidFill>
              </a:rPr>
              <a:t>Introduction à la Santé au travail</a:t>
            </a:r>
          </a:p>
        </p:txBody>
      </p:sp>
      <p:sp>
        <p:nvSpPr>
          <p:cNvPr id="6" name="Espace réservé du numéro de diapositive 5">
            <a:extLst>
              <a:ext uri="{FF2B5EF4-FFF2-40B4-BE49-F238E27FC236}">
                <a16:creationId xmlns="" xmlns:a16="http://schemas.microsoft.com/office/drawing/2014/main" id="{F2A9ED0F-FF91-4BA9-AD91-7B6637EA1CA7}"/>
              </a:ext>
            </a:extLst>
          </p:cNvPr>
          <p:cNvSpPr>
            <a:spLocks noGrp="1"/>
          </p:cNvSpPr>
          <p:nvPr>
            <p:ph type="sldNum" sz="quarter" idx="12"/>
          </p:nvPr>
        </p:nvSpPr>
        <p:spPr/>
        <p:txBody>
          <a:bodyPr/>
          <a:lstStyle/>
          <a:p>
            <a:fld id="{2BC2F87F-3B64-44E2-8D8C-157A833B7387}"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8757005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91FE33B-3427-42CA-A2D8-F9850046879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B1B997F7-C354-4F36-91BC-F538E6DCC017}"/>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 xmlns:a16="http://schemas.microsoft.com/office/drawing/2014/main" id="{8601A012-7C76-4DF5-B463-7360F879A038}"/>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 xmlns:a16="http://schemas.microsoft.com/office/drawing/2014/main" id="{15F36D4A-1891-4D2B-9024-E0825C98C738}"/>
              </a:ext>
            </a:extLst>
          </p:cNvPr>
          <p:cNvSpPr>
            <a:spLocks noGrp="1"/>
          </p:cNvSpPr>
          <p:nvPr>
            <p:ph type="dt" sz="half" idx="10"/>
          </p:nvPr>
        </p:nvSpPr>
        <p:spPr/>
        <p:txBody>
          <a:bodyPr/>
          <a:lstStyle/>
          <a:p>
            <a:fld id="{9C478F52-64F4-4C43-B9AA-4B015987526F}" type="datetime1">
              <a:rPr lang="fr-FR" smtClean="0">
                <a:solidFill>
                  <a:prstClr val="black">
                    <a:tint val="75000"/>
                  </a:prstClr>
                </a:solidFill>
              </a:rPr>
              <a:pPr/>
              <a:t>28/07/2021</a:t>
            </a:fld>
            <a:endParaRPr lang="fr-FR">
              <a:solidFill>
                <a:prstClr val="black">
                  <a:tint val="75000"/>
                </a:prstClr>
              </a:solidFill>
            </a:endParaRPr>
          </a:p>
        </p:txBody>
      </p:sp>
      <p:sp>
        <p:nvSpPr>
          <p:cNvPr id="6" name="Espace réservé du pied de page 5">
            <a:extLst>
              <a:ext uri="{FF2B5EF4-FFF2-40B4-BE49-F238E27FC236}">
                <a16:creationId xmlns="" xmlns:a16="http://schemas.microsoft.com/office/drawing/2014/main" id="{81A18895-11E1-4708-AA30-3A1D50E131DA}"/>
              </a:ext>
            </a:extLst>
          </p:cNvPr>
          <p:cNvSpPr>
            <a:spLocks noGrp="1"/>
          </p:cNvSpPr>
          <p:nvPr>
            <p:ph type="ftr" sz="quarter" idx="11"/>
          </p:nvPr>
        </p:nvSpPr>
        <p:spPr/>
        <p:txBody>
          <a:bodyPr/>
          <a:lstStyle/>
          <a:p>
            <a:r>
              <a:rPr lang="fr-FR">
                <a:solidFill>
                  <a:prstClr val="black">
                    <a:tint val="75000"/>
                  </a:prstClr>
                </a:solidFill>
              </a:rPr>
              <a:t>Introduction à la Santé au travail</a:t>
            </a:r>
          </a:p>
        </p:txBody>
      </p:sp>
      <p:sp>
        <p:nvSpPr>
          <p:cNvPr id="7" name="Espace réservé du numéro de diapositive 6">
            <a:extLst>
              <a:ext uri="{FF2B5EF4-FFF2-40B4-BE49-F238E27FC236}">
                <a16:creationId xmlns="" xmlns:a16="http://schemas.microsoft.com/office/drawing/2014/main" id="{0B1915A5-D5DD-4A64-AF4F-60A02F92DCA7}"/>
              </a:ext>
            </a:extLst>
          </p:cNvPr>
          <p:cNvSpPr>
            <a:spLocks noGrp="1"/>
          </p:cNvSpPr>
          <p:nvPr>
            <p:ph type="sldNum" sz="quarter" idx="12"/>
          </p:nvPr>
        </p:nvSpPr>
        <p:spPr/>
        <p:txBody>
          <a:bodyPr/>
          <a:lstStyle/>
          <a:p>
            <a:fld id="{2BC2F87F-3B64-44E2-8D8C-157A833B7387}"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4276483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B288489B-C8CC-43E1-A095-3E691393D543}"/>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 xmlns:a16="http://schemas.microsoft.com/office/drawing/2014/main" id="{836EA04E-227B-4573-A1FF-94C81489125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 xmlns:a16="http://schemas.microsoft.com/office/drawing/2014/main" id="{432AF15B-C85D-4CA4-A3B8-DC9707F0EBF9}"/>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 xmlns:a16="http://schemas.microsoft.com/office/drawing/2014/main" id="{A996382A-C311-440A-B5AA-9B33BE30A88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 xmlns:a16="http://schemas.microsoft.com/office/drawing/2014/main" id="{89FDF393-C359-4948-B20C-8E784B8E3170}"/>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 xmlns:a16="http://schemas.microsoft.com/office/drawing/2014/main" id="{42D320F3-94C1-4CF5-9BC2-AC9B8D6FFB6E}"/>
              </a:ext>
            </a:extLst>
          </p:cNvPr>
          <p:cNvSpPr>
            <a:spLocks noGrp="1"/>
          </p:cNvSpPr>
          <p:nvPr>
            <p:ph type="dt" sz="half" idx="10"/>
          </p:nvPr>
        </p:nvSpPr>
        <p:spPr/>
        <p:txBody>
          <a:bodyPr/>
          <a:lstStyle/>
          <a:p>
            <a:fld id="{9E84478E-1902-4C47-9C28-291B90B6D325}" type="datetime1">
              <a:rPr lang="fr-FR" smtClean="0">
                <a:solidFill>
                  <a:prstClr val="black">
                    <a:tint val="75000"/>
                  </a:prstClr>
                </a:solidFill>
              </a:rPr>
              <a:pPr/>
              <a:t>28/07/2021</a:t>
            </a:fld>
            <a:endParaRPr lang="fr-FR">
              <a:solidFill>
                <a:prstClr val="black">
                  <a:tint val="75000"/>
                </a:prstClr>
              </a:solidFill>
            </a:endParaRPr>
          </a:p>
        </p:txBody>
      </p:sp>
      <p:sp>
        <p:nvSpPr>
          <p:cNvPr id="8" name="Espace réservé du pied de page 7">
            <a:extLst>
              <a:ext uri="{FF2B5EF4-FFF2-40B4-BE49-F238E27FC236}">
                <a16:creationId xmlns="" xmlns:a16="http://schemas.microsoft.com/office/drawing/2014/main" id="{5B6AA9A1-1D8C-4ECB-B11B-938CAF4DAE01}"/>
              </a:ext>
            </a:extLst>
          </p:cNvPr>
          <p:cNvSpPr>
            <a:spLocks noGrp="1"/>
          </p:cNvSpPr>
          <p:nvPr>
            <p:ph type="ftr" sz="quarter" idx="11"/>
          </p:nvPr>
        </p:nvSpPr>
        <p:spPr/>
        <p:txBody>
          <a:bodyPr/>
          <a:lstStyle/>
          <a:p>
            <a:r>
              <a:rPr lang="fr-FR">
                <a:solidFill>
                  <a:prstClr val="black">
                    <a:tint val="75000"/>
                  </a:prstClr>
                </a:solidFill>
              </a:rPr>
              <a:t>Introduction à la Santé au travail</a:t>
            </a:r>
          </a:p>
        </p:txBody>
      </p:sp>
      <p:sp>
        <p:nvSpPr>
          <p:cNvPr id="9" name="Espace réservé du numéro de diapositive 8">
            <a:extLst>
              <a:ext uri="{FF2B5EF4-FFF2-40B4-BE49-F238E27FC236}">
                <a16:creationId xmlns="" xmlns:a16="http://schemas.microsoft.com/office/drawing/2014/main" id="{DB204017-E218-4C2E-A8A7-F335EDD463E9}"/>
              </a:ext>
            </a:extLst>
          </p:cNvPr>
          <p:cNvSpPr>
            <a:spLocks noGrp="1"/>
          </p:cNvSpPr>
          <p:nvPr>
            <p:ph type="sldNum" sz="quarter" idx="12"/>
          </p:nvPr>
        </p:nvSpPr>
        <p:spPr/>
        <p:txBody>
          <a:bodyPr/>
          <a:lstStyle/>
          <a:p>
            <a:fld id="{2BC2F87F-3B64-44E2-8D8C-157A833B7387}"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6659047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E4D779AC-55AF-4A04-865E-021B123887AD}"/>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 xmlns:a16="http://schemas.microsoft.com/office/drawing/2014/main" id="{57AC699F-24E1-47A4-BA9F-C4FA724C016F}"/>
              </a:ext>
            </a:extLst>
          </p:cNvPr>
          <p:cNvSpPr>
            <a:spLocks noGrp="1"/>
          </p:cNvSpPr>
          <p:nvPr>
            <p:ph type="dt" sz="half" idx="10"/>
          </p:nvPr>
        </p:nvSpPr>
        <p:spPr/>
        <p:txBody>
          <a:bodyPr/>
          <a:lstStyle/>
          <a:p>
            <a:fld id="{A554A8D4-242F-4307-96CD-1B13A78E09E8}" type="datetime1">
              <a:rPr lang="fr-FR" smtClean="0">
                <a:solidFill>
                  <a:prstClr val="black">
                    <a:tint val="75000"/>
                  </a:prstClr>
                </a:solidFill>
              </a:rPr>
              <a:pPr/>
              <a:t>28/07/2021</a:t>
            </a:fld>
            <a:endParaRPr lang="fr-FR">
              <a:solidFill>
                <a:prstClr val="black">
                  <a:tint val="75000"/>
                </a:prstClr>
              </a:solidFill>
            </a:endParaRPr>
          </a:p>
        </p:txBody>
      </p:sp>
      <p:sp>
        <p:nvSpPr>
          <p:cNvPr id="4" name="Espace réservé du pied de page 3">
            <a:extLst>
              <a:ext uri="{FF2B5EF4-FFF2-40B4-BE49-F238E27FC236}">
                <a16:creationId xmlns="" xmlns:a16="http://schemas.microsoft.com/office/drawing/2014/main" id="{1379490D-1DD2-41A6-9B1B-6A5FD6929022}"/>
              </a:ext>
            </a:extLst>
          </p:cNvPr>
          <p:cNvSpPr>
            <a:spLocks noGrp="1"/>
          </p:cNvSpPr>
          <p:nvPr>
            <p:ph type="ftr" sz="quarter" idx="11"/>
          </p:nvPr>
        </p:nvSpPr>
        <p:spPr/>
        <p:txBody>
          <a:bodyPr/>
          <a:lstStyle/>
          <a:p>
            <a:r>
              <a:rPr lang="fr-FR">
                <a:solidFill>
                  <a:prstClr val="black">
                    <a:tint val="75000"/>
                  </a:prstClr>
                </a:solidFill>
              </a:rPr>
              <a:t>Introduction à la Santé au travail</a:t>
            </a:r>
          </a:p>
        </p:txBody>
      </p:sp>
      <p:sp>
        <p:nvSpPr>
          <p:cNvPr id="5" name="Espace réservé du numéro de diapositive 4">
            <a:extLst>
              <a:ext uri="{FF2B5EF4-FFF2-40B4-BE49-F238E27FC236}">
                <a16:creationId xmlns="" xmlns:a16="http://schemas.microsoft.com/office/drawing/2014/main" id="{B0E2BC93-C46E-46FF-9218-F2AF4667E7D1}"/>
              </a:ext>
            </a:extLst>
          </p:cNvPr>
          <p:cNvSpPr>
            <a:spLocks noGrp="1"/>
          </p:cNvSpPr>
          <p:nvPr>
            <p:ph type="sldNum" sz="quarter" idx="12"/>
          </p:nvPr>
        </p:nvSpPr>
        <p:spPr/>
        <p:txBody>
          <a:bodyPr/>
          <a:lstStyle/>
          <a:p>
            <a:fld id="{2BC2F87F-3B64-44E2-8D8C-157A833B7387}"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3148732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 xmlns:a16="http://schemas.microsoft.com/office/drawing/2014/main" id="{02CA910B-649B-4995-8A1A-6A4DFD46D312}"/>
              </a:ext>
            </a:extLst>
          </p:cNvPr>
          <p:cNvSpPr>
            <a:spLocks noGrp="1"/>
          </p:cNvSpPr>
          <p:nvPr>
            <p:ph type="dt" sz="half" idx="10"/>
          </p:nvPr>
        </p:nvSpPr>
        <p:spPr/>
        <p:txBody>
          <a:bodyPr/>
          <a:lstStyle/>
          <a:p>
            <a:fld id="{E8D488F0-C6EC-481D-92D6-CA7E767B4467}" type="datetime1">
              <a:rPr lang="fr-FR" smtClean="0">
                <a:solidFill>
                  <a:prstClr val="black">
                    <a:tint val="75000"/>
                  </a:prstClr>
                </a:solidFill>
              </a:rPr>
              <a:pPr/>
              <a:t>28/07/2021</a:t>
            </a:fld>
            <a:endParaRPr lang="fr-FR">
              <a:solidFill>
                <a:prstClr val="black">
                  <a:tint val="75000"/>
                </a:prstClr>
              </a:solidFill>
            </a:endParaRPr>
          </a:p>
        </p:txBody>
      </p:sp>
      <p:sp>
        <p:nvSpPr>
          <p:cNvPr id="3" name="Espace réservé du pied de page 2">
            <a:extLst>
              <a:ext uri="{FF2B5EF4-FFF2-40B4-BE49-F238E27FC236}">
                <a16:creationId xmlns="" xmlns:a16="http://schemas.microsoft.com/office/drawing/2014/main" id="{F0C0BA62-4C21-430B-8DCC-522AC0C76C95}"/>
              </a:ext>
            </a:extLst>
          </p:cNvPr>
          <p:cNvSpPr>
            <a:spLocks noGrp="1"/>
          </p:cNvSpPr>
          <p:nvPr>
            <p:ph type="ftr" sz="quarter" idx="11"/>
          </p:nvPr>
        </p:nvSpPr>
        <p:spPr/>
        <p:txBody>
          <a:bodyPr/>
          <a:lstStyle/>
          <a:p>
            <a:r>
              <a:rPr lang="fr-FR">
                <a:solidFill>
                  <a:prstClr val="black">
                    <a:tint val="75000"/>
                  </a:prstClr>
                </a:solidFill>
              </a:rPr>
              <a:t>Introduction à la Santé au travail</a:t>
            </a:r>
          </a:p>
        </p:txBody>
      </p:sp>
      <p:sp>
        <p:nvSpPr>
          <p:cNvPr id="4" name="Espace réservé du numéro de diapositive 3">
            <a:extLst>
              <a:ext uri="{FF2B5EF4-FFF2-40B4-BE49-F238E27FC236}">
                <a16:creationId xmlns="" xmlns:a16="http://schemas.microsoft.com/office/drawing/2014/main" id="{98AE03D2-1441-4275-BB29-C851C70D7787}"/>
              </a:ext>
            </a:extLst>
          </p:cNvPr>
          <p:cNvSpPr>
            <a:spLocks noGrp="1"/>
          </p:cNvSpPr>
          <p:nvPr>
            <p:ph type="sldNum" sz="quarter" idx="12"/>
          </p:nvPr>
        </p:nvSpPr>
        <p:spPr/>
        <p:txBody>
          <a:bodyPr/>
          <a:lstStyle/>
          <a:p>
            <a:fld id="{2BC2F87F-3B64-44E2-8D8C-157A833B7387}"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5535860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73F9ED8-D8C7-4855-8A2E-E1CB6068E945}"/>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 xmlns:a16="http://schemas.microsoft.com/office/drawing/2014/main" id="{68B83EA5-75C8-4DD6-ABB9-A9E02706799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 xmlns:a16="http://schemas.microsoft.com/office/drawing/2014/main" id="{EB5CA423-D5E0-4B47-8443-7F0CF94DA94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 xmlns:a16="http://schemas.microsoft.com/office/drawing/2014/main" id="{EEE94FE3-FA37-49E6-8D08-E89D0DE310E1}"/>
              </a:ext>
            </a:extLst>
          </p:cNvPr>
          <p:cNvSpPr>
            <a:spLocks noGrp="1"/>
          </p:cNvSpPr>
          <p:nvPr>
            <p:ph type="dt" sz="half" idx="10"/>
          </p:nvPr>
        </p:nvSpPr>
        <p:spPr/>
        <p:txBody>
          <a:bodyPr/>
          <a:lstStyle/>
          <a:p>
            <a:fld id="{1180E37C-CE96-4568-803C-C34F0EC624B4}" type="datetime1">
              <a:rPr lang="fr-FR" smtClean="0">
                <a:solidFill>
                  <a:prstClr val="black">
                    <a:tint val="75000"/>
                  </a:prstClr>
                </a:solidFill>
              </a:rPr>
              <a:pPr/>
              <a:t>28/07/2021</a:t>
            </a:fld>
            <a:endParaRPr lang="fr-FR">
              <a:solidFill>
                <a:prstClr val="black">
                  <a:tint val="75000"/>
                </a:prstClr>
              </a:solidFill>
            </a:endParaRPr>
          </a:p>
        </p:txBody>
      </p:sp>
      <p:sp>
        <p:nvSpPr>
          <p:cNvPr id="6" name="Espace réservé du pied de page 5">
            <a:extLst>
              <a:ext uri="{FF2B5EF4-FFF2-40B4-BE49-F238E27FC236}">
                <a16:creationId xmlns="" xmlns:a16="http://schemas.microsoft.com/office/drawing/2014/main" id="{4725E986-215A-4BE6-A0B1-DD5255766DEB}"/>
              </a:ext>
            </a:extLst>
          </p:cNvPr>
          <p:cNvSpPr>
            <a:spLocks noGrp="1"/>
          </p:cNvSpPr>
          <p:nvPr>
            <p:ph type="ftr" sz="quarter" idx="11"/>
          </p:nvPr>
        </p:nvSpPr>
        <p:spPr/>
        <p:txBody>
          <a:bodyPr/>
          <a:lstStyle/>
          <a:p>
            <a:r>
              <a:rPr lang="fr-FR">
                <a:solidFill>
                  <a:prstClr val="black">
                    <a:tint val="75000"/>
                  </a:prstClr>
                </a:solidFill>
              </a:rPr>
              <a:t>Introduction à la Santé au travail</a:t>
            </a:r>
          </a:p>
        </p:txBody>
      </p:sp>
      <p:sp>
        <p:nvSpPr>
          <p:cNvPr id="7" name="Espace réservé du numéro de diapositive 6">
            <a:extLst>
              <a:ext uri="{FF2B5EF4-FFF2-40B4-BE49-F238E27FC236}">
                <a16:creationId xmlns="" xmlns:a16="http://schemas.microsoft.com/office/drawing/2014/main" id="{5A3E9D80-1A63-4F7E-BD7C-D07C48281CBB}"/>
              </a:ext>
            </a:extLst>
          </p:cNvPr>
          <p:cNvSpPr>
            <a:spLocks noGrp="1"/>
          </p:cNvSpPr>
          <p:nvPr>
            <p:ph type="sldNum" sz="quarter" idx="12"/>
          </p:nvPr>
        </p:nvSpPr>
        <p:spPr/>
        <p:txBody>
          <a:bodyPr/>
          <a:lstStyle/>
          <a:p>
            <a:fld id="{2BC2F87F-3B64-44E2-8D8C-157A833B7387}"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612816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3BE257D-7ED1-4856-A0FA-3F903B16B519}" type="datetimeFigureOut">
              <a:rPr lang="fr-FR" smtClean="0"/>
              <a:t>28/07/2021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60C521A-929B-432C-97D8-3E149D90C2D3}" type="slidenum">
              <a:rPr lang="fr-FR" smtClean="0"/>
              <a:t>‹N°›</a:t>
            </a:fld>
            <a:endParaRPr lang="fr-FR"/>
          </a:p>
        </p:txBody>
      </p:sp>
    </p:spTree>
    <p:extLst>
      <p:ext uri="{BB962C8B-B14F-4D97-AF65-F5344CB8AC3E}">
        <p14:creationId xmlns:p14="http://schemas.microsoft.com/office/powerpoint/2010/main" val="16753925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D66318F-3261-4619-B985-357A5504742E}"/>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 xmlns:a16="http://schemas.microsoft.com/office/drawing/2014/main" id="{80DB3F36-1412-4128-801E-BCE34E51950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 xmlns:a16="http://schemas.microsoft.com/office/drawing/2014/main" id="{76805F49-6185-4411-99FB-8D334D993DD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 xmlns:a16="http://schemas.microsoft.com/office/drawing/2014/main" id="{C8CD4402-2DEC-4DDE-98BE-0816849467EE}"/>
              </a:ext>
            </a:extLst>
          </p:cNvPr>
          <p:cNvSpPr>
            <a:spLocks noGrp="1"/>
          </p:cNvSpPr>
          <p:nvPr>
            <p:ph type="dt" sz="half" idx="10"/>
          </p:nvPr>
        </p:nvSpPr>
        <p:spPr/>
        <p:txBody>
          <a:bodyPr/>
          <a:lstStyle/>
          <a:p>
            <a:fld id="{863A0E6F-23C1-456B-B2C9-C0460E2C656B}" type="datetime1">
              <a:rPr lang="fr-FR" smtClean="0">
                <a:solidFill>
                  <a:prstClr val="black">
                    <a:tint val="75000"/>
                  </a:prstClr>
                </a:solidFill>
              </a:rPr>
              <a:pPr/>
              <a:t>28/07/2021</a:t>
            </a:fld>
            <a:endParaRPr lang="fr-FR">
              <a:solidFill>
                <a:prstClr val="black">
                  <a:tint val="75000"/>
                </a:prstClr>
              </a:solidFill>
            </a:endParaRPr>
          </a:p>
        </p:txBody>
      </p:sp>
      <p:sp>
        <p:nvSpPr>
          <p:cNvPr id="6" name="Espace réservé du pied de page 5">
            <a:extLst>
              <a:ext uri="{FF2B5EF4-FFF2-40B4-BE49-F238E27FC236}">
                <a16:creationId xmlns="" xmlns:a16="http://schemas.microsoft.com/office/drawing/2014/main" id="{284F93BD-2E2F-4C12-B5EB-EC6AB7621EE2}"/>
              </a:ext>
            </a:extLst>
          </p:cNvPr>
          <p:cNvSpPr>
            <a:spLocks noGrp="1"/>
          </p:cNvSpPr>
          <p:nvPr>
            <p:ph type="ftr" sz="quarter" idx="11"/>
          </p:nvPr>
        </p:nvSpPr>
        <p:spPr/>
        <p:txBody>
          <a:bodyPr/>
          <a:lstStyle/>
          <a:p>
            <a:r>
              <a:rPr lang="fr-FR">
                <a:solidFill>
                  <a:prstClr val="black">
                    <a:tint val="75000"/>
                  </a:prstClr>
                </a:solidFill>
              </a:rPr>
              <a:t>Introduction à la Santé au travail</a:t>
            </a:r>
          </a:p>
        </p:txBody>
      </p:sp>
      <p:sp>
        <p:nvSpPr>
          <p:cNvPr id="7" name="Espace réservé du numéro de diapositive 6">
            <a:extLst>
              <a:ext uri="{FF2B5EF4-FFF2-40B4-BE49-F238E27FC236}">
                <a16:creationId xmlns="" xmlns:a16="http://schemas.microsoft.com/office/drawing/2014/main" id="{DC8EE1EF-C266-45C3-8016-558652272C50}"/>
              </a:ext>
            </a:extLst>
          </p:cNvPr>
          <p:cNvSpPr>
            <a:spLocks noGrp="1"/>
          </p:cNvSpPr>
          <p:nvPr>
            <p:ph type="sldNum" sz="quarter" idx="12"/>
          </p:nvPr>
        </p:nvSpPr>
        <p:spPr/>
        <p:txBody>
          <a:bodyPr/>
          <a:lstStyle/>
          <a:p>
            <a:fld id="{2BC2F87F-3B64-44E2-8D8C-157A833B7387}"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875256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B15CD5BF-BC45-4B92-8205-6245F73AC7A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 xmlns:a16="http://schemas.microsoft.com/office/drawing/2014/main" id="{937018C4-5378-4ADD-B4FF-23C1923934F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0160E4A1-BEE4-49EA-95D8-4BA3BB58DE28}"/>
              </a:ext>
            </a:extLst>
          </p:cNvPr>
          <p:cNvSpPr>
            <a:spLocks noGrp="1"/>
          </p:cNvSpPr>
          <p:nvPr>
            <p:ph type="dt" sz="half" idx="10"/>
          </p:nvPr>
        </p:nvSpPr>
        <p:spPr/>
        <p:txBody>
          <a:bodyPr/>
          <a:lstStyle/>
          <a:p>
            <a:fld id="{0949F287-60BE-446D-AA73-3DCC8CBE60A7}" type="datetime1">
              <a:rPr lang="fr-FR" smtClean="0">
                <a:solidFill>
                  <a:prstClr val="black">
                    <a:tint val="75000"/>
                  </a:prstClr>
                </a:solidFill>
              </a:rPr>
              <a:pPr/>
              <a:t>28/07/2021</a:t>
            </a:fld>
            <a:endParaRPr lang="fr-FR">
              <a:solidFill>
                <a:prstClr val="black">
                  <a:tint val="75000"/>
                </a:prstClr>
              </a:solidFill>
            </a:endParaRPr>
          </a:p>
        </p:txBody>
      </p:sp>
      <p:sp>
        <p:nvSpPr>
          <p:cNvPr id="5" name="Espace réservé du pied de page 4">
            <a:extLst>
              <a:ext uri="{FF2B5EF4-FFF2-40B4-BE49-F238E27FC236}">
                <a16:creationId xmlns="" xmlns:a16="http://schemas.microsoft.com/office/drawing/2014/main" id="{3468C27E-2187-4479-9022-09DE1F0419EA}"/>
              </a:ext>
            </a:extLst>
          </p:cNvPr>
          <p:cNvSpPr>
            <a:spLocks noGrp="1"/>
          </p:cNvSpPr>
          <p:nvPr>
            <p:ph type="ftr" sz="quarter" idx="11"/>
          </p:nvPr>
        </p:nvSpPr>
        <p:spPr/>
        <p:txBody>
          <a:bodyPr/>
          <a:lstStyle/>
          <a:p>
            <a:r>
              <a:rPr lang="fr-FR">
                <a:solidFill>
                  <a:prstClr val="black">
                    <a:tint val="75000"/>
                  </a:prstClr>
                </a:solidFill>
              </a:rPr>
              <a:t>Introduction à la Santé au travail</a:t>
            </a:r>
          </a:p>
        </p:txBody>
      </p:sp>
      <p:sp>
        <p:nvSpPr>
          <p:cNvPr id="6" name="Espace réservé du numéro de diapositive 5">
            <a:extLst>
              <a:ext uri="{FF2B5EF4-FFF2-40B4-BE49-F238E27FC236}">
                <a16:creationId xmlns="" xmlns:a16="http://schemas.microsoft.com/office/drawing/2014/main" id="{70D11C94-2093-4322-AC4A-9FD384F9FA4C}"/>
              </a:ext>
            </a:extLst>
          </p:cNvPr>
          <p:cNvSpPr>
            <a:spLocks noGrp="1"/>
          </p:cNvSpPr>
          <p:nvPr>
            <p:ph type="sldNum" sz="quarter" idx="12"/>
          </p:nvPr>
        </p:nvSpPr>
        <p:spPr/>
        <p:txBody>
          <a:bodyPr/>
          <a:lstStyle/>
          <a:p>
            <a:fld id="{2BC2F87F-3B64-44E2-8D8C-157A833B7387}"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0259506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 xmlns:a16="http://schemas.microsoft.com/office/drawing/2014/main" id="{5BB786F6-5E65-42D3-9A13-B61000543F12}"/>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 xmlns:a16="http://schemas.microsoft.com/office/drawing/2014/main" id="{0A8C0749-3451-4DDA-B48A-C15D422FC8BB}"/>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A3CB3D41-5448-4F69-8392-EC4BF7BD8212}"/>
              </a:ext>
            </a:extLst>
          </p:cNvPr>
          <p:cNvSpPr>
            <a:spLocks noGrp="1"/>
          </p:cNvSpPr>
          <p:nvPr>
            <p:ph type="dt" sz="half" idx="10"/>
          </p:nvPr>
        </p:nvSpPr>
        <p:spPr/>
        <p:txBody>
          <a:bodyPr/>
          <a:lstStyle/>
          <a:p>
            <a:fld id="{D31715A1-58C0-4693-86BF-3CA971F7203F}" type="datetime1">
              <a:rPr lang="fr-FR" smtClean="0">
                <a:solidFill>
                  <a:prstClr val="black">
                    <a:tint val="75000"/>
                  </a:prstClr>
                </a:solidFill>
              </a:rPr>
              <a:pPr/>
              <a:t>28/07/2021</a:t>
            </a:fld>
            <a:endParaRPr lang="fr-FR">
              <a:solidFill>
                <a:prstClr val="black">
                  <a:tint val="75000"/>
                </a:prstClr>
              </a:solidFill>
            </a:endParaRPr>
          </a:p>
        </p:txBody>
      </p:sp>
      <p:sp>
        <p:nvSpPr>
          <p:cNvPr id="5" name="Espace réservé du pied de page 4">
            <a:extLst>
              <a:ext uri="{FF2B5EF4-FFF2-40B4-BE49-F238E27FC236}">
                <a16:creationId xmlns="" xmlns:a16="http://schemas.microsoft.com/office/drawing/2014/main" id="{AC09F538-96DF-4780-A104-2957EFEE2CCE}"/>
              </a:ext>
            </a:extLst>
          </p:cNvPr>
          <p:cNvSpPr>
            <a:spLocks noGrp="1"/>
          </p:cNvSpPr>
          <p:nvPr>
            <p:ph type="ftr" sz="quarter" idx="11"/>
          </p:nvPr>
        </p:nvSpPr>
        <p:spPr/>
        <p:txBody>
          <a:bodyPr/>
          <a:lstStyle/>
          <a:p>
            <a:r>
              <a:rPr lang="fr-FR">
                <a:solidFill>
                  <a:prstClr val="black">
                    <a:tint val="75000"/>
                  </a:prstClr>
                </a:solidFill>
              </a:rPr>
              <a:t>Introduction à la Santé au travail</a:t>
            </a:r>
          </a:p>
        </p:txBody>
      </p:sp>
      <p:sp>
        <p:nvSpPr>
          <p:cNvPr id="6" name="Espace réservé du numéro de diapositive 5">
            <a:extLst>
              <a:ext uri="{FF2B5EF4-FFF2-40B4-BE49-F238E27FC236}">
                <a16:creationId xmlns="" xmlns:a16="http://schemas.microsoft.com/office/drawing/2014/main" id="{E7CF7854-6281-4765-AD0B-62374193B221}"/>
              </a:ext>
            </a:extLst>
          </p:cNvPr>
          <p:cNvSpPr>
            <a:spLocks noGrp="1"/>
          </p:cNvSpPr>
          <p:nvPr>
            <p:ph type="sldNum" sz="quarter" idx="12"/>
          </p:nvPr>
        </p:nvSpPr>
        <p:spPr/>
        <p:txBody>
          <a:bodyPr/>
          <a:lstStyle/>
          <a:p>
            <a:fld id="{2BC2F87F-3B64-44E2-8D8C-157A833B7387}"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830634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E3BE257D-7ED1-4856-A0FA-3F903B16B519}" type="datetimeFigureOut">
              <a:rPr lang="fr-FR" smtClean="0"/>
              <a:t>28/07/2021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60C521A-929B-432C-97D8-3E149D90C2D3}" type="slidenum">
              <a:rPr lang="fr-FR" smtClean="0"/>
              <a:t>‹N°›</a:t>
            </a:fld>
            <a:endParaRPr lang="fr-FR"/>
          </a:p>
        </p:txBody>
      </p:sp>
    </p:spTree>
    <p:extLst>
      <p:ext uri="{BB962C8B-B14F-4D97-AF65-F5344CB8AC3E}">
        <p14:creationId xmlns:p14="http://schemas.microsoft.com/office/powerpoint/2010/main" val="3633624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3BE257D-7ED1-4856-A0FA-3F903B16B519}" type="datetimeFigureOut">
              <a:rPr lang="fr-FR" smtClean="0"/>
              <a:t>28/07/2021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60C521A-929B-432C-97D8-3E149D90C2D3}" type="slidenum">
              <a:rPr lang="fr-FR" smtClean="0"/>
              <a:t>‹N°›</a:t>
            </a:fld>
            <a:endParaRPr lang="fr-FR"/>
          </a:p>
        </p:txBody>
      </p:sp>
    </p:spTree>
    <p:extLst>
      <p:ext uri="{BB962C8B-B14F-4D97-AF65-F5344CB8AC3E}">
        <p14:creationId xmlns:p14="http://schemas.microsoft.com/office/powerpoint/2010/main" val="2652322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E3BE257D-7ED1-4856-A0FA-3F903B16B519}" type="datetimeFigureOut">
              <a:rPr lang="fr-FR" smtClean="0"/>
              <a:t>28/07/2021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60C521A-929B-432C-97D8-3E149D90C2D3}" type="slidenum">
              <a:rPr lang="fr-FR" smtClean="0"/>
              <a:t>‹N°›</a:t>
            </a:fld>
            <a:endParaRPr lang="fr-FR"/>
          </a:p>
        </p:txBody>
      </p:sp>
    </p:spTree>
    <p:extLst>
      <p:ext uri="{BB962C8B-B14F-4D97-AF65-F5344CB8AC3E}">
        <p14:creationId xmlns:p14="http://schemas.microsoft.com/office/powerpoint/2010/main" val="121440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E3BE257D-7ED1-4856-A0FA-3F903B16B519}" type="datetimeFigureOut">
              <a:rPr lang="fr-FR" smtClean="0"/>
              <a:t>28/07/2021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60C521A-929B-432C-97D8-3E149D90C2D3}" type="slidenum">
              <a:rPr lang="fr-FR" smtClean="0"/>
              <a:t>‹N°›</a:t>
            </a:fld>
            <a:endParaRPr lang="fr-FR"/>
          </a:p>
        </p:txBody>
      </p:sp>
    </p:spTree>
    <p:extLst>
      <p:ext uri="{BB962C8B-B14F-4D97-AF65-F5344CB8AC3E}">
        <p14:creationId xmlns:p14="http://schemas.microsoft.com/office/powerpoint/2010/main" val="237953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3BE257D-7ED1-4856-A0FA-3F903B16B519}" type="datetimeFigureOut">
              <a:rPr lang="fr-FR" smtClean="0"/>
              <a:t>28/07/2021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60C521A-929B-432C-97D8-3E149D90C2D3}" type="slidenum">
              <a:rPr lang="fr-FR" smtClean="0"/>
              <a:t>‹N°›</a:t>
            </a:fld>
            <a:endParaRPr lang="fr-FR"/>
          </a:p>
        </p:txBody>
      </p:sp>
    </p:spTree>
    <p:extLst>
      <p:ext uri="{BB962C8B-B14F-4D97-AF65-F5344CB8AC3E}">
        <p14:creationId xmlns:p14="http://schemas.microsoft.com/office/powerpoint/2010/main" val="2003709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3BE257D-7ED1-4856-A0FA-3F903B16B519}" type="datetimeFigureOut">
              <a:rPr lang="fr-FR" smtClean="0"/>
              <a:t>28/07/2021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60C521A-929B-432C-97D8-3E149D90C2D3}" type="slidenum">
              <a:rPr lang="fr-FR" smtClean="0"/>
              <a:t>‹N°›</a:t>
            </a:fld>
            <a:endParaRPr lang="fr-FR"/>
          </a:p>
        </p:txBody>
      </p:sp>
    </p:spTree>
    <p:extLst>
      <p:ext uri="{BB962C8B-B14F-4D97-AF65-F5344CB8AC3E}">
        <p14:creationId xmlns:p14="http://schemas.microsoft.com/office/powerpoint/2010/main" val="119835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3BE257D-7ED1-4856-A0FA-3F903B16B519}" type="datetimeFigureOut">
              <a:rPr lang="fr-FR" smtClean="0"/>
              <a:t>28/07/2021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60C521A-929B-432C-97D8-3E149D90C2D3}" type="slidenum">
              <a:rPr lang="fr-FR" smtClean="0"/>
              <a:t>‹N°›</a:t>
            </a:fld>
            <a:endParaRPr lang="fr-FR"/>
          </a:p>
        </p:txBody>
      </p:sp>
    </p:spTree>
    <p:extLst>
      <p:ext uri="{BB962C8B-B14F-4D97-AF65-F5344CB8AC3E}">
        <p14:creationId xmlns:p14="http://schemas.microsoft.com/office/powerpoint/2010/main" val="1658365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BE257D-7ED1-4856-A0FA-3F903B16B519}" type="datetimeFigureOut">
              <a:rPr lang="fr-FR" smtClean="0"/>
              <a:t>28/07/2021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0C521A-929B-432C-97D8-3E149D90C2D3}" type="slidenum">
              <a:rPr lang="fr-FR" smtClean="0"/>
              <a:t>‹N°›</a:t>
            </a:fld>
            <a:endParaRPr lang="fr-FR"/>
          </a:p>
        </p:txBody>
      </p:sp>
    </p:spTree>
    <p:extLst>
      <p:ext uri="{BB962C8B-B14F-4D97-AF65-F5344CB8AC3E}">
        <p14:creationId xmlns:p14="http://schemas.microsoft.com/office/powerpoint/2010/main" val="1755571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 xmlns:a16="http://schemas.microsoft.com/office/drawing/2014/main" id="{CD8814C2-1BD4-40AF-98FF-3CBCD7CA522F}"/>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 xmlns:a16="http://schemas.microsoft.com/office/drawing/2014/main" id="{1C75072C-4AF5-4725-90C8-6958126EE98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F7BFF993-7C02-4039-B06A-651D69CEAFA5}"/>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BF0F4E9-475A-4E6B-AAC0-FD803CB8C36F}" type="datetime1">
              <a:rPr lang="fr-FR" smtClean="0">
                <a:solidFill>
                  <a:prstClr val="black">
                    <a:tint val="75000"/>
                  </a:prstClr>
                </a:solidFill>
              </a:rPr>
              <a:pPr/>
              <a:t>28/07/2021</a:t>
            </a:fld>
            <a:endParaRPr lang="fr-FR">
              <a:solidFill>
                <a:prstClr val="black">
                  <a:tint val="75000"/>
                </a:prstClr>
              </a:solidFill>
            </a:endParaRPr>
          </a:p>
        </p:txBody>
      </p:sp>
      <p:sp>
        <p:nvSpPr>
          <p:cNvPr id="5" name="Espace réservé du pied de page 4">
            <a:extLst>
              <a:ext uri="{FF2B5EF4-FFF2-40B4-BE49-F238E27FC236}">
                <a16:creationId xmlns="" xmlns:a16="http://schemas.microsoft.com/office/drawing/2014/main" id="{DF8A54A0-6BF1-45D4-B4BA-F00E22CF3C8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fr-FR">
                <a:solidFill>
                  <a:prstClr val="black">
                    <a:tint val="75000"/>
                  </a:prstClr>
                </a:solidFill>
              </a:rPr>
              <a:t>Introduction à la Santé au travail</a:t>
            </a:r>
          </a:p>
        </p:txBody>
      </p:sp>
      <p:sp>
        <p:nvSpPr>
          <p:cNvPr id="6" name="Espace réservé du numéro de diapositive 5">
            <a:extLst>
              <a:ext uri="{FF2B5EF4-FFF2-40B4-BE49-F238E27FC236}">
                <a16:creationId xmlns="" xmlns:a16="http://schemas.microsoft.com/office/drawing/2014/main" id="{A2492A8A-806E-45C6-996E-F32243985033}"/>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C2F87F-3B64-44E2-8D8C-157A833B7387}"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42017014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4000" dirty="0">
                <a:latin typeface="Arial" panose="020B0604020202020204" pitchFamily="34" charset="0"/>
                <a:cs typeface="Arial" panose="020B0604020202020204" pitchFamily="34" charset="0"/>
              </a:rPr>
              <a:t>PRINCIPES GENERAUX DE SANTE AU TRAVAIL</a:t>
            </a:r>
          </a:p>
        </p:txBody>
      </p:sp>
      <p:sp>
        <p:nvSpPr>
          <p:cNvPr id="3" name="Sous-titre 2"/>
          <p:cNvSpPr>
            <a:spLocks noGrp="1"/>
          </p:cNvSpPr>
          <p:nvPr>
            <p:ph type="subTitle" idx="1"/>
          </p:nvPr>
        </p:nvSpPr>
        <p:spPr/>
        <p:txBody>
          <a:bodyPr>
            <a:normAutofit fontScale="70000" lnSpcReduction="20000"/>
          </a:bodyPr>
          <a:lstStyle/>
          <a:p>
            <a:pPr algn="l"/>
            <a:r>
              <a:rPr lang="fr-FR" sz="2400" b="1" i="1" dirty="0">
                <a:solidFill>
                  <a:schemeClr val="tx1"/>
                </a:solidFill>
                <a:latin typeface="Arial" panose="020B0604020202020204" pitchFamily="34" charset="0"/>
                <a:cs typeface="Arial" panose="020B0604020202020204" pitchFamily="34" charset="0"/>
              </a:rPr>
              <a:t>Dr LOMPO Sandrine Epouse </a:t>
            </a:r>
            <a:r>
              <a:rPr lang="fr-FR" sz="2400" b="1" i="1" dirty="0" smtClean="0">
                <a:solidFill>
                  <a:schemeClr val="tx1"/>
                </a:solidFill>
                <a:latin typeface="Arial" panose="020B0604020202020204" pitchFamily="34" charset="0"/>
                <a:cs typeface="Arial" panose="020B0604020202020204" pitchFamily="34" charset="0"/>
              </a:rPr>
              <a:t>SANON</a:t>
            </a:r>
            <a:r>
              <a:rPr lang="fr-FR" sz="2400" i="1" dirty="0" smtClean="0">
                <a:solidFill>
                  <a:schemeClr val="tx1"/>
                </a:solidFill>
                <a:latin typeface="Arial" panose="020B0604020202020204" pitchFamily="34" charset="0"/>
                <a:cs typeface="Arial" panose="020B0604020202020204" pitchFamily="34" charset="0"/>
              </a:rPr>
              <a:t>, MCA</a:t>
            </a:r>
          </a:p>
          <a:p>
            <a:pPr algn="l"/>
            <a:endParaRPr lang="fr-FR" sz="2400" i="1" dirty="0" smtClean="0">
              <a:solidFill>
                <a:schemeClr val="tx1"/>
              </a:solidFill>
              <a:latin typeface="Arial" panose="020B0604020202020204" pitchFamily="34" charset="0"/>
              <a:cs typeface="Arial" panose="020B0604020202020204" pitchFamily="34" charset="0"/>
            </a:endParaRPr>
          </a:p>
          <a:p>
            <a:pPr algn="l"/>
            <a:endParaRPr lang="fr-FR" sz="2400" i="1" dirty="0" smtClean="0">
              <a:solidFill>
                <a:schemeClr val="tx1"/>
              </a:solidFill>
              <a:latin typeface="Arial" panose="020B0604020202020204" pitchFamily="34" charset="0"/>
              <a:cs typeface="Arial" panose="020B0604020202020204" pitchFamily="34" charset="0"/>
            </a:endParaRPr>
          </a:p>
          <a:p>
            <a:r>
              <a:rPr lang="fr-FR" sz="2400" i="1" smtClean="0">
                <a:solidFill>
                  <a:schemeClr val="tx1"/>
                </a:solidFill>
                <a:latin typeface="Arial" panose="020B0604020202020204" pitchFamily="34" charset="0"/>
                <a:cs typeface="Arial" panose="020B0604020202020204" pitchFamily="34" charset="0"/>
              </a:rPr>
              <a:t>Médecin Spécialiste </a:t>
            </a:r>
            <a:r>
              <a:rPr lang="fr-FR" sz="2400" i="1" dirty="0">
                <a:solidFill>
                  <a:schemeClr val="tx1"/>
                </a:solidFill>
                <a:latin typeface="Arial" panose="020B0604020202020204" pitchFamily="34" charset="0"/>
                <a:cs typeface="Arial" panose="020B0604020202020204" pitchFamily="34" charset="0"/>
              </a:rPr>
              <a:t>en Santé au </a:t>
            </a:r>
            <a:r>
              <a:rPr lang="fr-FR" sz="2400" i="1" dirty="0" smtClean="0">
                <a:solidFill>
                  <a:schemeClr val="tx1"/>
                </a:solidFill>
                <a:latin typeface="Arial" panose="020B0604020202020204" pitchFamily="34" charset="0"/>
                <a:cs typeface="Arial" panose="020B0604020202020204" pitchFamily="34" charset="0"/>
              </a:rPr>
              <a:t>Travail</a:t>
            </a:r>
          </a:p>
          <a:p>
            <a:endParaRPr lang="fr-FR" sz="2400" i="1" dirty="0" smtClean="0">
              <a:solidFill>
                <a:schemeClr val="tx1"/>
              </a:solidFill>
              <a:latin typeface="Arial" panose="020B0604020202020204" pitchFamily="34" charset="0"/>
              <a:cs typeface="Arial" panose="020B0604020202020204" pitchFamily="34" charset="0"/>
            </a:endParaRPr>
          </a:p>
          <a:p>
            <a:r>
              <a:rPr lang="fr-FR" sz="2400" i="1" dirty="0" smtClean="0">
                <a:solidFill>
                  <a:schemeClr val="tx1"/>
                </a:solidFill>
                <a:latin typeface="Arial" panose="020B0604020202020204" pitchFamily="34" charset="0"/>
                <a:cs typeface="Arial" panose="020B0604020202020204" pitchFamily="34" charset="0"/>
              </a:rPr>
              <a:t>Cours Doctorat 1</a:t>
            </a:r>
            <a:endParaRPr lang="fr-FR" sz="2400"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2115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latin typeface="Arial" panose="020B0604020202020204" pitchFamily="34" charset="0"/>
                <a:cs typeface="Arial" panose="020B0604020202020204" pitchFamily="34" charset="0"/>
              </a:rPr>
              <a:t>1-</a:t>
            </a:r>
            <a:r>
              <a:rPr lang="fr-FR" b="1" dirty="0">
                <a:latin typeface="Arial" panose="020B0604020202020204" pitchFamily="34" charset="0"/>
                <a:cs typeface="Arial" panose="020B0604020202020204" pitchFamily="34" charset="0"/>
              </a:rPr>
              <a:t> </a:t>
            </a:r>
            <a:r>
              <a:rPr lang="fr-FR" b="1" u="sng" dirty="0">
                <a:solidFill>
                  <a:srgbClr val="FF0000"/>
                </a:solidFill>
                <a:latin typeface="Arial" panose="020B0604020202020204" pitchFamily="34" charset="0"/>
                <a:cs typeface="Arial" panose="020B0604020202020204" pitchFamily="34" charset="0"/>
              </a:rPr>
              <a:t>Les Précurseurs</a:t>
            </a:r>
            <a:r>
              <a:rPr lang="fr-FR" u="sng" dirty="0">
                <a:solidFill>
                  <a:srgbClr val="FF0000"/>
                </a:solidFill>
              </a:rPr>
              <a:t/>
            </a:r>
            <a:br>
              <a:rPr lang="fr-FR" u="sng" dirty="0">
                <a:solidFill>
                  <a:srgbClr val="FF0000"/>
                </a:solidFill>
              </a:rPr>
            </a:br>
            <a:endParaRPr lang="fr-FR" dirty="0"/>
          </a:p>
        </p:txBody>
      </p:sp>
      <p:sp>
        <p:nvSpPr>
          <p:cNvPr id="3" name="Espace réservé du contenu 2"/>
          <p:cNvSpPr>
            <a:spLocks noGrp="1"/>
          </p:cNvSpPr>
          <p:nvPr>
            <p:ph idx="1"/>
          </p:nvPr>
        </p:nvSpPr>
        <p:spPr/>
        <p:txBody>
          <a:bodyPr/>
          <a:lstStyle/>
          <a:p>
            <a:pPr marL="0" indent="0">
              <a:buNone/>
            </a:pPr>
            <a:r>
              <a:rPr lang="fr-FR" dirty="0">
                <a:latin typeface="Arial" panose="020B0604020202020204" pitchFamily="34" charset="0"/>
                <a:cs typeface="Arial" panose="020B0604020202020204" pitchFamily="34" charset="0"/>
              </a:rPr>
              <a:t>La fin du XIXe siècle fut marquée par l’instauration des premières lois sociales visant à promouvoir une protection sociale des travailleurs (loi de 1898 sur les Accidents du Travail en France).</a:t>
            </a:r>
          </a:p>
          <a:p>
            <a:pPr marL="0" indent="0">
              <a:buNone/>
            </a:pP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03083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a:t/>
            </a:r>
            <a:br>
              <a:rPr lang="fr-FR" b="1" dirty="0"/>
            </a:br>
            <a:r>
              <a:rPr lang="fr-FR" b="1" dirty="0">
                <a:solidFill>
                  <a:srgbClr val="FF0000"/>
                </a:solidFill>
                <a:latin typeface="Arial" panose="020B0604020202020204" pitchFamily="34" charset="0"/>
                <a:cs typeface="Arial" panose="020B0604020202020204" pitchFamily="34" charset="0"/>
              </a:rPr>
              <a:t>2- </a:t>
            </a:r>
            <a:r>
              <a:rPr lang="fr-FR" b="1" u="sng" dirty="0">
                <a:solidFill>
                  <a:srgbClr val="FF0000"/>
                </a:solidFill>
                <a:latin typeface="Arial" panose="020B0604020202020204" pitchFamily="34" charset="0"/>
                <a:cs typeface="Arial" panose="020B0604020202020204" pitchFamily="34" charset="0"/>
              </a:rPr>
              <a:t>Histoire physiologie et psychologie du travail</a:t>
            </a:r>
            <a:r>
              <a:rPr lang="fr-FR" u="sng" dirty="0">
                <a:solidFill>
                  <a:srgbClr val="FF0000"/>
                </a:solidFill>
                <a:latin typeface="Arial" panose="020B0604020202020204" pitchFamily="34" charset="0"/>
                <a:cs typeface="Arial" panose="020B0604020202020204" pitchFamily="34" charset="0"/>
              </a:rPr>
              <a:t/>
            </a:r>
            <a:br>
              <a:rPr lang="fr-FR" u="sng" dirty="0">
                <a:solidFill>
                  <a:srgbClr val="FF0000"/>
                </a:solidFill>
                <a:latin typeface="Arial" panose="020B0604020202020204" pitchFamily="34" charset="0"/>
                <a:cs typeface="Arial" panose="020B0604020202020204" pitchFamily="34" charset="0"/>
              </a:rPr>
            </a:br>
            <a:endParaRPr lang="fr-FR"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p:txBody>
          <a:bodyPr>
            <a:noAutofit/>
          </a:bodyPr>
          <a:lstStyle/>
          <a:p>
            <a:pPr marL="0" indent="0">
              <a:buNone/>
            </a:pPr>
            <a:r>
              <a:rPr lang="fr-FR" dirty="0">
                <a:latin typeface="Arial" panose="020B0604020202020204" pitchFamily="34" charset="0"/>
                <a:cs typeface="Arial" panose="020B0604020202020204" pitchFamily="34" charset="0"/>
              </a:rPr>
              <a:t>2 ingénieurs Taylor et Gilbreth soucieux d’améliorer les rendements, imaginèrent un nouveau système d’organisation du travail basé sur :</a:t>
            </a:r>
          </a:p>
          <a:p>
            <a:pPr lvl="0">
              <a:buFontTx/>
              <a:buChar char="-"/>
            </a:pPr>
            <a:r>
              <a:rPr lang="fr-FR" dirty="0">
                <a:latin typeface="Arial" panose="020B0604020202020204" pitchFamily="34" charset="0"/>
                <a:cs typeface="Arial" panose="020B0604020202020204" pitchFamily="34" charset="0"/>
              </a:rPr>
              <a:t>le chronométrage : division du travail en mouvements élémentaires mesurés en durée courte,</a:t>
            </a:r>
          </a:p>
        </p:txBody>
      </p:sp>
    </p:spTree>
    <p:extLst>
      <p:ext uri="{BB962C8B-B14F-4D97-AF65-F5344CB8AC3E}">
        <p14:creationId xmlns:p14="http://schemas.microsoft.com/office/powerpoint/2010/main" val="20935139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latin typeface="Arial" panose="020B0604020202020204" pitchFamily="34" charset="0"/>
                <a:cs typeface="Arial" panose="020B0604020202020204" pitchFamily="34" charset="0"/>
              </a:rPr>
              <a:t>2- </a:t>
            </a:r>
            <a:r>
              <a:rPr lang="fr-FR" b="1" u="sng" dirty="0">
                <a:solidFill>
                  <a:srgbClr val="FF0000"/>
                </a:solidFill>
                <a:latin typeface="Arial" panose="020B0604020202020204" pitchFamily="34" charset="0"/>
                <a:cs typeface="Arial" panose="020B0604020202020204" pitchFamily="34" charset="0"/>
              </a:rPr>
              <a:t>Histoire physiologie et psychologie du travail</a:t>
            </a:r>
            <a:r>
              <a:rPr lang="fr-FR" u="sng" dirty="0">
                <a:solidFill>
                  <a:srgbClr val="FF0000"/>
                </a:solidFill>
                <a:latin typeface="Arial" panose="020B0604020202020204" pitchFamily="34" charset="0"/>
                <a:cs typeface="Arial" panose="020B0604020202020204" pitchFamily="34" charset="0"/>
              </a:rPr>
              <a:t/>
            </a:r>
            <a:br>
              <a:rPr lang="fr-FR" u="sng" dirty="0">
                <a:solidFill>
                  <a:srgbClr val="FF0000"/>
                </a:solidFill>
                <a:latin typeface="Arial" panose="020B0604020202020204" pitchFamily="34" charset="0"/>
                <a:cs typeface="Arial" panose="020B0604020202020204" pitchFamily="34" charset="0"/>
              </a:rPr>
            </a:br>
            <a:endParaRPr lang="fr-FR" dirty="0"/>
          </a:p>
        </p:txBody>
      </p:sp>
      <p:sp>
        <p:nvSpPr>
          <p:cNvPr id="3" name="Espace réservé du contenu 2"/>
          <p:cNvSpPr>
            <a:spLocks noGrp="1"/>
          </p:cNvSpPr>
          <p:nvPr>
            <p:ph idx="1"/>
          </p:nvPr>
        </p:nvSpPr>
        <p:spPr/>
        <p:txBody>
          <a:bodyPr/>
          <a:lstStyle/>
          <a:p>
            <a:pPr lvl="0">
              <a:buFontTx/>
              <a:buChar char="-"/>
            </a:pPr>
            <a:r>
              <a:rPr lang="fr-FR" dirty="0">
                <a:latin typeface="Arial" panose="020B0604020202020204" pitchFamily="34" charset="0"/>
                <a:cs typeface="Arial" panose="020B0604020202020204" pitchFamily="34" charset="0"/>
              </a:rPr>
              <a:t>l’institution d’un salaire au rendement (ouvrier payé au prorata du nombre de pièces),</a:t>
            </a:r>
          </a:p>
          <a:p>
            <a:pPr marL="0" lvl="0" indent="0">
              <a:buNone/>
            </a:pPr>
            <a:r>
              <a:rPr lang="fr-FR" dirty="0">
                <a:latin typeface="Arial" panose="020B0604020202020204" pitchFamily="34" charset="0"/>
                <a:cs typeface="Arial" panose="020B0604020202020204" pitchFamily="34" charset="0"/>
              </a:rPr>
              <a:t>-  La sélection des ouvriers les plus performants, aptes à exécuter mais non à penser.</a:t>
            </a:r>
          </a:p>
          <a:p>
            <a:pPr marL="0" indent="0">
              <a:buNone/>
            </a:pPr>
            <a:endParaRPr lang="fr-FR" dirty="0"/>
          </a:p>
        </p:txBody>
      </p:sp>
    </p:spTree>
    <p:extLst>
      <p:ext uri="{BB962C8B-B14F-4D97-AF65-F5344CB8AC3E}">
        <p14:creationId xmlns:p14="http://schemas.microsoft.com/office/powerpoint/2010/main" val="13331262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
            </a:r>
            <a:br>
              <a:rPr lang="fr-FR" b="1" dirty="0"/>
            </a:br>
            <a:r>
              <a:rPr lang="fr-FR" b="1" dirty="0">
                <a:solidFill>
                  <a:srgbClr val="FF0000"/>
                </a:solidFill>
                <a:latin typeface="Arial" panose="020B0604020202020204" pitchFamily="34" charset="0"/>
                <a:cs typeface="Arial" panose="020B0604020202020204" pitchFamily="34" charset="0"/>
              </a:rPr>
              <a:t>2- </a:t>
            </a:r>
            <a:r>
              <a:rPr lang="fr-FR" b="1" u="sng" dirty="0">
                <a:solidFill>
                  <a:srgbClr val="FF0000"/>
                </a:solidFill>
                <a:latin typeface="Arial" panose="020B0604020202020204" pitchFamily="34" charset="0"/>
                <a:cs typeface="Arial" panose="020B0604020202020204" pitchFamily="34" charset="0"/>
              </a:rPr>
              <a:t>Histoire physiologie et psychologie du travail</a:t>
            </a:r>
            <a:r>
              <a:rPr lang="fr-FR" u="sng" dirty="0">
                <a:solidFill>
                  <a:srgbClr val="FF0000"/>
                </a:solidFill>
                <a:latin typeface="Arial" panose="020B0604020202020204" pitchFamily="34" charset="0"/>
                <a:cs typeface="Arial" panose="020B0604020202020204" pitchFamily="34" charset="0"/>
              </a:rPr>
              <a:t/>
            </a:r>
            <a:br>
              <a:rPr lang="fr-FR" u="sng" dirty="0">
                <a:solidFill>
                  <a:srgbClr val="FF0000"/>
                </a:solidFill>
                <a:latin typeface="Arial" panose="020B0604020202020204" pitchFamily="34" charset="0"/>
                <a:cs typeface="Arial" panose="020B0604020202020204" pitchFamily="34" charset="0"/>
              </a:rPr>
            </a:br>
            <a:endParaRPr lang="fr-FR"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457200" y="1600200"/>
            <a:ext cx="8229600" cy="4997152"/>
          </a:xfrm>
        </p:spPr>
        <p:txBody>
          <a:bodyPr>
            <a:noAutofit/>
          </a:bodyPr>
          <a:lstStyle/>
          <a:p>
            <a:pPr marL="0" indent="0">
              <a:buNone/>
            </a:pPr>
            <a:r>
              <a:rPr lang="fr-FR" dirty="0">
                <a:latin typeface="Arial" panose="020B0604020202020204" pitchFamily="34" charset="0"/>
                <a:cs typeface="Arial" panose="020B0604020202020204" pitchFamily="34" charset="0"/>
              </a:rPr>
              <a:t>Le taylorisme débouche sur l’automatisation et la standardisation, il ne se souciait ni de la fatigabilité ni de l’état physiologique de l’ouvrier.</a:t>
            </a:r>
          </a:p>
          <a:p>
            <a:pPr marL="0" indent="0">
              <a:buNone/>
            </a:pPr>
            <a:endParaRPr lang="fr-FR" dirty="0">
              <a:latin typeface="Arial" panose="020B0604020202020204" pitchFamily="34" charset="0"/>
              <a:cs typeface="Arial" panose="020B0604020202020204" pitchFamily="34" charset="0"/>
            </a:endParaRPr>
          </a:p>
          <a:p>
            <a:pPr marL="0" indent="0">
              <a:buNone/>
            </a:pPr>
            <a:r>
              <a:rPr lang="fr-FR" dirty="0">
                <a:latin typeface="Arial" panose="020B0604020202020204" pitchFamily="34" charset="0"/>
                <a:cs typeface="Arial" panose="020B0604020202020204" pitchFamily="34" charset="0"/>
              </a:rPr>
              <a:t>En 1916 </a:t>
            </a:r>
            <a:r>
              <a:rPr lang="fr-FR" b="1" dirty="0" err="1">
                <a:latin typeface="Arial" panose="020B0604020202020204" pitchFamily="34" charset="0"/>
                <a:cs typeface="Arial" panose="020B0604020202020204" pitchFamily="34" charset="0"/>
              </a:rPr>
              <a:t>Lahy</a:t>
            </a:r>
            <a:r>
              <a:rPr lang="fr-FR" b="1" dirty="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dénonça les méfaits du Taylorisme et en 1928 l’Institut National d’Orientation Professionnelle fut créé à Paris.</a:t>
            </a:r>
          </a:p>
        </p:txBody>
      </p:sp>
    </p:spTree>
    <p:extLst>
      <p:ext uri="{BB962C8B-B14F-4D97-AF65-F5344CB8AC3E}">
        <p14:creationId xmlns:p14="http://schemas.microsoft.com/office/powerpoint/2010/main" val="22245071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latin typeface="Arial" panose="020B0604020202020204" pitchFamily="34" charset="0"/>
                <a:cs typeface="Arial" panose="020B0604020202020204" pitchFamily="34" charset="0"/>
              </a:rPr>
              <a:t>2- </a:t>
            </a:r>
            <a:r>
              <a:rPr lang="fr-FR" b="1" u="sng" dirty="0">
                <a:solidFill>
                  <a:srgbClr val="FF0000"/>
                </a:solidFill>
                <a:latin typeface="Arial" panose="020B0604020202020204" pitchFamily="34" charset="0"/>
                <a:cs typeface="Arial" panose="020B0604020202020204" pitchFamily="34" charset="0"/>
              </a:rPr>
              <a:t>Histoire physiologie et psychologie du travail</a:t>
            </a:r>
            <a:r>
              <a:rPr lang="fr-FR" u="sng" dirty="0">
                <a:solidFill>
                  <a:srgbClr val="FF0000"/>
                </a:solidFill>
                <a:latin typeface="Arial" panose="020B0604020202020204" pitchFamily="34" charset="0"/>
                <a:cs typeface="Arial" panose="020B0604020202020204" pitchFamily="34" charset="0"/>
              </a:rPr>
              <a:t/>
            </a:r>
            <a:br>
              <a:rPr lang="fr-FR" u="sng" dirty="0">
                <a:solidFill>
                  <a:srgbClr val="FF0000"/>
                </a:solidFill>
                <a:latin typeface="Arial" panose="020B0604020202020204" pitchFamily="34" charset="0"/>
                <a:cs typeface="Arial" panose="020B0604020202020204" pitchFamily="34" charset="0"/>
              </a:rPr>
            </a:br>
            <a:endParaRPr lang="fr-FR" dirty="0"/>
          </a:p>
        </p:txBody>
      </p:sp>
      <p:sp>
        <p:nvSpPr>
          <p:cNvPr id="3" name="Espace réservé du contenu 2"/>
          <p:cNvSpPr>
            <a:spLocks noGrp="1"/>
          </p:cNvSpPr>
          <p:nvPr>
            <p:ph idx="1"/>
          </p:nvPr>
        </p:nvSpPr>
        <p:spPr/>
        <p:txBody>
          <a:bodyPr/>
          <a:lstStyle/>
          <a:p>
            <a:pPr marL="0" indent="0">
              <a:buNone/>
            </a:pPr>
            <a:r>
              <a:rPr lang="fr-FR" dirty="0">
                <a:latin typeface="Arial" panose="020B0604020202020204" pitchFamily="34" charset="0"/>
                <a:cs typeface="Arial" panose="020B0604020202020204" pitchFamily="34" charset="0"/>
              </a:rPr>
              <a:t>La première guerre mondiale a entraîné la création de véritables services médicaux du travail dans les usines d’armement où la main d’œuvre était mal préparée à la tâche.</a:t>
            </a:r>
          </a:p>
          <a:p>
            <a:pPr marL="0" indent="0">
              <a:buNone/>
            </a:pPr>
            <a:endParaRPr lang="fr-FR" dirty="0"/>
          </a:p>
        </p:txBody>
      </p:sp>
    </p:spTree>
    <p:extLst>
      <p:ext uri="{BB962C8B-B14F-4D97-AF65-F5344CB8AC3E}">
        <p14:creationId xmlns:p14="http://schemas.microsoft.com/office/powerpoint/2010/main" val="2254745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0"/>
            <a:r>
              <a:rPr lang="fr-FR" sz="3200" b="1" dirty="0"/>
              <a:t/>
            </a:r>
            <a:br>
              <a:rPr lang="fr-FR" sz="3200" b="1" dirty="0"/>
            </a:br>
            <a:r>
              <a:rPr lang="fr-FR" sz="4000" b="1" dirty="0">
                <a:solidFill>
                  <a:srgbClr val="FF0000"/>
                </a:solidFill>
                <a:latin typeface="Arial" panose="020B0604020202020204" pitchFamily="34" charset="0"/>
                <a:cs typeface="Arial" panose="020B0604020202020204" pitchFamily="34" charset="0"/>
              </a:rPr>
              <a:t>3</a:t>
            </a:r>
            <a:r>
              <a:rPr lang="fr-FR" sz="4000" b="1" dirty="0" smtClean="0">
                <a:solidFill>
                  <a:srgbClr val="FF0000"/>
                </a:solidFill>
                <a:latin typeface="Arial" panose="020B0604020202020204" pitchFamily="34" charset="0"/>
                <a:cs typeface="Arial" panose="020B0604020202020204" pitchFamily="34" charset="0"/>
              </a:rPr>
              <a:t>- </a:t>
            </a:r>
            <a:r>
              <a:rPr lang="fr-FR" sz="4000" b="1" u="sng" dirty="0">
                <a:solidFill>
                  <a:srgbClr val="FF0000"/>
                </a:solidFill>
                <a:latin typeface="Arial" panose="020B0604020202020204" pitchFamily="34" charset="0"/>
                <a:cs typeface="Arial" panose="020B0604020202020204" pitchFamily="34" charset="0"/>
              </a:rPr>
              <a:t>Histoire des mesures législatives </a:t>
            </a:r>
            <a:r>
              <a:rPr lang="fr-FR" sz="3200" u="sng" dirty="0">
                <a:solidFill>
                  <a:srgbClr val="FF0000"/>
                </a:solidFill>
              </a:rPr>
              <a:t/>
            </a:r>
            <a:br>
              <a:rPr lang="fr-FR" sz="3200" u="sng" dirty="0">
                <a:solidFill>
                  <a:srgbClr val="FF0000"/>
                </a:solidFill>
              </a:rPr>
            </a:br>
            <a:endParaRPr lang="fr-FR" sz="3200" dirty="0"/>
          </a:p>
        </p:txBody>
      </p:sp>
      <p:sp>
        <p:nvSpPr>
          <p:cNvPr id="3" name="Espace réservé du contenu 2"/>
          <p:cNvSpPr>
            <a:spLocks noGrp="1"/>
          </p:cNvSpPr>
          <p:nvPr>
            <p:ph idx="1"/>
          </p:nvPr>
        </p:nvSpPr>
        <p:spPr/>
        <p:txBody>
          <a:bodyPr>
            <a:normAutofit/>
          </a:bodyPr>
          <a:lstStyle/>
          <a:p>
            <a:pPr marL="0" indent="0">
              <a:buNone/>
            </a:pPr>
            <a:r>
              <a:rPr lang="fr-FR" dirty="0">
                <a:latin typeface="Arial" panose="020B0604020202020204" pitchFamily="34" charset="0"/>
                <a:cs typeface="Arial" panose="020B0604020202020204" pitchFamily="34" charset="0"/>
              </a:rPr>
              <a:t>Les premières réglementations furent édictées en 1271 à Venise. En 1665 à Frioul, on notait la réduction à 6 heures de la journée de travail des mineurs de cinabre. Le décret français interdisant aux enfants de moins de 10 ans, le travail au fond des mines, fut signée le 03 janvier 1813.</a:t>
            </a:r>
          </a:p>
        </p:txBody>
      </p:sp>
    </p:spTree>
    <p:extLst>
      <p:ext uri="{BB962C8B-B14F-4D97-AF65-F5344CB8AC3E}">
        <p14:creationId xmlns:p14="http://schemas.microsoft.com/office/powerpoint/2010/main" val="4059677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a:solidFill>
                  <a:srgbClr val="FF0000"/>
                </a:solidFill>
                <a:latin typeface="Arial" panose="020B0604020202020204" pitchFamily="34" charset="0"/>
                <a:cs typeface="Arial" panose="020B0604020202020204" pitchFamily="34" charset="0"/>
              </a:rPr>
              <a:t>Histoire des mesures législatives</a:t>
            </a:r>
            <a:endParaRPr lang="fr-FR" dirty="0"/>
          </a:p>
        </p:txBody>
      </p:sp>
      <p:sp>
        <p:nvSpPr>
          <p:cNvPr id="3" name="Espace réservé du contenu 2"/>
          <p:cNvSpPr>
            <a:spLocks noGrp="1"/>
          </p:cNvSpPr>
          <p:nvPr>
            <p:ph idx="1"/>
          </p:nvPr>
        </p:nvSpPr>
        <p:spPr/>
        <p:txBody>
          <a:bodyPr/>
          <a:lstStyle/>
          <a:p>
            <a:pPr marL="0" indent="0">
              <a:buNone/>
            </a:pPr>
            <a:r>
              <a:rPr lang="fr-FR" dirty="0">
                <a:latin typeface="Arial" panose="020B0604020202020204" pitchFamily="34" charset="0"/>
                <a:cs typeface="Arial" panose="020B0604020202020204" pitchFamily="34" charset="0"/>
              </a:rPr>
              <a:t>L’Inspection du Travail et l’Inspection Médicale furent créées en 1833 et 1898 en Angleterre.</a:t>
            </a:r>
          </a:p>
          <a:p>
            <a:pPr marL="0" indent="0">
              <a:buNone/>
            </a:pPr>
            <a:endParaRPr lang="fr-FR" dirty="0">
              <a:latin typeface="Arial" panose="020B0604020202020204" pitchFamily="34" charset="0"/>
              <a:cs typeface="Arial" panose="020B0604020202020204" pitchFamily="34" charset="0"/>
            </a:endParaRPr>
          </a:p>
          <a:p>
            <a:pPr marL="0" indent="0">
              <a:buNone/>
            </a:pPr>
            <a:r>
              <a:rPr lang="fr-FR" dirty="0">
                <a:latin typeface="Arial" panose="020B0604020202020204" pitchFamily="34" charset="0"/>
                <a:cs typeface="Arial" panose="020B0604020202020204" pitchFamily="34" charset="0"/>
              </a:rPr>
              <a:t>Dès 1894, en Belgique les médecins furent rattachés au ministère du travail.</a:t>
            </a:r>
          </a:p>
          <a:p>
            <a:pPr marL="0" indent="0">
              <a:buNone/>
            </a:pPr>
            <a:endParaRPr lang="fr-FR" u="sng" dirty="0">
              <a:solidFill>
                <a:srgbClr val="FF0000"/>
              </a:solidFill>
              <a:latin typeface="Arial" panose="020B0604020202020204" pitchFamily="34" charset="0"/>
              <a:cs typeface="Arial" panose="020B0604020202020204" pitchFamily="34" charset="0"/>
            </a:endParaRPr>
          </a:p>
          <a:p>
            <a:pPr marL="0" indent="0">
              <a:buNone/>
            </a:pP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42563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b="1" dirty="0"/>
              <a:t/>
            </a:r>
            <a:br>
              <a:rPr lang="fr-FR" sz="3200" b="1" dirty="0"/>
            </a:br>
            <a:r>
              <a:rPr lang="fr-FR" sz="4000" b="1" u="sng" dirty="0">
                <a:solidFill>
                  <a:srgbClr val="FF0000"/>
                </a:solidFill>
                <a:latin typeface="Arial" panose="020B0604020202020204" pitchFamily="34" charset="0"/>
                <a:cs typeface="Arial" panose="020B0604020202020204" pitchFamily="34" charset="0"/>
              </a:rPr>
              <a:t>Histoire des mesures législatives </a:t>
            </a:r>
            <a:r>
              <a:rPr lang="fr-FR" sz="4000" u="sng" dirty="0">
                <a:solidFill>
                  <a:srgbClr val="FF0000"/>
                </a:solidFill>
                <a:latin typeface="Arial" panose="020B0604020202020204" pitchFamily="34" charset="0"/>
                <a:cs typeface="Arial" panose="020B0604020202020204" pitchFamily="34" charset="0"/>
              </a:rPr>
              <a:t/>
            </a:r>
            <a:br>
              <a:rPr lang="fr-FR" sz="4000" u="sng" dirty="0">
                <a:solidFill>
                  <a:srgbClr val="FF0000"/>
                </a:solidFill>
                <a:latin typeface="Arial" panose="020B0604020202020204" pitchFamily="34" charset="0"/>
                <a:cs typeface="Arial" panose="020B0604020202020204" pitchFamily="34" charset="0"/>
              </a:rPr>
            </a:br>
            <a:endParaRPr lang="fr-FR" sz="4000"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p:txBody>
          <a:bodyPr>
            <a:normAutofit/>
          </a:bodyPr>
          <a:lstStyle/>
          <a:p>
            <a:pPr marL="0" indent="0">
              <a:buNone/>
            </a:pPr>
            <a:r>
              <a:rPr lang="fr-FR" dirty="0">
                <a:latin typeface="Arial" panose="020B0604020202020204" pitchFamily="34" charset="0"/>
                <a:cs typeface="Arial" panose="020B0604020202020204" pitchFamily="34" charset="0"/>
              </a:rPr>
              <a:t>En février 1940, le Patronat Français recommandait aux entreprises de recruter des médecins du travail avec des tâches bien définies. Divers mouvement menés par les médecins légistes et les parlementaires aboutirent à l’instauration en 1946 d’une véritable médecine du travail à visée exclusivement préventive</a:t>
            </a:r>
          </a:p>
          <a:p>
            <a:pPr marL="0" indent="0">
              <a:buNone/>
            </a:pP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56938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a:solidFill>
                  <a:srgbClr val="FF0000"/>
                </a:solidFill>
                <a:latin typeface="Arial" panose="020B0604020202020204" pitchFamily="34" charset="0"/>
                <a:cs typeface="Arial" panose="020B0604020202020204" pitchFamily="34" charset="0"/>
              </a:rPr>
              <a:t>Histoire des mesures législatives</a:t>
            </a:r>
            <a:endParaRPr lang="fr-FR" dirty="0"/>
          </a:p>
        </p:txBody>
      </p:sp>
      <p:sp>
        <p:nvSpPr>
          <p:cNvPr id="3" name="Espace réservé du contenu 2"/>
          <p:cNvSpPr>
            <a:spLocks noGrp="1"/>
          </p:cNvSpPr>
          <p:nvPr>
            <p:ph idx="1"/>
          </p:nvPr>
        </p:nvSpPr>
        <p:spPr/>
        <p:txBody>
          <a:bodyPr>
            <a:normAutofit/>
          </a:bodyPr>
          <a:lstStyle/>
          <a:p>
            <a:pPr marL="0" indent="0">
              <a:buNone/>
            </a:pPr>
            <a:r>
              <a:rPr lang="fr-FR" dirty="0">
                <a:latin typeface="Arial" panose="020B0604020202020204" pitchFamily="34" charset="0"/>
                <a:cs typeface="Arial" panose="020B0604020202020204" pitchFamily="34" charset="0"/>
              </a:rPr>
              <a:t>Le décret du 16 janvier 1947 institue l’inspection médicale et le service de la main d’œuvre.</a:t>
            </a:r>
          </a:p>
          <a:p>
            <a:pPr marL="0" indent="0">
              <a:buNone/>
            </a:pPr>
            <a:endParaRPr lang="fr-FR" dirty="0">
              <a:latin typeface="Arial" panose="020B0604020202020204" pitchFamily="34" charset="0"/>
              <a:cs typeface="Arial" panose="020B0604020202020204" pitchFamily="34" charset="0"/>
            </a:endParaRPr>
          </a:p>
          <a:p>
            <a:pPr marL="0" indent="0">
              <a:buNone/>
            </a:pPr>
            <a:r>
              <a:rPr lang="fr-FR" dirty="0">
                <a:latin typeface="Arial" panose="020B0604020202020204" pitchFamily="34" charset="0"/>
                <a:cs typeface="Arial" panose="020B0604020202020204" pitchFamily="34" charset="0"/>
              </a:rPr>
              <a:t>Ces textes inspirent le Code du Travail Outre-Mer de 1952, en vigueur dans les colonies françaises dont faisait partie le BURKINA FASO.</a:t>
            </a:r>
          </a:p>
          <a:p>
            <a:endParaRPr lang="fr-FR" dirty="0"/>
          </a:p>
        </p:txBody>
      </p:sp>
    </p:spTree>
    <p:extLst>
      <p:ext uri="{BB962C8B-B14F-4D97-AF65-F5344CB8AC3E}">
        <p14:creationId xmlns:p14="http://schemas.microsoft.com/office/powerpoint/2010/main" val="38919589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dirty="0"/>
              <a:t/>
            </a:r>
            <a:br>
              <a:rPr lang="fr-FR" dirty="0"/>
            </a:br>
            <a:r>
              <a:rPr lang="fr-FR" b="1" u="sng" dirty="0" smtClean="0">
                <a:solidFill>
                  <a:srgbClr val="FF0000"/>
                </a:solidFill>
                <a:latin typeface="Arial" panose="020B0604020202020204" pitchFamily="34" charset="0"/>
                <a:cs typeface="Arial" panose="020B0604020202020204" pitchFamily="34" charset="0"/>
              </a:rPr>
              <a:t>L’Organisation </a:t>
            </a:r>
            <a:r>
              <a:rPr lang="fr-FR" b="1" u="sng" dirty="0">
                <a:solidFill>
                  <a:srgbClr val="FF0000"/>
                </a:solidFill>
                <a:latin typeface="Arial" panose="020B0604020202020204" pitchFamily="34" charset="0"/>
                <a:cs typeface="Arial" panose="020B0604020202020204" pitchFamily="34" charset="0"/>
              </a:rPr>
              <a:t>Internationale du Travail (OIT)</a:t>
            </a:r>
            <a:br>
              <a:rPr lang="fr-FR" b="1" u="sng" dirty="0">
                <a:solidFill>
                  <a:srgbClr val="FF0000"/>
                </a:solidFill>
                <a:latin typeface="Arial" panose="020B0604020202020204" pitchFamily="34" charset="0"/>
                <a:cs typeface="Arial" panose="020B0604020202020204" pitchFamily="34" charset="0"/>
              </a:rPr>
            </a:br>
            <a:endParaRPr lang="fr-FR"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p:txBody>
          <a:bodyPr>
            <a:normAutofit/>
          </a:bodyPr>
          <a:lstStyle/>
          <a:p>
            <a:pPr marL="0" indent="0">
              <a:buNone/>
            </a:pPr>
            <a:r>
              <a:rPr lang="fr-FR" dirty="0">
                <a:latin typeface="Arial" panose="020B0604020202020204" pitchFamily="34" charset="0"/>
                <a:cs typeface="Arial" panose="020B0604020202020204" pitchFamily="34" charset="0"/>
              </a:rPr>
              <a:t>La première conférence du travail (OIT) s’est tenue en 1919 avec rédaction de sa constitution par la commission de législation internationale du travail instituée par la conférence de la paix formant la partie XIII du traité de Versailles. </a:t>
            </a:r>
          </a:p>
        </p:txBody>
      </p:sp>
    </p:spTree>
    <p:extLst>
      <p:ext uri="{BB962C8B-B14F-4D97-AF65-F5344CB8AC3E}">
        <p14:creationId xmlns:p14="http://schemas.microsoft.com/office/powerpoint/2010/main" val="39473396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u="sng" dirty="0">
                <a:solidFill>
                  <a:srgbClr val="FF0000"/>
                </a:solidFill>
                <a:latin typeface="Arial" pitchFamily="34" charset="0"/>
                <a:cs typeface="Arial" pitchFamily="34" charset="0"/>
              </a:rPr>
              <a:t>Objectifs</a:t>
            </a:r>
            <a:r>
              <a:rPr lang="fr-FR" sz="4000" dirty="0">
                <a:latin typeface="Arial" pitchFamily="34" charset="0"/>
                <a:cs typeface="Arial" pitchFamily="34" charset="0"/>
              </a:rPr>
              <a:t> </a:t>
            </a:r>
          </a:p>
        </p:txBody>
      </p:sp>
      <p:sp>
        <p:nvSpPr>
          <p:cNvPr id="3" name="Espace réservé du contenu 2"/>
          <p:cNvSpPr>
            <a:spLocks noGrp="1"/>
          </p:cNvSpPr>
          <p:nvPr>
            <p:ph idx="1"/>
          </p:nvPr>
        </p:nvSpPr>
        <p:spPr/>
        <p:txBody>
          <a:bodyPr>
            <a:normAutofit/>
          </a:bodyPr>
          <a:lstStyle/>
          <a:p>
            <a:pPr marL="0" indent="0">
              <a:buNone/>
            </a:pPr>
            <a:r>
              <a:rPr lang="fr-FR" dirty="0">
                <a:latin typeface="Arial" pitchFamily="34" charset="0"/>
                <a:cs typeface="Arial" pitchFamily="34" charset="0"/>
              </a:rPr>
              <a:t>1- Définir </a:t>
            </a:r>
            <a:r>
              <a:rPr lang="fr-FR" dirty="0" smtClean="0">
                <a:latin typeface="Arial" pitchFamily="34" charset="0"/>
                <a:cs typeface="Arial" pitchFamily="34" charset="0"/>
              </a:rPr>
              <a:t>les notions essentielles</a:t>
            </a:r>
            <a:endParaRPr lang="fr-FR" dirty="0">
              <a:latin typeface="Arial" pitchFamily="34" charset="0"/>
              <a:cs typeface="Arial" pitchFamily="34" charset="0"/>
            </a:endParaRPr>
          </a:p>
          <a:p>
            <a:pPr marL="0" indent="0">
              <a:buNone/>
            </a:pPr>
            <a:endParaRPr lang="fr-FR" dirty="0">
              <a:latin typeface="Arial" pitchFamily="34" charset="0"/>
              <a:cs typeface="Arial" pitchFamily="34" charset="0"/>
            </a:endParaRPr>
          </a:p>
          <a:p>
            <a:pPr marL="0" lvl="0" indent="0">
              <a:buNone/>
            </a:pPr>
            <a:r>
              <a:rPr lang="fr-FR" dirty="0">
                <a:latin typeface="Arial" pitchFamily="34" charset="0"/>
                <a:cs typeface="Arial" pitchFamily="34" charset="0"/>
              </a:rPr>
              <a:t>2</a:t>
            </a:r>
            <a:r>
              <a:rPr lang="fr-FR" dirty="0" smtClean="0">
                <a:latin typeface="Arial" pitchFamily="34" charset="0"/>
                <a:cs typeface="Arial" pitchFamily="34" charset="0"/>
              </a:rPr>
              <a:t>- </a:t>
            </a:r>
            <a:r>
              <a:rPr lang="fr-FR" dirty="0">
                <a:latin typeface="Arial" pitchFamily="34" charset="0"/>
                <a:cs typeface="Arial" pitchFamily="34" charset="0"/>
              </a:rPr>
              <a:t>Décrire les objectifs communs à l’OIT et l’OMS (4P+A</a:t>
            </a:r>
            <a:r>
              <a:rPr lang="fr-FR" dirty="0" smtClean="0">
                <a:latin typeface="Arial" pitchFamily="34" charset="0"/>
                <a:cs typeface="Arial" pitchFamily="34" charset="0"/>
              </a:rPr>
              <a:t>)</a:t>
            </a:r>
          </a:p>
          <a:p>
            <a:pPr marL="0" lvl="0" indent="0">
              <a:buNone/>
            </a:pPr>
            <a:endParaRPr lang="fr-FR" dirty="0">
              <a:latin typeface="Arial" pitchFamily="34" charset="0"/>
              <a:cs typeface="Arial" pitchFamily="34" charset="0"/>
            </a:endParaRPr>
          </a:p>
          <a:p>
            <a:pPr marL="0" indent="0">
              <a:buNone/>
            </a:pPr>
            <a:r>
              <a:rPr lang="fr-FR" dirty="0">
                <a:latin typeface="Arial" pitchFamily="34" charset="0"/>
                <a:cs typeface="Arial" pitchFamily="34" charset="0"/>
              </a:rPr>
              <a:t>3</a:t>
            </a:r>
            <a:r>
              <a:rPr lang="fr-FR" dirty="0" smtClean="0">
                <a:latin typeface="Arial" pitchFamily="34" charset="0"/>
                <a:cs typeface="Arial" pitchFamily="34" charset="0"/>
              </a:rPr>
              <a:t>- </a:t>
            </a:r>
            <a:r>
              <a:rPr lang="fr-FR" dirty="0">
                <a:latin typeface="Arial" pitchFamily="34" charset="0"/>
                <a:cs typeface="Arial" pitchFamily="34" charset="0"/>
              </a:rPr>
              <a:t>Décrire les fonctions des </a:t>
            </a:r>
            <a:r>
              <a:rPr lang="fr-FR" dirty="0" smtClean="0">
                <a:latin typeface="Arial" pitchFamily="34" charset="0"/>
                <a:cs typeface="Arial" pitchFamily="34" charset="0"/>
              </a:rPr>
              <a:t>Services de santé au travail</a:t>
            </a:r>
            <a:endParaRPr lang="fr-FR" dirty="0">
              <a:latin typeface="Arial" pitchFamily="34" charset="0"/>
              <a:cs typeface="Arial" pitchFamily="34" charset="0"/>
            </a:endParaRPr>
          </a:p>
          <a:p>
            <a:pPr marL="0" indent="0">
              <a:buNone/>
            </a:pPr>
            <a:endParaRPr lang="fr-FR" dirty="0">
              <a:latin typeface="Arial" pitchFamily="34" charset="0"/>
              <a:cs typeface="Arial" pitchFamily="34" charset="0"/>
            </a:endParaRPr>
          </a:p>
        </p:txBody>
      </p:sp>
    </p:spTree>
    <p:extLst>
      <p:ext uri="{BB962C8B-B14F-4D97-AF65-F5344CB8AC3E}">
        <p14:creationId xmlns:p14="http://schemas.microsoft.com/office/powerpoint/2010/main" val="22580869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latin typeface="Arial" panose="020B0604020202020204" pitchFamily="34" charset="0"/>
                <a:cs typeface="Arial" panose="020B0604020202020204" pitchFamily="34" charset="0"/>
              </a:rPr>
              <a:t/>
            </a:r>
            <a:br>
              <a:rPr lang="fr-FR" b="1" dirty="0">
                <a:solidFill>
                  <a:srgbClr val="FF0000"/>
                </a:solidFill>
                <a:latin typeface="Arial" panose="020B0604020202020204" pitchFamily="34" charset="0"/>
                <a:cs typeface="Arial" panose="020B0604020202020204" pitchFamily="34" charset="0"/>
              </a:rPr>
            </a:br>
            <a:r>
              <a:rPr lang="fr-FR" b="1" u="sng" dirty="0">
                <a:solidFill>
                  <a:srgbClr val="FF0000"/>
                </a:solidFill>
                <a:latin typeface="Arial" panose="020B0604020202020204" pitchFamily="34" charset="0"/>
                <a:cs typeface="Arial" panose="020B0604020202020204" pitchFamily="34" charset="0"/>
              </a:rPr>
              <a:t>L’Organisation Internationale du Travail (OIT)</a:t>
            </a:r>
            <a:br>
              <a:rPr lang="fr-FR" b="1" u="sng" dirty="0">
                <a:solidFill>
                  <a:srgbClr val="FF0000"/>
                </a:solidFill>
                <a:latin typeface="Arial" panose="020B0604020202020204" pitchFamily="34" charset="0"/>
                <a:cs typeface="Arial" panose="020B0604020202020204" pitchFamily="34" charset="0"/>
              </a:rPr>
            </a:br>
            <a:endParaRPr lang="fr-FR" dirty="0"/>
          </a:p>
        </p:txBody>
      </p:sp>
      <p:sp>
        <p:nvSpPr>
          <p:cNvPr id="3" name="Espace réservé du contenu 2"/>
          <p:cNvSpPr>
            <a:spLocks noGrp="1"/>
          </p:cNvSpPr>
          <p:nvPr>
            <p:ph idx="1"/>
          </p:nvPr>
        </p:nvSpPr>
        <p:spPr/>
        <p:txBody>
          <a:bodyPr>
            <a:normAutofit fontScale="92500"/>
          </a:bodyPr>
          <a:lstStyle/>
          <a:p>
            <a:pPr marL="0" indent="0">
              <a:buNone/>
            </a:pPr>
            <a:r>
              <a:rPr lang="fr-FR" dirty="0">
                <a:latin typeface="Arial" pitchFamily="34" charset="0"/>
                <a:cs typeface="Arial" pitchFamily="34" charset="0"/>
              </a:rPr>
              <a:t>L’OIT a adopté + de 70 conventions en SST, ratifiées par les états membres</a:t>
            </a:r>
          </a:p>
          <a:p>
            <a:pPr>
              <a:buFontTx/>
              <a:buChar char="-"/>
            </a:pPr>
            <a:r>
              <a:rPr lang="fr-FR" b="1" i="1" dirty="0">
                <a:latin typeface="Arial" pitchFamily="34" charset="0"/>
                <a:cs typeface="Arial" pitchFamily="34" charset="0"/>
              </a:rPr>
              <a:t>Conventions</a:t>
            </a:r>
            <a:r>
              <a:rPr lang="fr-FR" dirty="0">
                <a:latin typeface="Arial" pitchFamily="34" charset="0"/>
                <a:cs typeface="Arial" pitchFamily="34" charset="0"/>
              </a:rPr>
              <a:t>: accords internationaux qui fixent des objectifs aux politiques nationales, ou établissent des normes de travail</a:t>
            </a:r>
          </a:p>
          <a:p>
            <a:pPr>
              <a:buFontTx/>
              <a:buChar char="-"/>
            </a:pPr>
            <a:r>
              <a:rPr lang="fr-FR" b="1" i="1" dirty="0">
                <a:latin typeface="Arial" pitchFamily="34" charset="0"/>
                <a:cs typeface="Arial" pitchFamily="34" charset="0"/>
              </a:rPr>
              <a:t>Recommandations</a:t>
            </a:r>
            <a:r>
              <a:rPr lang="fr-FR" dirty="0">
                <a:latin typeface="Arial" pitchFamily="34" charset="0"/>
                <a:cs typeface="Arial" pitchFamily="34" charset="0"/>
              </a:rPr>
              <a:t>: précisent les </a:t>
            </a:r>
            <a:r>
              <a:rPr lang="fr-FR" dirty="0" err="1">
                <a:latin typeface="Arial" pitchFamily="34" charset="0"/>
                <a:cs typeface="Arial" pitchFamily="34" charset="0"/>
              </a:rPr>
              <a:t>méth</a:t>
            </a:r>
            <a:r>
              <a:rPr lang="fr-FR" dirty="0">
                <a:latin typeface="Arial" pitchFamily="34" charset="0"/>
                <a:cs typeface="Arial" pitchFamily="34" charset="0"/>
              </a:rPr>
              <a:t> par lesquelles les objectifs ou normes fixés par les conventions peuvent être atteints= guide d’application</a:t>
            </a:r>
          </a:p>
        </p:txBody>
      </p:sp>
    </p:spTree>
    <p:extLst>
      <p:ext uri="{BB962C8B-B14F-4D97-AF65-F5344CB8AC3E}">
        <p14:creationId xmlns:p14="http://schemas.microsoft.com/office/powerpoint/2010/main" val="15690771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latin typeface="Arial" panose="020B0604020202020204" pitchFamily="34" charset="0"/>
                <a:cs typeface="Arial" panose="020B0604020202020204" pitchFamily="34" charset="0"/>
              </a:rPr>
              <a:t/>
            </a:r>
            <a:br>
              <a:rPr lang="fr-FR" b="1" dirty="0">
                <a:solidFill>
                  <a:srgbClr val="FF0000"/>
                </a:solidFill>
                <a:latin typeface="Arial" panose="020B0604020202020204" pitchFamily="34" charset="0"/>
                <a:cs typeface="Arial" panose="020B0604020202020204" pitchFamily="34" charset="0"/>
              </a:rPr>
            </a:br>
            <a:r>
              <a:rPr lang="fr-FR" b="1" u="sng" dirty="0">
                <a:solidFill>
                  <a:srgbClr val="FF0000"/>
                </a:solidFill>
                <a:latin typeface="Arial" panose="020B0604020202020204" pitchFamily="34" charset="0"/>
                <a:cs typeface="Arial" panose="020B0604020202020204" pitchFamily="34" charset="0"/>
              </a:rPr>
              <a:t>L’Organisation Internationale du Travail (OIT)</a:t>
            </a:r>
            <a:br>
              <a:rPr lang="fr-FR" b="1" u="sng" dirty="0">
                <a:solidFill>
                  <a:srgbClr val="FF0000"/>
                </a:solidFill>
                <a:latin typeface="Arial" panose="020B0604020202020204" pitchFamily="34" charset="0"/>
                <a:cs typeface="Arial" panose="020B0604020202020204" pitchFamily="34" charset="0"/>
              </a:rPr>
            </a:br>
            <a:endParaRPr lang="fr-FR" dirty="0"/>
          </a:p>
        </p:txBody>
      </p:sp>
      <p:sp>
        <p:nvSpPr>
          <p:cNvPr id="3" name="Espace réservé du contenu 2"/>
          <p:cNvSpPr>
            <a:spLocks noGrp="1"/>
          </p:cNvSpPr>
          <p:nvPr>
            <p:ph idx="1"/>
          </p:nvPr>
        </p:nvSpPr>
        <p:spPr/>
        <p:txBody>
          <a:bodyPr/>
          <a:lstStyle/>
          <a:p>
            <a:pPr marL="0" indent="0">
              <a:buNone/>
            </a:pPr>
            <a:r>
              <a:rPr lang="fr-FR" dirty="0">
                <a:latin typeface="Arial" pitchFamily="34" charset="0"/>
                <a:cs typeface="Arial" pitchFamily="34" charset="0"/>
              </a:rPr>
              <a:t>L’OIT a élaboré 3 couples de C/R de base pour la promotion de la SST:</a:t>
            </a:r>
          </a:p>
          <a:p>
            <a:pPr marL="0" indent="0">
              <a:buNone/>
            </a:pPr>
            <a:r>
              <a:rPr lang="fr-FR" dirty="0">
                <a:latin typeface="Arial" pitchFamily="34" charset="0"/>
                <a:cs typeface="Arial" pitchFamily="34" charset="0"/>
              </a:rPr>
              <a:t>- </a:t>
            </a:r>
            <a:r>
              <a:rPr lang="fr-FR" b="1" dirty="0">
                <a:latin typeface="Arial" pitchFamily="34" charset="0"/>
                <a:cs typeface="Arial" pitchFamily="34" charset="0"/>
              </a:rPr>
              <a:t>La C155/R164 sur la sécurité et la santé des travailleurs</a:t>
            </a:r>
            <a:r>
              <a:rPr lang="fr-FR" dirty="0">
                <a:latin typeface="Arial" pitchFamily="34" charset="0"/>
                <a:cs typeface="Arial" pitchFamily="34" charset="0"/>
              </a:rPr>
              <a:t>: </a:t>
            </a:r>
            <a:r>
              <a:rPr lang="fr-FR" i="1" dirty="0">
                <a:latin typeface="Arial" pitchFamily="34" charset="0"/>
                <a:cs typeface="Arial" pitchFamily="34" charset="0"/>
              </a:rPr>
              <a:t>Promouvoir la sécurité et la santé et améliorer es conditions de travail par l’adoption d’une politique nationale en SST; les mesures à prendre par les autorités publiques et les entreprises.</a:t>
            </a:r>
          </a:p>
        </p:txBody>
      </p:sp>
    </p:spTree>
    <p:extLst>
      <p:ext uri="{BB962C8B-B14F-4D97-AF65-F5344CB8AC3E}">
        <p14:creationId xmlns:p14="http://schemas.microsoft.com/office/powerpoint/2010/main" val="7019720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latin typeface="Arial" panose="020B0604020202020204" pitchFamily="34" charset="0"/>
                <a:cs typeface="Arial" panose="020B0604020202020204" pitchFamily="34" charset="0"/>
              </a:rPr>
              <a:t/>
            </a:r>
            <a:br>
              <a:rPr lang="fr-FR" b="1" dirty="0">
                <a:solidFill>
                  <a:srgbClr val="FF0000"/>
                </a:solidFill>
                <a:latin typeface="Arial" panose="020B0604020202020204" pitchFamily="34" charset="0"/>
                <a:cs typeface="Arial" panose="020B0604020202020204" pitchFamily="34" charset="0"/>
              </a:rPr>
            </a:br>
            <a:r>
              <a:rPr lang="fr-FR" b="1" u="sng" dirty="0">
                <a:solidFill>
                  <a:srgbClr val="FF0000"/>
                </a:solidFill>
                <a:latin typeface="Arial" panose="020B0604020202020204" pitchFamily="34" charset="0"/>
                <a:cs typeface="Arial" panose="020B0604020202020204" pitchFamily="34" charset="0"/>
              </a:rPr>
              <a:t>L’Organisation Internationale du Travail (OIT)</a:t>
            </a:r>
            <a:br>
              <a:rPr lang="fr-FR" b="1" u="sng" dirty="0">
                <a:solidFill>
                  <a:srgbClr val="FF0000"/>
                </a:solidFill>
                <a:latin typeface="Arial" panose="020B0604020202020204" pitchFamily="34" charset="0"/>
                <a:cs typeface="Arial" panose="020B0604020202020204" pitchFamily="34" charset="0"/>
              </a:rPr>
            </a:br>
            <a:endParaRPr lang="fr-FR" dirty="0"/>
          </a:p>
        </p:txBody>
      </p:sp>
      <p:sp>
        <p:nvSpPr>
          <p:cNvPr id="3" name="Espace réservé du contenu 2"/>
          <p:cNvSpPr>
            <a:spLocks noGrp="1"/>
          </p:cNvSpPr>
          <p:nvPr>
            <p:ph idx="1"/>
          </p:nvPr>
        </p:nvSpPr>
        <p:spPr/>
        <p:txBody>
          <a:bodyPr/>
          <a:lstStyle/>
          <a:p>
            <a:pPr marL="0" indent="0">
              <a:buNone/>
            </a:pPr>
            <a:r>
              <a:rPr lang="fr-FR" dirty="0">
                <a:latin typeface="Arial" pitchFamily="34" charset="0"/>
                <a:cs typeface="Arial" pitchFamily="34" charset="0"/>
              </a:rPr>
              <a:t>- </a:t>
            </a:r>
            <a:r>
              <a:rPr lang="fr-FR" b="1" dirty="0">
                <a:latin typeface="Arial" pitchFamily="34" charset="0"/>
                <a:cs typeface="Arial" pitchFamily="34" charset="0"/>
              </a:rPr>
              <a:t>La C161/R171 sur les services de santé au travail</a:t>
            </a:r>
            <a:r>
              <a:rPr lang="fr-FR" dirty="0">
                <a:latin typeface="Arial" pitchFamily="34" charset="0"/>
                <a:cs typeface="Arial" pitchFamily="34" charset="0"/>
              </a:rPr>
              <a:t>: </a:t>
            </a:r>
            <a:r>
              <a:rPr lang="fr-FR" i="1" dirty="0">
                <a:latin typeface="Arial" pitchFamily="34" charset="0"/>
                <a:cs typeface="Arial" pitchFamily="34" charset="0"/>
              </a:rPr>
              <a:t>elle prévoit la </a:t>
            </a:r>
            <a:r>
              <a:rPr lang="fr-FR" i="1" dirty="0" err="1">
                <a:latin typeface="Arial" pitchFamily="34" charset="0"/>
                <a:cs typeface="Arial" pitchFamily="34" charset="0"/>
              </a:rPr>
              <a:t>mep</a:t>
            </a:r>
            <a:r>
              <a:rPr lang="fr-FR" i="1" dirty="0">
                <a:latin typeface="Arial" pitchFamily="34" charset="0"/>
                <a:cs typeface="Arial" pitchFamily="34" charset="0"/>
              </a:rPr>
              <a:t> au niveau de l’entreprise de SST </a:t>
            </a:r>
            <a:r>
              <a:rPr lang="fr-FR" i="1" dirty="0" err="1">
                <a:latin typeface="Arial" pitchFamily="34" charset="0"/>
                <a:cs typeface="Arial" pitchFamily="34" charset="0"/>
              </a:rPr>
              <a:t>dt</a:t>
            </a:r>
            <a:r>
              <a:rPr lang="fr-FR" i="1" dirty="0">
                <a:latin typeface="Arial" pitchFamily="34" charset="0"/>
                <a:cs typeface="Arial" pitchFamily="34" charset="0"/>
              </a:rPr>
              <a:t> la mission est </a:t>
            </a:r>
            <a:r>
              <a:rPr lang="fr-FR" b="1" i="1" dirty="0">
                <a:latin typeface="Arial" pitchFamily="34" charset="0"/>
                <a:cs typeface="Arial" pitchFamily="34" charset="0"/>
              </a:rPr>
              <a:t>essentiellement préventive</a:t>
            </a:r>
            <a:r>
              <a:rPr lang="fr-FR" i="1" dirty="0">
                <a:latin typeface="Arial" pitchFamily="34" charset="0"/>
                <a:cs typeface="Arial" pitchFamily="34" charset="0"/>
              </a:rPr>
              <a:t>, chargés de conseiller employeur, travailleur, représentants en matière de préservation de la sécurité et de salubrité du milieu de travail</a:t>
            </a:r>
          </a:p>
        </p:txBody>
      </p:sp>
    </p:spTree>
    <p:extLst>
      <p:ext uri="{BB962C8B-B14F-4D97-AF65-F5344CB8AC3E}">
        <p14:creationId xmlns:p14="http://schemas.microsoft.com/office/powerpoint/2010/main" val="3551598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latin typeface="Arial" panose="020B0604020202020204" pitchFamily="34" charset="0"/>
                <a:cs typeface="Arial" panose="020B0604020202020204" pitchFamily="34" charset="0"/>
              </a:rPr>
              <a:t/>
            </a:r>
            <a:br>
              <a:rPr lang="fr-FR" b="1" dirty="0">
                <a:solidFill>
                  <a:srgbClr val="FF0000"/>
                </a:solidFill>
                <a:latin typeface="Arial" panose="020B0604020202020204" pitchFamily="34" charset="0"/>
                <a:cs typeface="Arial" panose="020B0604020202020204" pitchFamily="34" charset="0"/>
              </a:rPr>
            </a:br>
            <a:r>
              <a:rPr lang="fr-FR" b="1" u="sng" dirty="0">
                <a:solidFill>
                  <a:srgbClr val="FF0000"/>
                </a:solidFill>
                <a:latin typeface="Arial" panose="020B0604020202020204" pitchFamily="34" charset="0"/>
                <a:cs typeface="Arial" panose="020B0604020202020204" pitchFamily="34" charset="0"/>
              </a:rPr>
              <a:t>L’Organisation Internationale du Travail (OIT)</a:t>
            </a:r>
            <a:br>
              <a:rPr lang="fr-FR" b="1" u="sng" dirty="0">
                <a:solidFill>
                  <a:srgbClr val="FF0000"/>
                </a:solidFill>
                <a:latin typeface="Arial" panose="020B0604020202020204" pitchFamily="34" charset="0"/>
                <a:cs typeface="Arial" panose="020B0604020202020204" pitchFamily="34" charset="0"/>
              </a:rPr>
            </a:br>
            <a:endParaRPr lang="fr-FR" dirty="0"/>
          </a:p>
        </p:txBody>
      </p:sp>
      <p:sp>
        <p:nvSpPr>
          <p:cNvPr id="3" name="Espace réservé du contenu 2"/>
          <p:cNvSpPr>
            <a:spLocks noGrp="1"/>
          </p:cNvSpPr>
          <p:nvPr>
            <p:ph idx="1"/>
          </p:nvPr>
        </p:nvSpPr>
        <p:spPr/>
        <p:txBody>
          <a:bodyPr/>
          <a:lstStyle/>
          <a:p>
            <a:pPr marL="0" indent="0">
              <a:buNone/>
            </a:pPr>
            <a:r>
              <a:rPr lang="fr-FR" dirty="0">
                <a:latin typeface="Arial" pitchFamily="34" charset="0"/>
                <a:cs typeface="Arial" pitchFamily="34" charset="0"/>
              </a:rPr>
              <a:t>- </a:t>
            </a:r>
            <a:r>
              <a:rPr lang="fr-FR" b="1" dirty="0">
                <a:latin typeface="Arial" pitchFamily="34" charset="0"/>
                <a:cs typeface="Arial" pitchFamily="34" charset="0"/>
              </a:rPr>
              <a:t>La C187/R197 sur le cadre promotionnel pour la SST</a:t>
            </a:r>
            <a:r>
              <a:rPr lang="fr-FR" dirty="0">
                <a:latin typeface="Arial" pitchFamily="34" charset="0"/>
                <a:cs typeface="Arial" pitchFamily="34" charset="0"/>
              </a:rPr>
              <a:t>: </a:t>
            </a:r>
            <a:r>
              <a:rPr lang="fr-FR" i="1" dirty="0">
                <a:latin typeface="Arial" pitchFamily="34" charset="0"/>
                <a:cs typeface="Arial" pitchFamily="34" charset="0"/>
              </a:rPr>
              <a:t>elle vise à promouvoir une culture de prévention en matière de SST pour aboutir progressivement à un milieu de travail sûr et salubre</a:t>
            </a:r>
          </a:p>
        </p:txBody>
      </p:sp>
    </p:spTree>
    <p:extLst>
      <p:ext uri="{BB962C8B-B14F-4D97-AF65-F5344CB8AC3E}">
        <p14:creationId xmlns:p14="http://schemas.microsoft.com/office/powerpoint/2010/main" val="13532025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latin typeface="Arial" panose="020B0604020202020204" pitchFamily="34" charset="0"/>
                <a:cs typeface="Arial" panose="020B0604020202020204" pitchFamily="34" charset="0"/>
              </a:rPr>
              <a:t/>
            </a:r>
            <a:br>
              <a:rPr lang="fr-FR" b="1" dirty="0">
                <a:solidFill>
                  <a:srgbClr val="FF0000"/>
                </a:solidFill>
                <a:latin typeface="Arial" panose="020B0604020202020204" pitchFamily="34" charset="0"/>
                <a:cs typeface="Arial" panose="020B0604020202020204" pitchFamily="34" charset="0"/>
              </a:rPr>
            </a:br>
            <a:r>
              <a:rPr lang="fr-FR" b="1" u="sng" dirty="0">
                <a:solidFill>
                  <a:srgbClr val="FF0000"/>
                </a:solidFill>
                <a:latin typeface="Arial" panose="020B0604020202020204" pitchFamily="34" charset="0"/>
                <a:cs typeface="Arial" panose="020B0604020202020204" pitchFamily="34" charset="0"/>
              </a:rPr>
              <a:t>L’Organisation Internationale du Travail (OIT)</a:t>
            </a:r>
            <a:br>
              <a:rPr lang="fr-FR" b="1" u="sng" dirty="0">
                <a:solidFill>
                  <a:srgbClr val="FF0000"/>
                </a:solidFill>
                <a:latin typeface="Arial" panose="020B0604020202020204" pitchFamily="34" charset="0"/>
                <a:cs typeface="Arial" panose="020B0604020202020204" pitchFamily="34" charset="0"/>
              </a:rPr>
            </a:br>
            <a:endParaRPr lang="fr-FR" dirty="0"/>
          </a:p>
        </p:txBody>
      </p:sp>
      <p:sp>
        <p:nvSpPr>
          <p:cNvPr id="3" name="Espace réservé du contenu 2"/>
          <p:cNvSpPr>
            <a:spLocks noGrp="1"/>
          </p:cNvSpPr>
          <p:nvPr>
            <p:ph idx="1"/>
          </p:nvPr>
        </p:nvSpPr>
        <p:spPr/>
        <p:txBody>
          <a:bodyPr/>
          <a:lstStyle/>
          <a:p>
            <a:pPr marL="0" indent="0">
              <a:buNone/>
            </a:pPr>
            <a:r>
              <a:rPr lang="fr-FR" dirty="0">
                <a:latin typeface="Arial" panose="020B0604020202020204" pitchFamily="34" charset="0"/>
                <a:cs typeface="Arial" panose="020B0604020202020204" pitchFamily="34" charset="0"/>
              </a:rPr>
              <a:t>Le bureau international du travail (BIT), installé à Genève en 1920, constitue le secrétariat permanent de l’O.I.T. qui est devenue en 1946 la première des institutions spécialisées du système des nations unies. L’OIT compte aujourd’hui 183 états membres (Janvier 2012).</a:t>
            </a:r>
          </a:p>
          <a:p>
            <a:pPr marL="0" indent="0">
              <a:buNone/>
            </a:pPr>
            <a:endParaRPr lang="fr-FR" dirty="0"/>
          </a:p>
        </p:txBody>
      </p:sp>
    </p:spTree>
    <p:extLst>
      <p:ext uri="{BB962C8B-B14F-4D97-AF65-F5344CB8AC3E}">
        <p14:creationId xmlns:p14="http://schemas.microsoft.com/office/powerpoint/2010/main" val="6091052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dirty="0">
                <a:solidFill>
                  <a:srgbClr val="FF0000"/>
                </a:solidFill>
              </a:rPr>
              <a:t/>
            </a:r>
            <a:br>
              <a:rPr lang="fr-FR" dirty="0">
                <a:solidFill>
                  <a:srgbClr val="FF0000"/>
                </a:solidFill>
              </a:rPr>
            </a:br>
            <a:r>
              <a:rPr lang="fr-FR" b="1" u="sng" dirty="0">
                <a:solidFill>
                  <a:srgbClr val="FF0000"/>
                </a:solidFill>
                <a:latin typeface="Arial" panose="020B0604020202020204" pitchFamily="34" charset="0"/>
                <a:cs typeface="Arial" panose="020B0604020202020204" pitchFamily="34" charset="0"/>
              </a:rPr>
              <a:t>L’Organisation Internationale du Travail (OIT)</a:t>
            </a:r>
            <a:r>
              <a:rPr lang="fr-FR" u="sng" dirty="0">
                <a:solidFill>
                  <a:srgbClr val="FF0000"/>
                </a:solidFill>
                <a:latin typeface="Arial" panose="020B0604020202020204" pitchFamily="34" charset="0"/>
                <a:cs typeface="Arial" panose="020B0604020202020204" pitchFamily="34" charset="0"/>
              </a:rPr>
              <a:t/>
            </a:r>
            <a:br>
              <a:rPr lang="fr-FR" u="sng" dirty="0">
                <a:solidFill>
                  <a:srgbClr val="FF0000"/>
                </a:solidFill>
                <a:latin typeface="Arial" panose="020B0604020202020204" pitchFamily="34" charset="0"/>
                <a:cs typeface="Arial" panose="020B0604020202020204" pitchFamily="34" charset="0"/>
              </a:rPr>
            </a:br>
            <a:endParaRPr lang="fr-FR"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457200" y="1600200"/>
            <a:ext cx="8229600" cy="4853136"/>
          </a:xfrm>
        </p:spPr>
        <p:txBody>
          <a:bodyPr>
            <a:normAutofit fontScale="92500" lnSpcReduction="10000"/>
          </a:bodyPr>
          <a:lstStyle/>
          <a:p>
            <a:pPr marL="0" indent="0">
              <a:buNone/>
            </a:pPr>
            <a:r>
              <a:rPr lang="fr-FR" b="1" dirty="0">
                <a:latin typeface="Arial" panose="020B0604020202020204" pitchFamily="34" charset="0"/>
                <a:cs typeface="Arial" panose="020B0604020202020204" pitchFamily="34" charset="0"/>
              </a:rPr>
              <a:t>Les Objectifs de l’ OIT</a:t>
            </a:r>
          </a:p>
          <a:p>
            <a:pPr lvl="0"/>
            <a:r>
              <a:rPr lang="fr-FR" dirty="0">
                <a:latin typeface="Arial" panose="020B0604020202020204" pitchFamily="34" charset="0"/>
                <a:cs typeface="Arial" panose="020B0604020202020204" pitchFamily="34" charset="0"/>
              </a:rPr>
              <a:t>le plein emploi et l’élévation des niveaux de vie,</a:t>
            </a:r>
          </a:p>
          <a:p>
            <a:pPr lvl="0"/>
            <a:r>
              <a:rPr lang="fr-FR" dirty="0">
                <a:latin typeface="Arial" panose="020B0604020202020204" pitchFamily="34" charset="0"/>
                <a:cs typeface="Arial" panose="020B0604020202020204" pitchFamily="34" charset="0"/>
              </a:rPr>
              <a:t> l’emploi des travailleurs à des occupations productives,</a:t>
            </a:r>
          </a:p>
          <a:p>
            <a:pPr lvl="0"/>
            <a:r>
              <a:rPr lang="fr-FR" dirty="0">
                <a:latin typeface="Arial" panose="020B0604020202020204" pitchFamily="34" charset="0"/>
                <a:cs typeface="Arial" panose="020B0604020202020204" pitchFamily="34" charset="0"/>
              </a:rPr>
              <a:t>la formation,</a:t>
            </a:r>
          </a:p>
          <a:p>
            <a:pPr lvl="0"/>
            <a:r>
              <a:rPr lang="fr-FR" dirty="0">
                <a:latin typeface="Arial" panose="020B0604020202020204" pitchFamily="34" charset="0"/>
                <a:cs typeface="Arial" panose="020B0604020202020204" pitchFamily="34" charset="0"/>
              </a:rPr>
              <a:t>les salaires et les conditions de travail,</a:t>
            </a:r>
          </a:p>
          <a:p>
            <a:pPr lvl="0"/>
            <a:r>
              <a:rPr lang="fr-FR" dirty="0">
                <a:latin typeface="Arial" panose="020B0604020202020204" pitchFamily="34" charset="0"/>
                <a:cs typeface="Arial" panose="020B0604020202020204" pitchFamily="34" charset="0"/>
              </a:rPr>
              <a:t>la reconnaissance du droit de négociation collective,</a:t>
            </a:r>
          </a:p>
          <a:p>
            <a:pPr lvl="0"/>
            <a:r>
              <a:rPr lang="fr-FR" dirty="0">
                <a:latin typeface="Arial" panose="020B0604020202020204" pitchFamily="34" charset="0"/>
                <a:cs typeface="Arial" panose="020B0604020202020204" pitchFamily="34" charset="0"/>
              </a:rPr>
              <a:t>l’extension de la protection sociale,</a:t>
            </a:r>
          </a:p>
        </p:txBody>
      </p:sp>
    </p:spTree>
    <p:extLst>
      <p:ext uri="{BB962C8B-B14F-4D97-AF65-F5344CB8AC3E}">
        <p14:creationId xmlns:p14="http://schemas.microsoft.com/office/powerpoint/2010/main" val="4702951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FF0000"/>
                </a:solidFill>
                <a:latin typeface="Arial" panose="020B0604020202020204" pitchFamily="34" charset="0"/>
                <a:cs typeface="Arial" panose="020B0604020202020204" pitchFamily="34" charset="0"/>
              </a:rPr>
              <a:t/>
            </a:r>
            <a:br>
              <a:rPr lang="fr-FR" dirty="0">
                <a:solidFill>
                  <a:srgbClr val="FF0000"/>
                </a:solidFill>
                <a:latin typeface="Arial" panose="020B0604020202020204" pitchFamily="34" charset="0"/>
                <a:cs typeface="Arial" panose="020B0604020202020204" pitchFamily="34" charset="0"/>
              </a:rPr>
            </a:br>
            <a:r>
              <a:rPr lang="fr-FR" b="1" u="sng" dirty="0">
                <a:solidFill>
                  <a:srgbClr val="FF0000"/>
                </a:solidFill>
                <a:latin typeface="Arial" panose="020B0604020202020204" pitchFamily="34" charset="0"/>
                <a:cs typeface="Arial" panose="020B0604020202020204" pitchFamily="34" charset="0"/>
              </a:rPr>
              <a:t>L’Organisation Internationale du Travail (OIT)</a:t>
            </a:r>
            <a:r>
              <a:rPr lang="fr-FR" u="sng" dirty="0">
                <a:solidFill>
                  <a:srgbClr val="FF0000"/>
                </a:solidFill>
                <a:latin typeface="Arial" panose="020B0604020202020204" pitchFamily="34" charset="0"/>
                <a:cs typeface="Arial" panose="020B0604020202020204" pitchFamily="34" charset="0"/>
              </a:rPr>
              <a:t/>
            </a:r>
            <a:br>
              <a:rPr lang="fr-FR" u="sng" dirty="0">
                <a:solidFill>
                  <a:srgbClr val="FF0000"/>
                </a:solidFill>
                <a:latin typeface="Arial" panose="020B0604020202020204" pitchFamily="34" charset="0"/>
                <a:cs typeface="Arial" panose="020B0604020202020204" pitchFamily="34" charset="0"/>
              </a:rPr>
            </a:br>
            <a:endParaRPr lang="fr-FR" dirty="0"/>
          </a:p>
        </p:txBody>
      </p:sp>
      <p:sp>
        <p:nvSpPr>
          <p:cNvPr id="3" name="Espace réservé du contenu 2"/>
          <p:cNvSpPr>
            <a:spLocks noGrp="1"/>
          </p:cNvSpPr>
          <p:nvPr>
            <p:ph idx="1"/>
          </p:nvPr>
        </p:nvSpPr>
        <p:spPr/>
        <p:txBody>
          <a:bodyPr/>
          <a:lstStyle/>
          <a:p>
            <a:pPr lvl="0"/>
            <a:r>
              <a:rPr lang="fr-FR" dirty="0">
                <a:latin typeface="Arial" panose="020B0604020202020204" pitchFamily="34" charset="0"/>
                <a:cs typeface="Arial" panose="020B0604020202020204" pitchFamily="34" charset="0"/>
              </a:rPr>
              <a:t>la sécurité du travail,</a:t>
            </a:r>
          </a:p>
          <a:p>
            <a:pPr lvl="0"/>
            <a:r>
              <a:rPr lang="fr-FR" dirty="0">
                <a:latin typeface="Arial" panose="020B0604020202020204" pitchFamily="34" charset="0"/>
                <a:cs typeface="Arial" panose="020B0604020202020204" pitchFamily="34" charset="0"/>
              </a:rPr>
              <a:t>la protection de l’enfance et de la maternité,</a:t>
            </a:r>
          </a:p>
          <a:p>
            <a:pPr lvl="0"/>
            <a:r>
              <a:rPr lang="fr-FR" dirty="0">
                <a:latin typeface="Arial" panose="020B0604020202020204" pitchFamily="34" charset="0"/>
                <a:cs typeface="Arial" panose="020B0604020202020204" pitchFamily="34" charset="0"/>
              </a:rPr>
              <a:t>un niveau adéquat d’alimentation, de logement, de culture et de moyens de réduction de la pauvreté,</a:t>
            </a:r>
          </a:p>
          <a:p>
            <a:pPr lvl="0"/>
            <a:r>
              <a:rPr lang="fr-FR" dirty="0">
                <a:latin typeface="Arial" panose="020B0604020202020204" pitchFamily="34" charset="0"/>
                <a:cs typeface="Arial" panose="020B0604020202020204" pitchFamily="34" charset="0"/>
              </a:rPr>
              <a:t>la garantie de chances égales dans le domaine éducatif et professionnel.</a:t>
            </a:r>
          </a:p>
          <a:p>
            <a:pPr marL="0" indent="0">
              <a:buNone/>
            </a:pPr>
            <a:endParaRPr lang="fr-FR" dirty="0">
              <a:latin typeface="Arial" panose="020B0604020202020204" pitchFamily="34" charset="0"/>
              <a:cs typeface="Arial" panose="020B0604020202020204" pitchFamily="34" charset="0"/>
            </a:endParaRPr>
          </a:p>
          <a:p>
            <a:pPr marL="0" indent="0">
              <a:buNone/>
            </a:pPr>
            <a:endParaRPr lang="fr-FR" dirty="0"/>
          </a:p>
        </p:txBody>
      </p:sp>
    </p:spTree>
    <p:extLst>
      <p:ext uri="{BB962C8B-B14F-4D97-AF65-F5344CB8AC3E}">
        <p14:creationId xmlns:p14="http://schemas.microsoft.com/office/powerpoint/2010/main" val="38652093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dirty="0">
                <a:solidFill>
                  <a:srgbClr val="FF0000"/>
                </a:solidFill>
              </a:rPr>
              <a:t/>
            </a:r>
            <a:br>
              <a:rPr lang="fr-FR" dirty="0">
                <a:solidFill>
                  <a:srgbClr val="FF0000"/>
                </a:solidFill>
              </a:rPr>
            </a:br>
            <a:r>
              <a:rPr lang="fr-FR" b="1" u="sng" dirty="0">
                <a:solidFill>
                  <a:srgbClr val="FF0000"/>
                </a:solidFill>
                <a:latin typeface="Arial" panose="020B0604020202020204" pitchFamily="34" charset="0"/>
                <a:cs typeface="Arial" panose="020B0604020202020204" pitchFamily="34" charset="0"/>
              </a:rPr>
              <a:t>L’Organisation Internationale du Travail (OIT)</a:t>
            </a:r>
            <a:r>
              <a:rPr lang="fr-FR" u="sng" dirty="0">
                <a:solidFill>
                  <a:srgbClr val="FF0000"/>
                </a:solidFill>
                <a:latin typeface="Arial" panose="020B0604020202020204" pitchFamily="34" charset="0"/>
                <a:cs typeface="Arial" panose="020B0604020202020204" pitchFamily="34" charset="0"/>
              </a:rPr>
              <a:t/>
            </a:r>
            <a:br>
              <a:rPr lang="fr-FR" u="sng" dirty="0">
                <a:solidFill>
                  <a:srgbClr val="FF0000"/>
                </a:solidFill>
                <a:latin typeface="Arial" panose="020B0604020202020204" pitchFamily="34" charset="0"/>
                <a:cs typeface="Arial" panose="020B0604020202020204" pitchFamily="34" charset="0"/>
              </a:rPr>
            </a:br>
            <a:endParaRPr lang="fr-FR"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457200" y="1600200"/>
            <a:ext cx="8229600" cy="4997152"/>
          </a:xfrm>
        </p:spPr>
        <p:txBody>
          <a:bodyPr>
            <a:normAutofit/>
          </a:bodyPr>
          <a:lstStyle/>
          <a:p>
            <a:pPr marL="0" indent="0">
              <a:buNone/>
            </a:pPr>
            <a:r>
              <a:rPr lang="fr-FR" b="1" dirty="0">
                <a:latin typeface="Arial" panose="020B0604020202020204" pitchFamily="34" charset="0"/>
                <a:cs typeface="Arial" panose="020B0604020202020204" pitchFamily="34" charset="0"/>
              </a:rPr>
              <a:t>Les missions de l’OIT: Volonté</a:t>
            </a:r>
          </a:p>
          <a:p>
            <a:pPr lvl="0"/>
            <a:r>
              <a:rPr lang="fr-FR" dirty="0">
                <a:latin typeface="Arial" panose="020B0604020202020204" pitchFamily="34" charset="0"/>
                <a:cs typeface="Arial" panose="020B0604020202020204" pitchFamily="34" charset="0"/>
              </a:rPr>
              <a:t> d’améliorer les conditions de travail et de vie des salariés,</a:t>
            </a:r>
          </a:p>
          <a:p>
            <a:pPr lvl="0"/>
            <a:r>
              <a:rPr lang="fr-FR" dirty="0">
                <a:latin typeface="Arial" panose="020B0604020202020204" pitchFamily="34" charset="0"/>
                <a:cs typeface="Arial" panose="020B0604020202020204" pitchFamily="34" charset="0"/>
              </a:rPr>
              <a:t>de privilégier une démarche concertée des différentes nations,</a:t>
            </a:r>
          </a:p>
          <a:p>
            <a:pPr lvl="0"/>
            <a:r>
              <a:rPr lang="fr-FR" dirty="0">
                <a:latin typeface="Arial" panose="020B0604020202020204" pitchFamily="34" charset="0"/>
                <a:cs typeface="Arial" panose="020B0604020202020204" pitchFamily="34" charset="0"/>
              </a:rPr>
              <a:t>de promouvoir une justice sociale et le respect des droits de l’homme dans le monde du travail,</a:t>
            </a:r>
          </a:p>
        </p:txBody>
      </p:sp>
    </p:spTree>
    <p:extLst>
      <p:ext uri="{BB962C8B-B14F-4D97-AF65-F5344CB8AC3E}">
        <p14:creationId xmlns:p14="http://schemas.microsoft.com/office/powerpoint/2010/main" val="40569720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FF0000"/>
                </a:solidFill>
                <a:latin typeface="Arial" panose="020B0604020202020204" pitchFamily="34" charset="0"/>
                <a:cs typeface="Arial" panose="020B0604020202020204" pitchFamily="34" charset="0"/>
              </a:rPr>
              <a:t/>
            </a:r>
            <a:br>
              <a:rPr lang="fr-FR" dirty="0">
                <a:solidFill>
                  <a:srgbClr val="FF0000"/>
                </a:solidFill>
                <a:latin typeface="Arial" panose="020B0604020202020204" pitchFamily="34" charset="0"/>
                <a:cs typeface="Arial" panose="020B0604020202020204" pitchFamily="34" charset="0"/>
              </a:rPr>
            </a:br>
            <a:r>
              <a:rPr lang="fr-FR" b="1" u="sng" dirty="0">
                <a:solidFill>
                  <a:srgbClr val="FF0000"/>
                </a:solidFill>
                <a:latin typeface="Arial" panose="020B0604020202020204" pitchFamily="34" charset="0"/>
                <a:cs typeface="Arial" panose="020B0604020202020204" pitchFamily="34" charset="0"/>
              </a:rPr>
              <a:t>L’Organisation Internationale du Travail (OIT)</a:t>
            </a:r>
            <a:r>
              <a:rPr lang="fr-FR" u="sng" dirty="0">
                <a:solidFill>
                  <a:srgbClr val="FF0000"/>
                </a:solidFill>
                <a:latin typeface="Arial" panose="020B0604020202020204" pitchFamily="34" charset="0"/>
                <a:cs typeface="Arial" panose="020B0604020202020204" pitchFamily="34" charset="0"/>
              </a:rPr>
              <a:t/>
            </a:r>
            <a:br>
              <a:rPr lang="fr-FR" u="sng" dirty="0">
                <a:solidFill>
                  <a:srgbClr val="FF0000"/>
                </a:solidFill>
                <a:latin typeface="Arial" panose="020B0604020202020204" pitchFamily="34" charset="0"/>
                <a:cs typeface="Arial" panose="020B0604020202020204" pitchFamily="34" charset="0"/>
              </a:rPr>
            </a:br>
            <a:endParaRPr lang="fr-FR" dirty="0"/>
          </a:p>
        </p:txBody>
      </p:sp>
      <p:sp>
        <p:nvSpPr>
          <p:cNvPr id="3" name="Espace réservé du contenu 2"/>
          <p:cNvSpPr>
            <a:spLocks noGrp="1"/>
          </p:cNvSpPr>
          <p:nvPr>
            <p:ph idx="1"/>
          </p:nvPr>
        </p:nvSpPr>
        <p:spPr/>
        <p:txBody>
          <a:bodyPr>
            <a:normAutofit fontScale="92500" lnSpcReduction="10000"/>
          </a:bodyPr>
          <a:lstStyle/>
          <a:p>
            <a:pPr lvl="0"/>
            <a:r>
              <a:rPr lang="fr-FR" sz="3500" dirty="0">
                <a:latin typeface="Arial" panose="020B0604020202020204" pitchFamily="34" charset="0"/>
                <a:cs typeface="Arial" panose="020B0604020202020204" pitchFamily="34" charset="0"/>
              </a:rPr>
              <a:t>d’élaborer des C/R internationales du travail qui définissent les normes mini à respecter: liberté syndicale et droit d’organisation,</a:t>
            </a:r>
          </a:p>
          <a:p>
            <a:pPr lvl="0"/>
            <a:r>
              <a:rPr lang="fr-FR" sz="3500" dirty="0">
                <a:latin typeface="Arial" panose="020B0604020202020204" pitchFamily="34" charset="0"/>
                <a:cs typeface="Arial" panose="020B0604020202020204" pitchFamily="34" charset="0"/>
              </a:rPr>
              <a:t>de fournir une assistance technique: formation et réadaptation professionnelle, de politique de l’emploi, de droit et d’administration du travail, de conditions de travail, de formation et de gestion. </a:t>
            </a:r>
          </a:p>
          <a:p>
            <a:pPr marL="0" indent="0">
              <a:buNone/>
            </a:pPr>
            <a:endParaRPr lang="fr-FR" dirty="0"/>
          </a:p>
        </p:txBody>
      </p:sp>
    </p:spTree>
    <p:extLst>
      <p:ext uri="{BB962C8B-B14F-4D97-AF65-F5344CB8AC3E}">
        <p14:creationId xmlns:p14="http://schemas.microsoft.com/office/powerpoint/2010/main" val="10193728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dirty="0">
                <a:solidFill>
                  <a:srgbClr val="FF0000"/>
                </a:solidFill>
              </a:rPr>
              <a:t/>
            </a:r>
            <a:br>
              <a:rPr lang="fr-FR" dirty="0">
                <a:solidFill>
                  <a:srgbClr val="FF0000"/>
                </a:solidFill>
              </a:rPr>
            </a:br>
            <a:r>
              <a:rPr lang="fr-FR" b="1" u="sng" dirty="0">
                <a:solidFill>
                  <a:srgbClr val="FF0000"/>
                </a:solidFill>
                <a:latin typeface="Arial" panose="020B0604020202020204" pitchFamily="34" charset="0"/>
                <a:cs typeface="Arial" panose="020B0604020202020204" pitchFamily="34" charset="0"/>
              </a:rPr>
              <a:t>L’Organisation Internationale du Travail (OIT)</a:t>
            </a:r>
            <a:r>
              <a:rPr lang="fr-FR" u="sng" dirty="0">
                <a:solidFill>
                  <a:srgbClr val="FF0000"/>
                </a:solidFill>
                <a:latin typeface="Arial" panose="020B0604020202020204" pitchFamily="34" charset="0"/>
                <a:cs typeface="Arial" panose="020B0604020202020204" pitchFamily="34" charset="0"/>
              </a:rPr>
              <a:t/>
            </a:r>
            <a:br>
              <a:rPr lang="fr-FR" u="sng" dirty="0">
                <a:solidFill>
                  <a:srgbClr val="FF0000"/>
                </a:solidFill>
                <a:latin typeface="Arial" panose="020B0604020202020204" pitchFamily="34" charset="0"/>
                <a:cs typeface="Arial" panose="020B0604020202020204" pitchFamily="34" charset="0"/>
              </a:rPr>
            </a:br>
            <a:endParaRPr lang="fr-FR"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457200" y="1600200"/>
            <a:ext cx="8229600" cy="4781128"/>
          </a:xfrm>
        </p:spPr>
        <p:txBody>
          <a:bodyPr>
            <a:normAutofit lnSpcReduction="10000"/>
          </a:bodyPr>
          <a:lstStyle/>
          <a:p>
            <a:pPr marL="0" indent="0">
              <a:buNone/>
            </a:pPr>
            <a:r>
              <a:rPr lang="fr-FR" b="1" dirty="0">
                <a:latin typeface="Arial" panose="020B0604020202020204" pitchFamily="34" charset="0"/>
                <a:cs typeface="Arial" panose="020B0604020202020204" pitchFamily="34" charset="0"/>
              </a:rPr>
              <a:t>Objectifs communs à l’OIT et l’OMS</a:t>
            </a:r>
          </a:p>
          <a:p>
            <a:pPr marL="0" indent="0">
              <a:buNone/>
            </a:pPr>
            <a:endParaRPr lang="fr-FR" b="1" dirty="0">
              <a:latin typeface="Arial" panose="020B0604020202020204" pitchFamily="34" charset="0"/>
              <a:cs typeface="Arial" panose="020B0604020202020204" pitchFamily="34" charset="0"/>
            </a:endParaRPr>
          </a:p>
          <a:p>
            <a:pPr lvl="0"/>
            <a:r>
              <a:rPr lang="fr-FR" dirty="0">
                <a:latin typeface="Arial" panose="020B0604020202020204" pitchFamily="34" charset="0"/>
                <a:cs typeface="Arial" panose="020B0604020202020204" pitchFamily="34" charset="0"/>
              </a:rPr>
              <a:t> Promouvoir et maintenir le plus haut degré de bienêtre physique, mental et social des travailleurs dans toutes les professions</a:t>
            </a:r>
          </a:p>
          <a:p>
            <a:pPr lvl="0"/>
            <a:r>
              <a:rPr lang="fr-FR" dirty="0">
                <a:latin typeface="Arial" panose="020B0604020202020204" pitchFamily="34" charset="0"/>
                <a:cs typeface="Arial" panose="020B0604020202020204" pitchFamily="34" charset="0"/>
              </a:rPr>
              <a:t> Prévenir tout dommage causé à la santé de ceux-ci par les conditions de leur travail</a:t>
            </a:r>
          </a:p>
          <a:p>
            <a:pPr marL="0" lvl="0" indent="0">
              <a:buNone/>
            </a:pPr>
            <a:r>
              <a:rPr lang="fr-FR"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1062392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u="sng" dirty="0">
                <a:solidFill>
                  <a:srgbClr val="FF0000"/>
                </a:solidFill>
                <a:latin typeface="Arial" pitchFamily="34" charset="0"/>
                <a:cs typeface="Arial" pitchFamily="34" charset="0"/>
              </a:rPr>
              <a:t>Plan</a:t>
            </a:r>
          </a:p>
        </p:txBody>
      </p:sp>
      <p:sp>
        <p:nvSpPr>
          <p:cNvPr id="3" name="Espace réservé du contenu 2"/>
          <p:cNvSpPr>
            <a:spLocks noGrp="1"/>
          </p:cNvSpPr>
          <p:nvPr>
            <p:ph idx="1"/>
          </p:nvPr>
        </p:nvSpPr>
        <p:spPr/>
        <p:txBody>
          <a:bodyPr/>
          <a:lstStyle/>
          <a:p>
            <a:pPr marL="0" indent="0">
              <a:buNone/>
            </a:pPr>
            <a:r>
              <a:rPr lang="fr-FR" dirty="0">
                <a:latin typeface="Arial" pitchFamily="34" charset="0"/>
                <a:cs typeface="Arial" pitchFamily="34" charset="0"/>
              </a:rPr>
              <a:t>Introduction</a:t>
            </a:r>
          </a:p>
          <a:p>
            <a:pPr marL="0" indent="0">
              <a:buNone/>
            </a:pPr>
            <a:r>
              <a:rPr lang="fr-FR" dirty="0">
                <a:latin typeface="Arial" pitchFamily="34" charset="0"/>
                <a:cs typeface="Arial" pitchFamily="34" charset="0"/>
              </a:rPr>
              <a:t>I- </a:t>
            </a:r>
            <a:r>
              <a:rPr lang="fr-FR" dirty="0" smtClean="0">
                <a:latin typeface="Arial" pitchFamily="34" charset="0"/>
                <a:cs typeface="Arial" pitchFamily="34" charset="0"/>
              </a:rPr>
              <a:t>Historique</a:t>
            </a:r>
            <a:endParaRPr lang="fr-FR" dirty="0">
              <a:latin typeface="Arial" pitchFamily="34" charset="0"/>
              <a:cs typeface="Arial" pitchFamily="34" charset="0"/>
            </a:endParaRPr>
          </a:p>
          <a:p>
            <a:pPr marL="0" indent="0">
              <a:buNone/>
            </a:pPr>
            <a:r>
              <a:rPr lang="fr-FR" dirty="0" smtClean="0">
                <a:latin typeface="Arial" pitchFamily="34" charset="0"/>
                <a:cs typeface="Arial" pitchFamily="34" charset="0"/>
              </a:rPr>
              <a:t>II- </a:t>
            </a:r>
            <a:r>
              <a:rPr lang="fr-FR" dirty="0">
                <a:latin typeface="Arial" pitchFamily="34" charset="0"/>
                <a:cs typeface="Arial" pitchFamily="34" charset="0"/>
              </a:rPr>
              <a:t>Définitions</a:t>
            </a:r>
          </a:p>
          <a:p>
            <a:pPr marL="0" indent="0">
              <a:buNone/>
            </a:pPr>
            <a:r>
              <a:rPr lang="fr-FR" dirty="0" smtClean="0">
                <a:latin typeface="Arial" pitchFamily="34" charset="0"/>
                <a:cs typeface="Arial" pitchFamily="34" charset="0"/>
              </a:rPr>
              <a:t>III- </a:t>
            </a:r>
            <a:r>
              <a:rPr lang="fr-FR" dirty="0">
                <a:latin typeface="Arial" pitchFamily="34" charset="0"/>
                <a:cs typeface="Arial" pitchFamily="34" charset="0"/>
              </a:rPr>
              <a:t>Fonctions des SST</a:t>
            </a:r>
          </a:p>
          <a:p>
            <a:pPr marL="0" indent="0">
              <a:buNone/>
            </a:pPr>
            <a:r>
              <a:rPr lang="fr-FR" dirty="0" smtClean="0">
                <a:latin typeface="Arial" pitchFamily="34" charset="0"/>
                <a:cs typeface="Arial" pitchFamily="34" charset="0"/>
              </a:rPr>
              <a:t>IV- </a:t>
            </a:r>
            <a:r>
              <a:rPr lang="fr-FR" dirty="0">
                <a:latin typeface="Arial" pitchFamily="34" charset="0"/>
                <a:cs typeface="Arial" pitchFamily="34" charset="0"/>
              </a:rPr>
              <a:t>Santé au Travail dans le Monde</a:t>
            </a:r>
          </a:p>
          <a:p>
            <a:pPr marL="0" indent="0">
              <a:buNone/>
            </a:pPr>
            <a:r>
              <a:rPr lang="fr-FR" dirty="0">
                <a:latin typeface="Arial" pitchFamily="34" charset="0"/>
                <a:cs typeface="Arial" pitchFamily="34" charset="0"/>
              </a:rPr>
              <a:t>Conclusion </a:t>
            </a:r>
          </a:p>
          <a:p>
            <a:pPr marL="0" indent="0">
              <a:buNone/>
            </a:pPr>
            <a:endParaRPr lang="fr-FR" dirty="0"/>
          </a:p>
        </p:txBody>
      </p:sp>
    </p:spTree>
    <p:extLst>
      <p:ext uri="{BB962C8B-B14F-4D97-AF65-F5344CB8AC3E}">
        <p14:creationId xmlns:p14="http://schemas.microsoft.com/office/powerpoint/2010/main" val="20854400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FF0000"/>
                </a:solidFill>
                <a:latin typeface="Arial" panose="020B0604020202020204" pitchFamily="34" charset="0"/>
                <a:cs typeface="Arial" panose="020B0604020202020204" pitchFamily="34" charset="0"/>
              </a:rPr>
              <a:t/>
            </a:r>
            <a:br>
              <a:rPr lang="fr-FR" dirty="0">
                <a:solidFill>
                  <a:srgbClr val="FF0000"/>
                </a:solidFill>
                <a:latin typeface="Arial" panose="020B0604020202020204" pitchFamily="34" charset="0"/>
                <a:cs typeface="Arial" panose="020B0604020202020204" pitchFamily="34" charset="0"/>
              </a:rPr>
            </a:br>
            <a:r>
              <a:rPr lang="fr-FR" b="1" u="sng" dirty="0">
                <a:solidFill>
                  <a:srgbClr val="FF0000"/>
                </a:solidFill>
                <a:latin typeface="Arial" panose="020B0604020202020204" pitchFamily="34" charset="0"/>
                <a:cs typeface="Arial" panose="020B0604020202020204" pitchFamily="34" charset="0"/>
              </a:rPr>
              <a:t>L’Organisation Internationale du Travail (OIT)</a:t>
            </a:r>
            <a:r>
              <a:rPr lang="fr-FR" u="sng" dirty="0">
                <a:solidFill>
                  <a:srgbClr val="FF0000"/>
                </a:solidFill>
                <a:latin typeface="Arial" panose="020B0604020202020204" pitchFamily="34" charset="0"/>
                <a:cs typeface="Arial" panose="020B0604020202020204" pitchFamily="34" charset="0"/>
              </a:rPr>
              <a:t/>
            </a:r>
            <a:br>
              <a:rPr lang="fr-FR" u="sng" dirty="0">
                <a:solidFill>
                  <a:srgbClr val="FF0000"/>
                </a:solidFill>
                <a:latin typeface="Arial" panose="020B0604020202020204" pitchFamily="34" charset="0"/>
                <a:cs typeface="Arial" panose="020B0604020202020204" pitchFamily="34" charset="0"/>
              </a:rPr>
            </a:br>
            <a:endParaRPr lang="fr-FR" dirty="0"/>
          </a:p>
        </p:txBody>
      </p:sp>
      <p:sp>
        <p:nvSpPr>
          <p:cNvPr id="3" name="Espace réservé du contenu 2"/>
          <p:cNvSpPr>
            <a:spLocks noGrp="1"/>
          </p:cNvSpPr>
          <p:nvPr>
            <p:ph idx="1"/>
          </p:nvPr>
        </p:nvSpPr>
        <p:spPr/>
        <p:txBody>
          <a:bodyPr/>
          <a:lstStyle/>
          <a:p>
            <a:pPr lvl="0"/>
            <a:r>
              <a:rPr lang="fr-FR" dirty="0">
                <a:latin typeface="Arial" panose="020B0604020202020204" pitchFamily="34" charset="0"/>
                <a:cs typeface="Arial" panose="020B0604020202020204" pitchFamily="34" charset="0"/>
              </a:rPr>
              <a:t>Les protéger dans leur emploi contre les risques résultant de la présence d’agents préjudiciables à leur santé</a:t>
            </a:r>
          </a:p>
          <a:p>
            <a:pPr lvl="0"/>
            <a:r>
              <a:rPr lang="fr-FR" dirty="0">
                <a:latin typeface="Arial" panose="020B0604020202020204" pitchFamily="34" charset="0"/>
                <a:cs typeface="Arial" panose="020B0604020202020204" pitchFamily="34" charset="0"/>
              </a:rPr>
              <a:t> Placer et maintenir le travailleur dans un emploi convenant à ses aptitudes physiologiques et psychologiques</a:t>
            </a:r>
          </a:p>
          <a:p>
            <a:pPr lvl="0"/>
            <a:r>
              <a:rPr lang="fr-FR" dirty="0">
                <a:latin typeface="Arial" panose="020B0604020202020204" pitchFamily="34" charset="0"/>
                <a:cs typeface="Arial" panose="020B0604020202020204" pitchFamily="34" charset="0"/>
              </a:rPr>
              <a:t> Adapter le travail à l’homme</a:t>
            </a:r>
          </a:p>
          <a:p>
            <a:pPr marL="0" indent="0">
              <a:buNone/>
            </a:pPr>
            <a:endParaRPr lang="fr-FR" dirty="0"/>
          </a:p>
        </p:txBody>
      </p:sp>
    </p:spTree>
    <p:extLst>
      <p:ext uri="{BB962C8B-B14F-4D97-AF65-F5344CB8AC3E}">
        <p14:creationId xmlns:p14="http://schemas.microsoft.com/office/powerpoint/2010/main" val="22719916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u="sng" dirty="0">
                <a:solidFill>
                  <a:srgbClr val="FF0000"/>
                </a:solidFill>
                <a:latin typeface="Arial" panose="020B0604020202020204" pitchFamily="34" charset="0"/>
                <a:cs typeface="Arial" panose="020B0604020202020204" pitchFamily="34" charset="0"/>
              </a:rPr>
              <a:t>Sources des normes de SST</a:t>
            </a:r>
            <a:br>
              <a:rPr lang="fr-FR" b="1" u="sng" dirty="0">
                <a:solidFill>
                  <a:srgbClr val="FF0000"/>
                </a:solidFill>
                <a:latin typeface="Arial" panose="020B0604020202020204" pitchFamily="34" charset="0"/>
                <a:cs typeface="Arial" panose="020B0604020202020204" pitchFamily="34" charset="0"/>
              </a:rPr>
            </a:br>
            <a:endParaRPr lang="fr-FR"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457200" y="1600200"/>
            <a:ext cx="8229600" cy="4781128"/>
          </a:xfrm>
        </p:spPr>
        <p:txBody>
          <a:bodyPr>
            <a:normAutofit/>
          </a:bodyPr>
          <a:lstStyle/>
          <a:p>
            <a:pPr marL="0" lvl="0" indent="0">
              <a:buNone/>
            </a:pPr>
            <a:endParaRPr lang="fr-FR" u="sng" dirty="0">
              <a:solidFill>
                <a:srgbClr val="FF0000"/>
              </a:solidFill>
            </a:endParaRPr>
          </a:p>
          <a:p>
            <a:pPr lvl="0"/>
            <a:r>
              <a:rPr lang="fr-FR" b="1" dirty="0">
                <a:latin typeface="Arial" panose="020B0604020202020204" pitchFamily="34" charset="0"/>
                <a:cs typeface="Arial" panose="020B0604020202020204" pitchFamily="34" charset="0"/>
              </a:rPr>
              <a:t>Les traités internationaux</a:t>
            </a:r>
            <a:endParaRPr lang="fr-FR" dirty="0">
              <a:latin typeface="Arial" panose="020B0604020202020204" pitchFamily="34" charset="0"/>
              <a:cs typeface="Arial" panose="020B0604020202020204" pitchFamily="34" charset="0"/>
            </a:endParaRPr>
          </a:p>
          <a:p>
            <a:pPr lvl="0"/>
            <a:r>
              <a:rPr lang="fr-FR" dirty="0">
                <a:latin typeface="Arial" panose="020B0604020202020204" pitchFamily="34" charset="0"/>
                <a:cs typeface="Arial" panose="020B0604020202020204" pitchFamily="34" charset="0"/>
              </a:rPr>
              <a:t>Conventions et recommandations de l’OIT</a:t>
            </a:r>
          </a:p>
          <a:p>
            <a:pPr lvl="0"/>
            <a:r>
              <a:rPr lang="fr-FR" dirty="0">
                <a:latin typeface="Arial" panose="020B0604020202020204" pitchFamily="34" charset="0"/>
                <a:cs typeface="Arial" panose="020B0604020202020204" pitchFamily="34" charset="0"/>
              </a:rPr>
              <a:t>Résolutions et recommandations de l’OIT</a:t>
            </a:r>
          </a:p>
          <a:p>
            <a:pPr lvl="0"/>
            <a:r>
              <a:rPr lang="fr-FR" dirty="0">
                <a:latin typeface="Arial" panose="020B0604020202020204" pitchFamily="34" charset="0"/>
                <a:cs typeface="Arial" panose="020B0604020202020204" pitchFamily="34" charset="0"/>
              </a:rPr>
              <a:t>Conventions d’autres institutions spécialisées : ex : IATA, ASECNA</a:t>
            </a:r>
          </a:p>
          <a:p>
            <a:pPr marL="0" indent="0">
              <a:buNone/>
            </a:pPr>
            <a:r>
              <a:rPr lang="fr-FR" b="1" dirty="0">
                <a:latin typeface="Arial" panose="020B0604020202020204" pitchFamily="34" charset="0"/>
                <a:cs typeface="Arial" panose="020B0604020202020204" pitchFamily="34" charset="0"/>
              </a:rPr>
              <a:t> </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31857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a:solidFill>
                  <a:srgbClr val="FF0000"/>
                </a:solidFill>
                <a:latin typeface="Arial" panose="020B0604020202020204" pitchFamily="34" charset="0"/>
                <a:cs typeface="Arial" panose="020B0604020202020204" pitchFamily="34" charset="0"/>
              </a:rPr>
              <a:t>Sources des normes de SST</a:t>
            </a:r>
            <a:br>
              <a:rPr lang="fr-FR" b="1" u="sng" dirty="0">
                <a:solidFill>
                  <a:srgbClr val="FF0000"/>
                </a:solidFill>
                <a:latin typeface="Arial" panose="020B0604020202020204" pitchFamily="34" charset="0"/>
                <a:cs typeface="Arial" panose="020B0604020202020204" pitchFamily="34" charset="0"/>
              </a:rPr>
            </a:br>
            <a:endParaRPr lang="fr-FR" dirty="0"/>
          </a:p>
        </p:txBody>
      </p:sp>
      <p:sp>
        <p:nvSpPr>
          <p:cNvPr id="3" name="Espace réservé du contenu 2"/>
          <p:cNvSpPr>
            <a:spLocks noGrp="1"/>
          </p:cNvSpPr>
          <p:nvPr>
            <p:ph idx="1"/>
          </p:nvPr>
        </p:nvSpPr>
        <p:spPr/>
        <p:txBody>
          <a:bodyPr/>
          <a:lstStyle/>
          <a:p>
            <a:pPr lvl="0"/>
            <a:r>
              <a:rPr lang="fr-FR" b="1" dirty="0">
                <a:latin typeface="Arial" panose="020B0604020202020204" pitchFamily="34" charset="0"/>
                <a:cs typeface="Arial" panose="020B0604020202020204" pitchFamily="34" charset="0"/>
              </a:rPr>
              <a:t>Les lois nationales</a:t>
            </a:r>
            <a:endParaRPr lang="fr-FR" dirty="0">
              <a:latin typeface="Arial" panose="020B0604020202020204" pitchFamily="34" charset="0"/>
              <a:cs typeface="Arial" panose="020B0604020202020204" pitchFamily="34" charset="0"/>
            </a:endParaRPr>
          </a:p>
          <a:p>
            <a:pPr lvl="0"/>
            <a:r>
              <a:rPr lang="fr-FR" dirty="0">
                <a:latin typeface="Arial" panose="020B0604020202020204" pitchFamily="34" charset="0"/>
                <a:cs typeface="Arial" panose="020B0604020202020204" pitchFamily="34" charset="0"/>
              </a:rPr>
              <a:t>La Loi fondamentale : la Constitution</a:t>
            </a:r>
          </a:p>
          <a:p>
            <a:pPr lvl="0"/>
            <a:r>
              <a:rPr lang="fr-FR" dirty="0">
                <a:latin typeface="Arial" panose="020B0604020202020204" pitchFamily="34" charset="0"/>
                <a:cs typeface="Arial" panose="020B0604020202020204" pitchFamily="34" charset="0"/>
              </a:rPr>
              <a:t>Les codes : le code du travail, le code de sécurité sociale, le code minier…</a:t>
            </a:r>
          </a:p>
          <a:p>
            <a:pPr lvl="0"/>
            <a:r>
              <a:rPr lang="fr-FR" dirty="0">
                <a:latin typeface="Arial" panose="020B0604020202020204" pitchFamily="34" charset="0"/>
                <a:cs typeface="Arial" panose="020B0604020202020204" pitchFamily="34" charset="0"/>
              </a:rPr>
              <a:t>Le statut des fonctionnaires ou agents publics de l’Etat</a:t>
            </a:r>
          </a:p>
          <a:p>
            <a:pPr lvl="0"/>
            <a:r>
              <a:rPr lang="fr-FR" dirty="0">
                <a:latin typeface="Arial" panose="020B0604020202020204" pitchFamily="34" charset="0"/>
                <a:cs typeface="Arial" panose="020B0604020202020204" pitchFamily="34" charset="0"/>
              </a:rPr>
              <a:t>Les lois non codifiés : lois sur la Prévoyance et sécurité sociale…</a:t>
            </a:r>
          </a:p>
          <a:p>
            <a:pPr marL="0" indent="0">
              <a:buNone/>
            </a:pPr>
            <a:endParaRPr lang="fr-FR" u="sng" dirty="0">
              <a:solidFill>
                <a:srgbClr val="FF0000"/>
              </a:solidFill>
            </a:endParaRPr>
          </a:p>
          <a:p>
            <a:pPr marL="0" indent="0">
              <a:buNone/>
            </a:pPr>
            <a:endParaRPr lang="fr-FR" dirty="0"/>
          </a:p>
        </p:txBody>
      </p:sp>
    </p:spTree>
    <p:extLst>
      <p:ext uri="{BB962C8B-B14F-4D97-AF65-F5344CB8AC3E}">
        <p14:creationId xmlns:p14="http://schemas.microsoft.com/office/powerpoint/2010/main" val="4784590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u="sng" dirty="0">
                <a:solidFill>
                  <a:srgbClr val="FF0000"/>
                </a:solidFill>
                <a:latin typeface="Arial" panose="020B0604020202020204" pitchFamily="34" charset="0"/>
                <a:cs typeface="Arial" panose="020B0604020202020204" pitchFamily="34" charset="0"/>
              </a:rPr>
              <a:t>Sources des normes de SST</a:t>
            </a:r>
            <a:r>
              <a:rPr lang="fr-FR" b="1" u="sng" dirty="0">
                <a:solidFill>
                  <a:srgbClr val="FF0000"/>
                </a:solidFill>
              </a:rPr>
              <a:t/>
            </a:r>
            <a:br>
              <a:rPr lang="fr-FR" b="1" u="sng" dirty="0">
                <a:solidFill>
                  <a:srgbClr val="FF0000"/>
                </a:solidFill>
              </a:rPr>
            </a:br>
            <a:endParaRPr lang="fr-FR" dirty="0"/>
          </a:p>
        </p:txBody>
      </p:sp>
      <p:sp>
        <p:nvSpPr>
          <p:cNvPr id="3" name="Espace réservé du contenu 2"/>
          <p:cNvSpPr>
            <a:spLocks noGrp="1"/>
          </p:cNvSpPr>
          <p:nvPr>
            <p:ph idx="1"/>
          </p:nvPr>
        </p:nvSpPr>
        <p:spPr/>
        <p:txBody>
          <a:bodyPr>
            <a:noAutofit/>
          </a:bodyPr>
          <a:lstStyle/>
          <a:p>
            <a:pPr lvl="0"/>
            <a:r>
              <a:rPr lang="fr-FR" b="1" dirty="0">
                <a:latin typeface="Arial" panose="020B0604020202020204" pitchFamily="34" charset="0"/>
                <a:cs typeface="Arial" panose="020B0604020202020204" pitchFamily="34" charset="0"/>
              </a:rPr>
              <a:t>Les textes d’application</a:t>
            </a:r>
            <a:endParaRPr lang="fr-FR" dirty="0">
              <a:latin typeface="Arial" panose="020B0604020202020204" pitchFamily="34" charset="0"/>
              <a:cs typeface="Arial" panose="020B0604020202020204" pitchFamily="34" charset="0"/>
            </a:endParaRPr>
          </a:p>
          <a:p>
            <a:pPr lvl="0"/>
            <a:r>
              <a:rPr lang="fr-FR" dirty="0">
                <a:latin typeface="Arial" panose="020B0604020202020204" pitchFamily="34" charset="0"/>
                <a:cs typeface="Arial" panose="020B0604020202020204" pitchFamily="34" charset="0"/>
              </a:rPr>
              <a:t>Décrets et arrêtés</a:t>
            </a:r>
          </a:p>
          <a:p>
            <a:pPr lvl="0"/>
            <a:r>
              <a:rPr lang="fr-FR" dirty="0">
                <a:latin typeface="Arial" panose="020B0604020202020204" pitchFamily="34" charset="0"/>
                <a:cs typeface="Arial" panose="020B0604020202020204" pitchFamily="34" charset="0"/>
              </a:rPr>
              <a:t>Dispositions des circulaires administratives</a:t>
            </a:r>
          </a:p>
          <a:p>
            <a:pPr lvl="0"/>
            <a:r>
              <a:rPr lang="fr-FR" b="1" dirty="0">
                <a:latin typeface="Arial" panose="020B0604020202020204" pitchFamily="34" charset="0"/>
                <a:cs typeface="Arial" panose="020B0604020202020204" pitchFamily="34" charset="0"/>
              </a:rPr>
              <a:t>Les conventions collectives et les accords paritaires</a:t>
            </a:r>
            <a:endParaRPr lang="fr-FR" dirty="0">
              <a:latin typeface="Arial" panose="020B0604020202020204" pitchFamily="34" charset="0"/>
              <a:cs typeface="Arial" panose="020B0604020202020204" pitchFamily="34" charset="0"/>
            </a:endParaRPr>
          </a:p>
          <a:p>
            <a:pPr marL="0" indent="0">
              <a:buNone/>
            </a:pP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09000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a:solidFill>
                  <a:srgbClr val="FF0000"/>
                </a:solidFill>
                <a:latin typeface="Arial" panose="020B0604020202020204" pitchFamily="34" charset="0"/>
                <a:cs typeface="Arial" panose="020B0604020202020204" pitchFamily="34" charset="0"/>
              </a:rPr>
              <a:t>Sources des normes de SST</a:t>
            </a:r>
            <a:br>
              <a:rPr lang="fr-FR" b="1" u="sng" dirty="0">
                <a:solidFill>
                  <a:srgbClr val="FF0000"/>
                </a:solidFill>
                <a:latin typeface="Arial" panose="020B0604020202020204" pitchFamily="34" charset="0"/>
                <a:cs typeface="Arial" panose="020B0604020202020204" pitchFamily="34" charset="0"/>
              </a:rPr>
            </a:br>
            <a:endParaRPr lang="fr-FR" dirty="0"/>
          </a:p>
        </p:txBody>
      </p:sp>
      <p:sp>
        <p:nvSpPr>
          <p:cNvPr id="3" name="Espace réservé du contenu 2"/>
          <p:cNvSpPr>
            <a:spLocks noGrp="1"/>
          </p:cNvSpPr>
          <p:nvPr>
            <p:ph idx="1"/>
          </p:nvPr>
        </p:nvSpPr>
        <p:spPr/>
        <p:txBody>
          <a:bodyPr/>
          <a:lstStyle/>
          <a:p>
            <a:pPr lvl="0"/>
            <a:r>
              <a:rPr lang="fr-FR" b="1" dirty="0">
                <a:latin typeface="Arial" panose="020B0604020202020204" pitchFamily="34" charset="0"/>
                <a:cs typeface="Arial" panose="020B0604020202020204" pitchFamily="34" charset="0"/>
              </a:rPr>
              <a:t>Les usages des lieux et des professions</a:t>
            </a:r>
            <a:endParaRPr lang="fr-FR" dirty="0">
              <a:latin typeface="Arial" panose="020B0604020202020204" pitchFamily="34" charset="0"/>
              <a:cs typeface="Arial" panose="020B0604020202020204" pitchFamily="34" charset="0"/>
            </a:endParaRPr>
          </a:p>
          <a:p>
            <a:pPr lvl="0"/>
            <a:r>
              <a:rPr lang="fr-FR" dirty="0">
                <a:latin typeface="Arial" panose="020B0604020202020204" pitchFamily="34" charset="0"/>
                <a:cs typeface="Arial" panose="020B0604020202020204" pitchFamily="34" charset="0"/>
              </a:rPr>
              <a:t>Les Règlements intérieurs</a:t>
            </a:r>
          </a:p>
          <a:p>
            <a:pPr lvl="0"/>
            <a:r>
              <a:rPr lang="fr-FR" dirty="0">
                <a:latin typeface="Arial" panose="020B0604020202020204" pitchFamily="34" charset="0"/>
                <a:cs typeface="Arial" panose="020B0604020202020204" pitchFamily="34" charset="0"/>
              </a:rPr>
              <a:t>Les Instructions de sécurité</a:t>
            </a:r>
          </a:p>
          <a:p>
            <a:pPr lvl="0"/>
            <a:r>
              <a:rPr lang="fr-FR" dirty="0">
                <a:latin typeface="Arial" panose="020B0604020202020204" pitchFamily="34" charset="0"/>
                <a:cs typeface="Arial" panose="020B0604020202020204" pitchFamily="34" charset="0"/>
              </a:rPr>
              <a:t>Les Manuels de manœuvres…</a:t>
            </a:r>
          </a:p>
          <a:p>
            <a:pPr lvl="0"/>
            <a:r>
              <a:rPr lang="fr-FR" b="1" dirty="0">
                <a:latin typeface="Arial" panose="020B0604020202020204" pitchFamily="34" charset="0"/>
                <a:cs typeface="Arial" panose="020B0604020202020204" pitchFamily="34" charset="0"/>
              </a:rPr>
              <a:t>Les contrats et les conventions individuels</a:t>
            </a:r>
            <a:endParaRPr lang="fr-FR" dirty="0">
              <a:latin typeface="Arial" panose="020B060402020202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40858664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texte 2"/>
          <p:cNvSpPr>
            <a:spLocks noGrp="1"/>
          </p:cNvSpPr>
          <p:nvPr>
            <p:ph type="body" idx="1"/>
          </p:nvPr>
        </p:nvSpPr>
        <p:spPr/>
        <p:txBody>
          <a:bodyPr>
            <a:normAutofit/>
          </a:bodyPr>
          <a:lstStyle/>
          <a:p>
            <a:pPr algn="ctr"/>
            <a:r>
              <a:rPr lang="fr-FR" sz="4000" b="1" dirty="0" smtClean="0">
                <a:solidFill>
                  <a:schemeClr val="tx1"/>
                </a:solidFill>
                <a:latin typeface="Arial" pitchFamily="34" charset="0"/>
                <a:cs typeface="Arial" pitchFamily="34" charset="0"/>
              </a:rPr>
              <a:t>II- Définitions</a:t>
            </a:r>
            <a:endParaRPr lang="fr-FR" sz="40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424351061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a:solidFill>
                  <a:srgbClr val="FF0000"/>
                </a:solidFill>
                <a:latin typeface="Arial" pitchFamily="34" charset="0"/>
                <a:cs typeface="Arial" pitchFamily="34" charset="0"/>
              </a:rPr>
              <a:t>Médecine du Travail</a:t>
            </a:r>
          </a:p>
        </p:txBody>
      </p:sp>
      <p:sp>
        <p:nvSpPr>
          <p:cNvPr id="3" name="Espace réservé du contenu 2"/>
          <p:cNvSpPr>
            <a:spLocks noGrp="1"/>
          </p:cNvSpPr>
          <p:nvPr>
            <p:ph idx="1"/>
          </p:nvPr>
        </p:nvSpPr>
        <p:spPr/>
        <p:txBody>
          <a:bodyPr/>
          <a:lstStyle/>
          <a:p>
            <a:pPr marL="0" indent="0">
              <a:buNone/>
            </a:pPr>
            <a:r>
              <a:rPr lang="fr-FR" dirty="0">
                <a:latin typeface="Arial" pitchFamily="34" charset="0"/>
                <a:cs typeface="Arial" pitchFamily="34" charset="0"/>
              </a:rPr>
              <a:t>Selon le comité mixte OIT/OMS: discipline dont le but est de:</a:t>
            </a:r>
          </a:p>
          <a:p>
            <a:pPr>
              <a:buFontTx/>
              <a:buChar char="-"/>
            </a:pPr>
            <a:r>
              <a:rPr lang="fr-FR" dirty="0">
                <a:latin typeface="Arial" pitchFamily="34" charset="0"/>
                <a:cs typeface="Arial" pitchFamily="34" charset="0"/>
              </a:rPr>
              <a:t>Promouvoir et maintenir le plus haut degré de bien-être physique mental et social </a:t>
            </a:r>
            <a:r>
              <a:rPr lang="fr-FR" dirty="0" err="1">
                <a:latin typeface="Arial" pitchFamily="34" charset="0"/>
                <a:cs typeface="Arial" pitchFamily="34" charset="0"/>
              </a:rPr>
              <a:t>ds</a:t>
            </a:r>
            <a:r>
              <a:rPr lang="fr-FR" dirty="0">
                <a:latin typeface="Arial" pitchFamily="34" charset="0"/>
                <a:cs typeface="Arial" pitchFamily="34" charset="0"/>
              </a:rPr>
              <a:t> travailleurs dans toutes les professions</a:t>
            </a:r>
          </a:p>
          <a:p>
            <a:pPr>
              <a:buFontTx/>
              <a:buChar char="-"/>
            </a:pPr>
            <a:r>
              <a:rPr lang="fr-FR" dirty="0">
                <a:latin typeface="Arial" pitchFamily="34" charset="0"/>
                <a:cs typeface="Arial" pitchFamily="34" charset="0"/>
              </a:rPr>
              <a:t>Prévenir tt danger causé à ceux-ci par leurs conditions de travail</a:t>
            </a:r>
          </a:p>
        </p:txBody>
      </p:sp>
    </p:spTree>
    <p:extLst>
      <p:ext uri="{BB962C8B-B14F-4D97-AF65-F5344CB8AC3E}">
        <p14:creationId xmlns:p14="http://schemas.microsoft.com/office/powerpoint/2010/main" val="8804249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a:solidFill>
                  <a:srgbClr val="FF0000"/>
                </a:solidFill>
                <a:latin typeface="Arial" pitchFamily="34" charset="0"/>
                <a:cs typeface="Arial" pitchFamily="34" charset="0"/>
              </a:rPr>
              <a:t>Médecine du Travail</a:t>
            </a:r>
            <a:endParaRPr lang="fr-FR" sz="4000" dirty="0">
              <a:latin typeface="Arial" pitchFamily="34" charset="0"/>
              <a:cs typeface="Arial" pitchFamily="34" charset="0"/>
            </a:endParaRPr>
          </a:p>
        </p:txBody>
      </p:sp>
      <p:sp>
        <p:nvSpPr>
          <p:cNvPr id="3" name="Espace réservé du contenu 2"/>
          <p:cNvSpPr>
            <a:spLocks noGrp="1"/>
          </p:cNvSpPr>
          <p:nvPr>
            <p:ph idx="1"/>
          </p:nvPr>
        </p:nvSpPr>
        <p:spPr/>
        <p:txBody>
          <a:bodyPr/>
          <a:lstStyle/>
          <a:p>
            <a:pPr>
              <a:buFontTx/>
              <a:buChar char="-"/>
            </a:pPr>
            <a:r>
              <a:rPr lang="fr-FR" dirty="0">
                <a:latin typeface="Arial" pitchFamily="34" charset="0"/>
                <a:cs typeface="Arial" pitchFamily="34" charset="0"/>
              </a:rPr>
              <a:t>Les protéger contre les risques résultant de la présence d’agents préjudiciables à leur santé</a:t>
            </a:r>
          </a:p>
          <a:p>
            <a:pPr>
              <a:buFontTx/>
              <a:buChar char="-"/>
            </a:pPr>
            <a:r>
              <a:rPr lang="fr-FR" dirty="0">
                <a:latin typeface="Arial" pitchFamily="34" charset="0"/>
                <a:cs typeface="Arial" pitchFamily="34" charset="0"/>
              </a:rPr>
              <a:t>Placer et maintenir le travailleur dans l’emploi qui correspond à ses aptitudes physiologiques et psychologiques</a:t>
            </a:r>
          </a:p>
          <a:p>
            <a:pPr>
              <a:buFontTx/>
              <a:buChar char="-"/>
            </a:pPr>
            <a:r>
              <a:rPr lang="fr-FR" dirty="0">
                <a:latin typeface="Arial" pitchFamily="34" charset="0"/>
                <a:cs typeface="Arial" pitchFamily="34" charset="0"/>
              </a:rPr>
              <a:t>Adapter le travail à l’Homme, et chaque Homme à sa tâche</a:t>
            </a:r>
          </a:p>
        </p:txBody>
      </p:sp>
    </p:spTree>
    <p:extLst>
      <p:ext uri="{BB962C8B-B14F-4D97-AF65-F5344CB8AC3E}">
        <p14:creationId xmlns:p14="http://schemas.microsoft.com/office/powerpoint/2010/main" val="403587319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a:solidFill>
                  <a:srgbClr val="FF0000"/>
                </a:solidFill>
                <a:latin typeface="Arial" pitchFamily="34" charset="0"/>
                <a:cs typeface="Arial" pitchFamily="34" charset="0"/>
              </a:rPr>
              <a:t>Ergonomie</a:t>
            </a:r>
            <a:r>
              <a:rPr lang="fr-FR" sz="4000" b="1" dirty="0">
                <a:latin typeface="Arial" pitchFamily="34" charset="0"/>
                <a:cs typeface="Arial" pitchFamily="34" charset="0"/>
              </a:rPr>
              <a:t> </a:t>
            </a:r>
            <a:endParaRPr lang="fr-FR" sz="4000" dirty="0">
              <a:latin typeface="Arial" pitchFamily="34" charset="0"/>
              <a:cs typeface="Arial" pitchFamily="34" charset="0"/>
            </a:endParaRPr>
          </a:p>
        </p:txBody>
      </p:sp>
      <p:sp>
        <p:nvSpPr>
          <p:cNvPr id="3" name="Espace réservé du contenu 2"/>
          <p:cNvSpPr>
            <a:spLocks noGrp="1"/>
          </p:cNvSpPr>
          <p:nvPr>
            <p:ph idx="1"/>
          </p:nvPr>
        </p:nvSpPr>
        <p:spPr>
          <a:xfrm>
            <a:off x="457200" y="1600200"/>
            <a:ext cx="8229600" cy="4997152"/>
          </a:xfrm>
        </p:spPr>
        <p:txBody>
          <a:bodyPr>
            <a:noAutofit/>
          </a:bodyPr>
          <a:lstStyle/>
          <a:p>
            <a:pPr marL="457200" lvl="1" indent="0">
              <a:buNone/>
            </a:pPr>
            <a:r>
              <a:rPr lang="fr-FR" sz="3200" dirty="0">
                <a:latin typeface="Arial" pitchFamily="34" charset="0"/>
                <a:cs typeface="Arial" pitchFamily="34" charset="0"/>
              </a:rPr>
              <a:t>« ergonomie » vient du grec </a:t>
            </a:r>
            <a:r>
              <a:rPr lang="fr-FR" sz="3200" dirty="0" err="1">
                <a:latin typeface="Arial" pitchFamily="34" charset="0"/>
                <a:cs typeface="Arial" pitchFamily="34" charset="0"/>
              </a:rPr>
              <a:t>ergon</a:t>
            </a:r>
            <a:r>
              <a:rPr lang="fr-FR" sz="3200" dirty="0">
                <a:latin typeface="Arial" pitchFamily="34" charset="0"/>
                <a:cs typeface="Arial" pitchFamily="34" charset="0"/>
              </a:rPr>
              <a:t> (travail) et </a:t>
            </a:r>
            <a:r>
              <a:rPr lang="fr-FR" sz="3200" dirty="0" err="1">
                <a:latin typeface="Arial" pitchFamily="34" charset="0"/>
                <a:cs typeface="Arial" pitchFamily="34" charset="0"/>
              </a:rPr>
              <a:t>nomos</a:t>
            </a:r>
            <a:r>
              <a:rPr lang="fr-FR" sz="3200" dirty="0">
                <a:latin typeface="Arial" pitchFamily="34" charset="0"/>
                <a:cs typeface="Arial" pitchFamily="34" charset="0"/>
              </a:rPr>
              <a:t> (lois, règles)</a:t>
            </a:r>
          </a:p>
          <a:p>
            <a:pPr marL="0" indent="0">
              <a:buNone/>
            </a:pPr>
            <a:r>
              <a:rPr lang="fr-FR" dirty="0">
                <a:latin typeface="Arial" pitchFamily="34" charset="0"/>
                <a:cs typeface="Arial" pitchFamily="34" charset="0"/>
              </a:rPr>
              <a:t>Objectif : meilleure adaptation du travail à l'homme </a:t>
            </a:r>
          </a:p>
          <a:p>
            <a:pPr marL="0" indent="0">
              <a:buNone/>
            </a:pPr>
            <a:r>
              <a:rPr lang="fr-FR" dirty="0">
                <a:latin typeface="Arial" pitchFamily="34" charset="0"/>
                <a:cs typeface="Arial" pitchFamily="34" charset="0"/>
              </a:rPr>
              <a:t>L'ergonomie: 2 types de problématiques :</a:t>
            </a:r>
          </a:p>
          <a:p>
            <a:pPr lvl="0"/>
            <a:r>
              <a:rPr lang="fr-FR" dirty="0">
                <a:latin typeface="Arial" pitchFamily="34" charset="0"/>
                <a:cs typeface="Arial" pitchFamily="34" charset="0"/>
              </a:rPr>
              <a:t> Adaptation de l’outil à la physiologie et morphologie de l’Homme: E. Physique</a:t>
            </a:r>
          </a:p>
          <a:p>
            <a:pPr lvl="0"/>
            <a:r>
              <a:rPr lang="fr-FR" dirty="0">
                <a:latin typeface="Arial" pitchFamily="34" charset="0"/>
                <a:cs typeface="Arial" pitchFamily="34" charset="0"/>
              </a:rPr>
              <a:t> Adaptation des outils au fonctionnement cognitif des utilisateurs: E. Cognitive</a:t>
            </a:r>
          </a:p>
          <a:p>
            <a:pPr marL="0" indent="0">
              <a:buNone/>
            </a:pPr>
            <a:endParaRPr lang="fr-FR" dirty="0">
              <a:latin typeface="Arial" pitchFamily="34" charset="0"/>
              <a:cs typeface="Arial" pitchFamily="34" charset="0"/>
            </a:endParaRPr>
          </a:p>
        </p:txBody>
      </p:sp>
    </p:spTree>
    <p:extLst>
      <p:ext uri="{BB962C8B-B14F-4D97-AF65-F5344CB8AC3E}">
        <p14:creationId xmlns:p14="http://schemas.microsoft.com/office/powerpoint/2010/main" val="17653900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a:solidFill>
                  <a:srgbClr val="FF0000"/>
                </a:solidFill>
                <a:latin typeface="Arial" pitchFamily="34" charset="0"/>
                <a:cs typeface="Arial" pitchFamily="34" charset="0"/>
              </a:rPr>
              <a:t>Hygiène du Travail</a:t>
            </a:r>
            <a:endParaRPr lang="fr-FR" sz="40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600200"/>
            <a:ext cx="8229600" cy="4853136"/>
          </a:xfrm>
        </p:spPr>
        <p:txBody>
          <a:bodyPr>
            <a:normAutofit/>
          </a:bodyPr>
          <a:lstStyle/>
          <a:p>
            <a:pPr marL="0" indent="0">
              <a:buNone/>
            </a:pPr>
            <a:r>
              <a:rPr lang="fr-FR" dirty="0"/>
              <a:t> </a:t>
            </a:r>
            <a:r>
              <a:rPr lang="fr-FR" dirty="0">
                <a:latin typeface="Arial" pitchFamily="34" charset="0"/>
                <a:cs typeface="Arial" pitchFamily="34" charset="0"/>
              </a:rPr>
              <a:t>Science et l'art de détecter, d'évaluer et de maîtriser les nuisances et les facteurs de l'environnement professionnel qui peuvent altérer la santé et le bien-être des travailleurs.</a:t>
            </a:r>
          </a:p>
          <a:p>
            <a:pPr marL="0" indent="0">
              <a:buNone/>
            </a:pPr>
            <a:r>
              <a:rPr lang="fr-FR" b="1" dirty="0">
                <a:latin typeface="Arial" pitchFamily="34" charset="0"/>
                <a:cs typeface="Arial" pitchFamily="34" charset="0"/>
              </a:rPr>
              <a:t> </a:t>
            </a:r>
            <a:endParaRPr lang="fr-FR" dirty="0">
              <a:solidFill>
                <a:srgbClr val="FF0000"/>
              </a:solidFill>
              <a:latin typeface="Arial" pitchFamily="34" charset="0"/>
              <a:cs typeface="Arial" pitchFamily="34" charset="0"/>
            </a:endParaRPr>
          </a:p>
          <a:p>
            <a:pPr marL="0" indent="0">
              <a:buNone/>
            </a:pPr>
            <a:endParaRPr lang="fr-FR" sz="2400" dirty="0"/>
          </a:p>
        </p:txBody>
      </p:sp>
    </p:spTree>
    <p:extLst>
      <p:ext uri="{BB962C8B-B14F-4D97-AF65-F5344CB8AC3E}">
        <p14:creationId xmlns:p14="http://schemas.microsoft.com/office/powerpoint/2010/main" val="23601166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latin typeface="Arial" panose="020B0604020202020204" pitchFamily="34" charset="0"/>
              <a:cs typeface="Arial" panose="020B0604020202020204" pitchFamily="34" charset="0"/>
            </a:endParaRPr>
          </a:p>
        </p:txBody>
      </p:sp>
      <p:sp>
        <p:nvSpPr>
          <p:cNvPr id="3" name="Espace réservé du texte 2"/>
          <p:cNvSpPr>
            <a:spLocks noGrp="1"/>
          </p:cNvSpPr>
          <p:nvPr>
            <p:ph type="body" idx="1"/>
          </p:nvPr>
        </p:nvSpPr>
        <p:spPr/>
        <p:txBody>
          <a:bodyPr>
            <a:normAutofit/>
          </a:bodyPr>
          <a:lstStyle/>
          <a:p>
            <a:pPr algn="ctr"/>
            <a:r>
              <a:rPr lang="fr-FR" sz="4000" b="1" dirty="0">
                <a:solidFill>
                  <a:schemeClr val="tx1"/>
                </a:solidFill>
                <a:latin typeface="Arial" panose="020B0604020202020204" pitchFamily="34" charset="0"/>
                <a:cs typeface="Arial" panose="020B0604020202020204" pitchFamily="34" charset="0"/>
              </a:rPr>
              <a:t>I- Histoire de la médecine du travail</a:t>
            </a:r>
            <a:endParaRPr lang="fr-FR" sz="4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99623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a:solidFill>
                  <a:srgbClr val="FF0000"/>
                </a:solidFill>
                <a:latin typeface="Arial" pitchFamily="34" charset="0"/>
                <a:cs typeface="Arial" pitchFamily="34" charset="0"/>
              </a:rPr>
              <a:t>Toxicologie industrielle</a:t>
            </a:r>
            <a:endParaRPr lang="fr-FR" sz="4000" dirty="0">
              <a:latin typeface="Arial" pitchFamily="34" charset="0"/>
              <a:cs typeface="Arial" pitchFamily="34" charset="0"/>
            </a:endParaRPr>
          </a:p>
        </p:txBody>
      </p:sp>
      <p:sp>
        <p:nvSpPr>
          <p:cNvPr id="3" name="Espace réservé du contenu 2"/>
          <p:cNvSpPr>
            <a:spLocks noGrp="1"/>
          </p:cNvSpPr>
          <p:nvPr>
            <p:ph idx="1"/>
          </p:nvPr>
        </p:nvSpPr>
        <p:spPr/>
        <p:txBody>
          <a:bodyPr/>
          <a:lstStyle/>
          <a:p>
            <a:pPr marL="0" indent="0">
              <a:buNone/>
            </a:pPr>
            <a:r>
              <a:rPr lang="fr-FR" dirty="0"/>
              <a:t> </a:t>
            </a:r>
            <a:r>
              <a:rPr lang="fr-FR" dirty="0">
                <a:latin typeface="Arial" pitchFamily="34" charset="0"/>
                <a:cs typeface="Arial" pitchFamily="34" charset="0"/>
              </a:rPr>
              <a:t>Science multidisciplinaire qui étudie les toxiques ou poisons : leur origine, leur propriétés physiques, chimiques ou biologiques, leur biotransformation, leurs modalités et mécanismes d’actions nocifs;  </a:t>
            </a:r>
          </a:p>
          <a:p>
            <a:pPr marL="0" indent="0">
              <a:buNone/>
            </a:pPr>
            <a:r>
              <a:rPr lang="fr-FR" dirty="0">
                <a:latin typeface="Arial" pitchFamily="34" charset="0"/>
                <a:cs typeface="Arial" pitchFamily="34" charset="0"/>
              </a:rPr>
              <a:t>But: MEO de procédés thérapeutiques appropriés et de mesures de prévention efficaces.</a:t>
            </a:r>
          </a:p>
          <a:p>
            <a:pPr marL="0" indent="0">
              <a:buNone/>
            </a:pPr>
            <a:endParaRPr lang="fr-FR" dirty="0"/>
          </a:p>
        </p:txBody>
      </p:sp>
    </p:spTree>
    <p:extLst>
      <p:ext uri="{BB962C8B-B14F-4D97-AF65-F5344CB8AC3E}">
        <p14:creationId xmlns:p14="http://schemas.microsoft.com/office/powerpoint/2010/main" val="42334335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a:solidFill>
                  <a:srgbClr val="FF0000"/>
                </a:solidFill>
                <a:latin typeface="Arial" pitchFamily="34" charset="0"/>
                <a:cs typeface="Arial" pitchFamily="34" charset="0"/>
              </a:rPr>
              <a:t>Définitions</a:t>
            </a:r>
            <a:endParaRPr lang="fr-FR" sz="40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600200"/>
            <a:ext cx="8229600" cy="4997152"/>
          </a:xfrm>
        </p:spPr>
        <p:txBody>
          <a:bodyPr>
            <a:normAutofit/>
          </a:bodyPr>
          <a:lstStyle/>
          <a:p>
            <a:pPr marL="457200" lvl="1" indent="0">
              <a:buNone/>
            </a:pPr>
            <a:r>
              <a:rPr lang="fr-FR" sz="3200" b="1" i="1" u="sng" dirty="0">
                <a:solidFill>
                  <a:srgbClr val="FF0000"/>
                </a:solidFill>
                <a:latin typeface="Arial" pitchFamily="34" charset="0"/>
                <a:cs typeface="Arial" pitchFamily="34" charset="0"/>
              </a:rPr>
              <a:t>Législation</a:t>
            </a:r>
            <a:endParaRPr lang="fr-FR" sz="3200" dirty="0">
              <a:solidFill>
                <a:srgbClr val="FF0000"/>
              </a:solidFill>
              <a:latin typeface="Arial" pitchFamily="34" charset="0"/>
              <a:cs typeface="Arial" pitchFamily="34" charset="0"/>
            </a:endParaRPr>
          </a:p>
          <a:p>
            <a:pPr marL="0" indent="0">
              <a:buNone/>
            </a:pPr>
            <a:r>
              <a:rPr lang="fr-FR" dirty="0">
                <a:latin typeface="Arial" pitchFamily="34" charset="0"/>
                <a:cs typeface="Arial" pitchFamily="34" charset="0"/>
              </a:rPr>
              <a:t> Ensemble de lois et textes régissant la pratique de la santé au travail. </a:t>
            </a:r>
          </a:p>
          <a:p>
            <a:pPr marL="457200" lvl="1" indent="0">
              <a:buNone/>
            </a:pPr>
            <a:r>
              <a:rPr lang="fr-FR" sz="3200" b="1" i="1" u="sng" dirty="0">
                <a:solidFill>
                  <a:srgbClr val="FF0000"/>
                </a:solidFill>
                <a:latin typeface="Arial" pitchFamily="34" charset="0"/>
                <a:cs typeface="Arial" pitchFamily="34" charset="0"/>
              </a:rPr>
              <a:t>Sécurité au Travail</a:t>
            </a:r>
            <a:endParaRPr lang="fr-FR" sz="3200" dirty="0">
              <a:solidFill>
                <a:srgbClr val="FF0000"/>
              </a:solidFill>
              <a:latin typeface="Arial" pitchFamily="34" charset="0"/>
              <a:cs typeface="Arial" pitchFamily="34" charset="0"/>
            </a:endParaRPr>
          </a:p>
          <a:p>
            <a:pPr marL="0" indent="0">
              <a:buNone/>
            </a:pPr>
            <a:r>
              <a:rPr lang="fr-FR" dirty="0">
                <a:latin typeface="Arial" pitchFamily="34" charset="0"/>
                <a:cs typeface="Arial" pitchFamily="34" charset="0"/>
              </a:rPr>
              <a:t> Science visant la protection des travailleurs contre les facteurs d’accidents et d’incidents sur les lieux de travail</a:t>
            </a:r>
          </a:p>
          <a:p>
            <a:pPr marL="0" indent="0">
              <a:buNone/>
            </a:pPr>
            <a:endParaRPr lang="fr-FR" dirty="0"/>
          </a:p>
        </p:txBody>
      </p:sp>
    </p:spTree>
    <p:extLst>
      <p:ext uri="{BB962C8B-B14F-4D97-AF65-F5344CB8AC3E}">
        <p14:creationId xmlns:p14="http://schemas.microsoft.com/office/powerpoint/2010/main" val="38260896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a:solidFill>
                  <a:srgbClr val="FF0000"/>
                </a:solidFill>
                <a:latin typeface="Arial" pitchFamily="34" charset="0"/>
                <a:cs typeface="Arial" pitchFamily="34" charset="0"/>
              </a:rPr>
              <a:t>Travailleur</a:t>
            </a:r>
            <a:r>
              <a:rPr lang="fr-FR" sz="4000" dirty="0">
                <a:latin typeface="Arial" pitchFamily="34" charset="0"/>
                <a:cs typeface="Arial" pitchFamily="34" charset="0"/>
              </a:rPr>
              <a:t> </a:t>
            </a:r>
          </a:p>
        </p:txBody>
      </p:sp>
      <p:sp>
        <p:nvSpPr>
          <p:cNvPr id="3" name="Espace réservé du contenu 2"/>
          <p:cNvSpPr>
            <a:spLocks noGrp="1"/>
          </p:cNvSpPr>
          <p:nvPr>
            <p:ph idx="1"/>
          </p:nvPr>
        </p:nvSpPr>
        <p:spPr/>
        <p:txBody>
          <a:bodyPr>
            <a:normAutofit/>
          </a:bodyPr>
          <a:lstStyle/>
          <a:p>
            <a:pPr marL="0" indent="0">
              <a:buNone/>
            </a:pPr>
            <a:r>
              <a:rPr lang="fr-FR" dirty="0">
                <a:latin typeface="Arial" pitchFamily="34" charset="0"/>
                <a:cs typeface="Arial" pitchFamily="34" charset="0"/>
              </a:rPr>
              <a:t>« Est considéré comme travailleur au sens de la loi quels que soient son sexe et sa nationalité, toute personne qui s’est engagée à mettre son activité professionnelle moyennant rémunération, sous la direction et l’autorité d’une autre personne physique ou morale et il ne sera tenu compte ni du statut juridique de l’employeur ni de celui de l’employé. » </a:t>
            </a:r>
          </a:p>
          <a:p>
            <a:pPr marL="0" indent="0">
              <a:buNone/>
            </a:pPr>
            <a:endParaRPr lang="fr-FR" dirty="0">
              <a:latin typeface="Arial" pitchFamily="34" charset="0"/>
              <a:cs typeface="Arial" pitchFamily="34" charset="0"/>
            </a:endParaRPr>
          </a:p>
        </p:txBody>
      </p:sp>
    </p:spTree>
    <p:extLst>
      <p:ext uri="{BB962C8B-B14F-4D97-AF65-F5344CB8AC3E}">
        <p14:creationId xmlns:p14="http://schemas.microsoft.com/office/powerpoint/2010/main" val="86475701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a:solidFill>
                  <a:srgbClr val="FF0000"/>
                </a:solidFill>
                <a:latin typeface="Arial" pitchFamily="34" charset="0"/>
                <a:cs typeface="Arial" pitchFamily="34" charset="0"/>
              </a:rPr>
              <a:t>Etablissement </a:t>
            </a:r>
            <a:endParaRPr lang="fr-FR" sz="40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p:txBody>
          <a:bodyPr>
            <a:normAutofit lnSpcReduction="10000"/>
          </a:bodyPr>
          <a:lstStyle/>
          <a:p>
            <a:pPr marL="0" indent="0">
              <a:buNone/>
            </a:pPr>
            <a:r>
              <a:rPr lang="fr-FR" dirty="0"/>
              <a:t> </a:t>
            </a:r>
            <a:r>
              <a:rPr lang="fr-FR" dirty="0">
                <a:latin typeface="Arial" pitchFamily="34" charset="0"/>
                <a:cs typeface="Arial" pitchFamily="34" charset="0"/>
              </a:rPr>
              <a:t>Groupe de personnes travaillant en commun en 1 lieu déterminé sous l’autorité d’1 ou +sieurs représentants d’1 même autorité directrice (personne physique, morale, publique, privée).</a:t>
            </a:r>
          </a:p>
          <a:p>
            <a:pPr marL="0" indent="0">
              <a:buNone/>
            </a:pPr>
            <a:r>
              <a:rPr lang="fr-FR" dirty="0">
                <a:latin typeface="Arial" pitchFamily="34" charset="0"/>
                <a:cs typeface="Arial" pitchFamily="34" charset="0"/>
              </a:rPr>
              <a:t>Le caractère d’établissement est donc lié à l’exercice d’1 activité collective en 1 lieu donné (usine, de local, de chantier et non dans le sens de ville ou de circonscription).</a:t>
            </a:r>
          </a:p>
        </p:txBody>
      </p:sp>
    </p:spTree>
    <p:extLst>
      <p:ext uri="{BB962C8B-B14F-4D97-AF65-F5344CB8AC3E}">
        <p14:creationId xmlns:p14="http://schemas.microsoft.com/office/powerpoint/2010/main" val="263325209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a:solidFill>
                  <a:srgbClr val="FF0000"/>
                </a:solidFill>
                <a:latin typeface="Arial" pitchFamily="34" charset="0"/>
                <a:cs typeface="Arial" pitchFamily="34" charset="0"/>
              </a:rPr>
              <a:t>Entreprise</a:t>
            </a:r>
            <a:r>
              <a:rPr lang="fr-FR" sz="4000" b="1" dirty="0">
                <a:latin typeface="Arial" pitchFamily="34" charset="0"/>
                <a:cs typeface="Arial" pitchFamily="34" charset="0"/>
              </a:rPr>
              <a:t> </a:t>
            </a:r>
            <a:endParaRPr lang="fr-FR" sz="4000" dirty="0">
              <a:latin typeface="Arial" pitchFamily="34" charset="0"/>
              <a:cs typeface="Arial" pitchFamily="34" charset="0"/>
            </a:endParaRPr>
          </a:p>
        </p:txBody>
      </p:sp>
      <p:sp>
        <p:nvSpPr>
          <p:cNvPr id="3" name="Espace réservé du contenu 2"/>
          <p:cNvSpPr>
            <a:spLocks noGrp="1"/>
          </p:cNvSpPr>
          <p:nvPr>
            <p:ph idx="1"/>
          </p:nvPr>
        </p:nvSpPr>
        <p:spPr/>
        <p:txBody>
          <a:bodyPr>
            <a:noAutofit/>
          </a:bodyPr>
          <a:lstStyle/>
          <a:p>
            <a:pPr marL="0" indent="0">
              <a:buNone/>
            </a:pPr>
            <a:r>
              <a:rPr lang="fr-FR" dirty="0">
                <a:latin typeface="Arial" pitchFamily="34" charset="0"/>
                <a:cs typeface="Arial" pitchFamily="34" charset="0"/>
              </a:rPr>
              <a:t>Entité économique, juridiquement autonome, organisée pour produire des biens ou des services.</a:t>
            </a:r>
          </a:p>
          <a:p>
            <a:pPr marL="0" indent="0">
              <a:buNone/>
            </a:pPr>
            <a:r>
              <a:rPr lang="fr-FR" dirty="0">
                <a:latin typeface="Arial" pitchFamily="34" charset="0"/>
                <a:cs typeface="Arial" pitchFamily="34" charset="0"/>
              </a:rPr>
              <a:t>Propriété collective ou non constituée pour la production, la vente des biens ou la fourniture de services rémunérés.</a:t>
            </a:r>
          </a:p>
          <a:p>
            <a:pPr marL="0" indent="0">
              <a:buNone/>
            </a:pPr>
            <a:r>
              <a:rPr lang="fr-FR" dirty="0">
                <a:latin typeface="Arial" pitchFamily="34" charset="0"/>
                <a:cs typeface="Arial" pitchFamily="34" charset="0"/>
              </a:rPr>
              <a:t>Système d’interaction entre l’homme, son travail et le mécanisme de production.</a:t>
            </a:r>
          </a:p>
          <a:p>
            <a:pPr marL="0" indent="0">
              <a:buNone/>
            </a:pPr>
            <a:endParaRPr lang="fr-FR" dirty="0">
              <a:latin typeface="Arial" pitchFamily="34" charset="0"/>
              <a:cs typeface="Arial" pitchFamily="34" charset="0"/>
            </a:endParaRPr>
          </a:p>
          <a:p>
            <a:pPr marL="0" indent="0">
              <a:buNone/>
            </a:pPr>
            <a:endParaRPr lang="fr-FR" dirty="0"/>
          </a:p>
        </p:txBody>
      </p:sp>
    </p:spTree>
    <p:extLst>
      <p:ext uri="{BB962C8B-B14F-4D97-AF65-F5344CB8AC3E}">
        <p14:creationId xmlns:p14="http://schemas.microsoft.com/office/powerpoint/2010/main" val="158310234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a:solidFill>
                  <a:srgbClr val="FF0000"/>
                </a:solidFill>
                <a:latin typeface="Arial" pitchFamily="34" charset="0"/>
                <a:cs typeface="Arial" pitchFamily="34" charset="0"/>
              </a:rPr>
              <a:t>Entreprise</a:t>
            </a:r>
          </a:p>
        </p:txBody>
      </p:sp>
      <p:sp>
        <p:nvSpPr>
          <p:cNvPr id="3" name="Espace réservé du contenu 2"/>
          <p:cNvSpPr>
            <a:spLocks noGrp="1"/>
          </p:cNvSpPr>
          <p:nvPr>
            <p:ph idx="1"/>
          </p:nvPr>
        </p:nvSpPr>
        <p:spPr>
          <a:xfrm>
            <a:off x="457200" y="1600200"/>
            <a:ext cx="8229600" cy="4997152"/>
          </a:xfrm>
        </p:spPr>
        <p:txBody>
          <a:bodyPr>
            <a:noAutofit/>
          </a:bodyPr>
          <a:lstStyle/>
          <a:p>
            <a:pPr marL="0" indent="0">
              <a:buNone/>
            </a:pPr>
            <a:r>
              <a:rPr lang="fr-FR" b="1" dirty="0">
                <a:latin typeface="Arial" pitchFamily="34" charset="0"/>
                <a:cs typeface="Arial" pitchFamily="34" charset="0"/>
              </a:rPr>
              <a:t>Plusieurs types:</a:t>
            </a:r>
          </a:p>
          <a:p>
            <a:pPr marL="0" lvl="0" indent="0">
              <a:buNone/>
            </a:pPr>
            <a:r>
              <a:rPr lang="fr-FR" dirty="0">
                <a:latin typeface="Arial" pitchFamily="34" charset="0"/>
                <a:cs typeface="Arial" pitchFamily="34" charset="0"/>
              </a:rPr>
              <a:t>- L’entreprise individuelle</a:t>
            </a:r>
          </a:p>
          <a:p>
            <a:pPr marL="0" lvl="0" indent="0">
              <a:buNone/>
            </a:pPr>
            <a:r>
              <a:rPr lang="fr-FR" dirty="0">
                <a:latin typeface="Arial" pitchFamily="34" charset="0"/>
                <a:cs typeface="Arial" pitchFamily="34" charset="0"/>
              </a:rPr>
              <a:t>- L’entreprise dite personne morale</a:t>
            </a:r>
          </a:p>
          <a:p>
            <a:pPr marL="0" indent="0">
              <a:buNone/>
            </a:pPr>
            <a:r>
              <a:rPr lang="fr-FR" b="1" dirty="0">
                <a:latin typeface="Arial" pitchFamily="34" charset="0"/>
                <a:cs typeface="Arial" pitchFamily="34" charset="0"/>
              </a:rPr>
              <a:t>Les stades de croissance</a:t>
            </a:r>
          </a:p>
          <a:p>
            <a:pPr marL="0" lvl="0" indent="0">
              <a:buNone/>
            </a:pPr>
            <a:r>
              <a:rPr lang="fr-FR" dirty="0">
                <a:latin typeface="Arial" pitchFamily="34" charset="0"/>
                <a:cs typeface="Arial" pitchFamily="34" charset="0"/>
              </a:rPr>
              <a:t>- La micro entreprise </a:t>
            </a:r>
          </a:p>
          <a:p>
            <a:pPr marL="0" lvl="0" indent="0">
              <a:buNone/>
            </a:pPr>
            <a:r>
              <a:rPr lang="fr-FR" dirty="0">
                <a:latin typeface="Arial" pitchFamily="34" charset="0"/>
                <a:cs typeface="Arial" pitchFamily="34" charset="0"/>
              </a:rPr>
              <a:t>- La petite entreprise </a:t>
            </a:r>
          </a:p>
          <a:p>
            <a:pPr marL="0" lvl="0" indent="0">
              <a:buNone/>
            </a:pPr>
            <a:r>
              <a:rPr lang="fr-FR" dirty="0">
                <a:latin typeface="Arial" pitchFamily="34" charset="0"/>
                <a:cs typeface="Arial" pitchFamily="34" charset="0"/>
              </a:rPr>
              <a:t>- La moyenne entreprise </a:t>
            </a:r>
          </a:p>
          <a:p>
            <a:pPr marL="0" indent="0">
              <a:buNone/>
            </a:pPr>
            <a:r>
              <a:rPr lang="fr-FR" dirty="0">
                <a:latin typeface="Arial" pitchFamily="34" charset="0"/>
                <a:cs typeface="Arial" pitchFamily="34" charset="0"/>
              </a:rPr>
              <a:t>- La grande entreprise décentralisée</a:t>
            </a:r>
          </a:p>
        </p:txBody>
      </p:sp>
    </p:spTree>
    <p:extLst>
      <p:ext uri="{BB962C8B-B14F-4D97-AF65-F5344CB8AC3E}">
        <p14:creationId xmlns:p14="http://schemas.microsoft.com/office/powerpoint/2010/main" val="419246971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texte 2"/>
          <p:cNvSpPr>
            <a:spLocks noGrp="1"/>
          </p:cNvSpPr>
          <p:nvPr>
            <p:ph type="body" idx="1"/>
          </p:nvPr>
        </p:nvSpPr>
        <p:spPr/>
        <p:txBody>
          <a:bodyPr>
            <a:normAutofit/>
          </a:bodyPr>
          <a:lstStyle/>
          <a:p>
            <a:pPr algn="ctr"/>
            <a:r>
              <a:rPr lang="fr-FR" sz="4000" b="1" dirty="0" smtClean="0">
                <a:solidFill>
                  <a:schemeClr val="tx1"/>
                </a:solidFill>
              </a:rPr>
              <a:t>III- Les </a:t>
            </a:r>
            <a:r>
              <a:rPr lang="fr-FR" sz="4000" b="1" dirty="0">
                <a:solidFill>
                  <a:schemeClr val="tx1"/>
                </a:solidFill>
              </a:rPr>
              <a:t>Services de Santé au Travail</a:t>
            </a:r>
          </a:p>
        </p:txBody>
      </p:sp>
    </p:spTree>
    <p:extLst>
      <p:ext uri="{BB962C8B-B14F-4D97-AF65-F5344CB8AC3E}">
        <p14:creationId xmlns:p14="http://schemas.microsoft.com/office/powerpoint/2010/main" val="134952433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FF0000"/>
                </a:solidFill>
                <a:latin typeface="Arial" pitchFamily="34" charset="0"/>
                <a:cs typeface="Arial" pitchFamily="34" charset="0"/>
              </a:rPr>
              <a:t>Définition</a:t>
            </a:r>
            <a:endParaRPr lang="fr-FR"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600200"/>
            <a:ext cx="8229600" cy="4925144"/>
          </a:xfrm>
        </p:spPr>
        <p:txBody>
          <a:bodyPr>
            <a:normAutofit/>
          </a:bodyPr>
          <a:lstStyle/>
          <a:p>
            <a:pPr marL="0" indent="0">
              <a:buNone/>
            </a:pPr>
            <a:r>
              <a:rPr lang="fr-FR" dirty="0">
                <a:latin typeface="Arial" pitchFamily="34" charset="0"/>
                <a:cs typeface="Arial" pitchFamily="34" charset="0"/>
              </a:rPr>
              <a:t>C161 article 1: services investis de fonctions essentiellement préventives et chargés de conseiller les employeurs et les travailleurs en ce qui concerne:</a:t>
            </a:r>
          </a:p>
          <a:p>
            <a:pPr>
              <a:buFontTx/>
              <a:buChar char="-"/>
            </a:pPr>
            <a:r>
              <a:rPr lang="fr-FR" dirty="0">
                <a:latin typeface="Arial" pitchFamily="34" charset="0"/>
                <a:cs typeface="Arial" pitchFamily="34" charset="0"/>
              </a:rPr>
              <a:t>Les exigences pour établir et maintenir un milieu de travail sûr et salubre,</a:t>
            </a:r>
          </a:p>
          <a:p>
            <a:pPr>
              <a:buFontTx/>
              <a:buChar char="-"/>
            </a:pPr>
            <a:r>
              <a:rPr lang="fr-FR" dirty="0">
                <a:latin typeface="Arial" pitchFamily="34" charset="0"/>
                <a:cs typeface="Arial" pitchFamily="34" charset="0"/>
              </a:rPr>
              <a:t>L’adaptation du travail aux capacités des travailleurs</a:t>
            </a:r>
          </a:p>
        </p:txBody>
      </p:sp>
    </p:spTree>
    <p:extLst>
      <p:ext uri="{BB962C8B-B14F-4D97-AF65-F5344CB8AC3E}">
        <p14:creationId xmlns:p14="http://schemas.microsoft.com/office/powerpoint/2010/main" val="26797713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a:solidFill>
                  <a:srgbClr val="FF0000"/>
                </a:solidFill>
                <a:latin typeface="Arial" pitchFamily="34" charset="0"/>
                <a:cs typeface="Arial" pitchFamily="34" charset="0"/>
              </a:rPr>
              <a:t>Organisation</a:t>
            </a:r>
            <a:endParaRPr lang="fr-FR" sz="40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p:txBody>
          <a:bodyPr>
            <a:normAutofit/>
          </a:bodyPr>
          <a:lstStyle/>
          <a:p>
            <a:pPr marL="0" indent="0">
              <a:buNone/>
            </a:pPr>
            <a:r>
              <a:rPr lang="fr-FR" dirty="0">
                <a:latin typeface="Arial" pitchFamily="34" charset="0"/>
                <a:cs typeface="Arial" pitchFamily="34" charset="0"/>
              </a:rPr>
              <a:t>Art 43.1: le SST existe sous 2 formes:</a:t>
            </a:r>
          </a:p>
          <a:p>
            <a:pPr>
              <a:buFontTx/>
              <a:buChar char="-"/>
            </a:pPr>
            <a:r>
              <a:rPr lang="fr-FR" dirty="0">
                <a:latin typeface="Arial" pitchFamily="34" charset="0"/>
                <a:cs typeface="Arial" pitchFamily="34" charset="0"/>
              </a:rPr>
              <a:t>Service médical autonome</a:t>
            </a:r>
          </a:p>
          <a:p>
            <a:pPr>
              <a:buFontTx/>
              <a:buChar char="-"/>
            </a:pPr>
            <a:r>
              <a:rPr lang="fr-FR" dirty="0">
                <a:latin typeface="Arial" pitchFamily="34" charset="0"/>
                <a:cs typeface="Arial" pitchFamily="34" charset="0"/>
              </a:rPr>
              <a:t>Service médical inter entreprise</a:t>
            </a:r>
          </a:p>
        </p:txBody>
      </p:sp>
    </p:spTree>
    <p:extLst>
      <p:ext uri="{BB962C8B-B14F-4D97-AF65-F5344CB8AC3E}">
        <p14:creationId xmlns:p14="http://schemas.microsoft.com/office/powerpoint/2010/main" val="266218144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FF0000"/>
                </a:solidFill>
                <a:latin typeface="Arial" pitchFamily="34" charset="0"/>
                <a:cs typeface="Arial" pitchFamily="34" charset="0"/>
              </a:rPr>
              <a:t>Fonctions </a:t>
            </a:r>
          </a:p>
        </p:txBody>
      </p:sp>
      <p:sp>
        <p:nvSpPr>
          <p:cNvPr id="3" name="Espace réservé du contenu 2"/>
          <p:cNvSpPr>
            <a:spLocks noGrp="1"/>
          </p:cNvSpPr>
          <p:nvPr>
            <p:ph idx="1"/>
          </p:nvPr>
        </p:nvSpPr>
        <p:spPr/>
        <p:txBody>
          <a:bodyPr>
            <a:normAutofit lnSpcReduction="10000"/>
          </a:bodyPr>
          <a:lstStyle/>
          <a:p>
            <a:pPr marL="0" indent="0">
              <a:buNone/>
            </a:pPr>
            <a:r>
              <a:rPr lang="fr-FR" dirty="0">
                <a:latin typeface="Arial" pitchFamily="34" charset="0"/>
                <a:cs typeface="Arial" pitchFamily="34" charset="0"/>
              </a:rPr>
              <a:t>Art 43.2: les prestations de ST </a:t>
            </a:r>
            <a:r>
              <a:rPr lang="fr-FR" dirty="0" err="1">
                <a:latin typeface="Arial" pitchFamily="34" charset="0"/>
                <a:cs typeface="Arial" pitchFamily="34" charset="0"/>
              </a:rPr>
              <a:t>st</a:t>
            </a:r>
            <a:r>
              <a:rPr lang="fr-FR" dirty="0">
                <a:latin typeface="Arial" pitchFamily="34" charset="0"/>
                <a:cs typeface="Arial" pitchFamily="34" charset="0"/>
              </a:rPr>
              <a:t> </a:t>
            </a:r>
            <a:r>
              <a:rPr lang="fr-FR" dirty="0" err="1">
                <a:latin typeface="Arial" pitchFamily="34" charset="0"/>
                <a:cs typeface="Arial" pitchFamily="34" charset="0"/>
              </a:rPr>
              <a:t>essent</a:t>
            </a:r>
            <a:r>
              <a:rPr lang="fr-FR" dirty="0">
                <a:latin typeface="Arial" pitchFamily="34" charset="0"/>
                <a:cs typeface="Arial" pitchFamily="34" charset="0"/>
              </a:rPr>
              <a:t>:</a:t>
            </a:r>
          </a:p>
          <a:p>
            <a:pPr>
              <a:buFontTx/>
              <a:buChar char="-"/>
            </a:pPr>
            <a:r>
              <a:rPr lang="fr-FR" dirty="0">
                <a:latin typeface="Arial" pitchFamily="34" charset="0"/>
                <a:cs typeface="Arial" pitchFamily="34" charset="0"/>
              </a:rPr>
              <a:t>La surveillance du </a:t>
            </a:r>
            <a:r>
              <a:rPr lang="fr-FR" dirty="0" err="1">
                <a:latin typeface="Arial" pitchFamily="34" charset="0"/>
                <a:cs typeface="Arial" pitchFamily="34" charset="0"/>
              </a:rPr>
              <a:t>MiT</a:t>
            </a:r>
            <a:r>
              <a:rPr lang="fr-FR" dirty="0">
                <a:latin typeface="Arial" pitchFamily="34" charset="0"/>
                <a:cs typeface="Arial" pitchFamily="34" charset="0"/>
              </a:rPr>
              <a:t> </a:t>
            </a:r>
            <a:r>
              <a:rPr lang="fr-FR" dirty="0" err="1">
                <a:latin typeface="Arial" pitchFamily="34" charset="0"/>
                <a:cs typeface="Arial" pitchFamily="34" charset="0"/>
              </a:rPr>
              <a:t>pr</a:t>
            </a:r>
            <a:r>
              <a:rPr lang="fr-FR" dirty="0">
                <a:latin typeface="Arial" pitchFamily="34" charset="0"/>
                <a:cs typeface="Arial" pitchFamily="34" charset="0"/>
              </a:rPr>
              <a:t> prévenir les RP</a:t>
            </a:r>
          </a:p>
          <a:p>
            <a:pPr>
              <a:buFontTx/>
              <a:buChar char="-"/>
            </a:pPr>
            <a:r>
              <a:rPr lang="fr-FR" dirty="0">
                <a:latin typeface="Arial" pitchFamily="34" charset="0"/>
                <a:cs typeface="Arial" pitchFamily="34" charset="0"/>
              </a:rPr>
              <a:t>La surveillance de la ST: visites d’embauche, périodiques, et toute autre visite médicale instaurée par la Loi</a:t>
            </a:r>
          </a:p>
          <a:p>
            <a:pPr marL="0" indent="0">
              <a:buNone/>
            </a:pPr>
            <a:r>
              <a:rPr lang="fr-FR" dirty="0">
                <a:latin typeface="Arial" pitchFamily="34" charset="0"/>
                <a:cs typeface="Arial" pitchFamily="34" charset="0"/>
              </a:rPr>
              <a:t>Le SST est dirigé par un médecin titulaire d’un diplôme de médecine du Travail et remplissant les conditions d’exercice de la Médecine</a:t>
            </a:r>
          </a:p>
        </p:txBody>
      </p:sp>
    </p:spTree>
    <p:extLst>
      <p:ext uri="{BB962C8B-B14F-4D97-AF65-F5344CB8AC3E}">
        <p14:creationId xmlns:p14="http://schemas.microsoft.com/office/powerpoint/2010/main" val="34387253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
            </a:r>
            <a:br>
              <a:rPr lang="fr-FR" b="1" dirty="0"/>
            </a:br>
            <a:r>
              <a:rPr lang="fr-FR" b="1" dirty="0"/>
              <a:t/>
            </a:r>
            <a:br>
              <a:rPr lang="fr-FR" b="1" dirty="0"/>
            </a:br>
            <a:r>
              <a:rPr lang="fr-FR" b="1" dirty="0">
                <a:solidFill>
                  <a:srgbClr val="FF0000"/>
                </a:solidFill>
                <a:latin typeface="Arial" panose="020B0604020202020204" pitchFamily="34" charset="0"/>
                <a:cs typeface="Arial" panose="020B0604020202020204" pitchFamily="34" charset="0"/>
              </a:rPr>
              <a:t>1-</a:t>
            </a:r>
            <a:r>
              <a:rPr lang="fr-FR" b="1" dirty="0">
                <a:latin typeface="Arial" panose="020B0604020202020204" pitchFamily="34" charset="0"/>
                <a:cs typeface="Arial" panose="020B0604020202020204" pitchFamily="34" charset="0"/>
              </a:rPr>
              <a:t> </a:t>
            </a:r>
            <a:r>
              <a:rPr lang="fr-FR" b="1" u="sng" dirty="0">
                <a:solidFill>
                  <a:srgbClr val="FF0000"/>
                </a:solidFill>
                <a:latin typeface="Arial" panose="020B0604020202020204" pitchFamily="34" charset="0"/>
                <a:cs typeface="Arial" panose="020B0604020202020204" pitchFamily="34" charset="0"/>
              </a:rPr>
              <a:t>Les Précurseurs</a:t>
            </a:r>
            <a:r>
              <a:rPr lang="fr-FR" u="sng" dirty="0">
                <a:solidFill>
                  <a:srgbClr val="FF0000"/>
                </a:solidFill>
                <a:latin typeface="Arial" panose="020B0604020202020204" pitchFamily="34" charset="0"/>
                <a:cs typeface="Arial" panose="020B0604020202020204" pitchFamily="34" charset="0"/>
              </a:rPr>
              <a:t/>
            </a:r>
            <a:br>
              <a:rPr lang="fr-FR" u="sng" dirty="0">
                <a:solidFill>
                  <a:srgbClr val="FF0000"/>
                </a:solidFill>
                <a:latin typeface="Arial" panose="020B0604020202020204" pitchFamily="34" charset="0"/>
                <a:cs typeface="Arial" panose="020B0604020202020204" pitchFamily="34" charset="0"/>
              </a:rPr>
            </a:br>
            <a:r>
              <a:rPr lang="fr-FR" b="1" dirty="0"/>
              <a:t> </a:t>
            </a:r>
            <a:r>
              <a:rPr lang="fr-FR" dirty="0"/>
              <a:t/>
            </a:r>
            <a:br>
              <a:rPr lang="fr-FR" dirty="0"/>
            </a:br>
            <a:endParaRPr lang="fr-FR" dirty="0"/>
          </a:p>
        </p:txBody>
      </p:sp>
      <p:sp>
        <p:nvSpPr>
          <p:cNvPr id="3" name="Espace réservé du contenu 2"/>
          <p:cNvSpPr>
            <a:spLocks noGrp="1"/>
          </p:cNvSpPr>
          <p:nvPr>
            <p:ph idx="1"/>
          </p:nvPr>
        </p:nvSpPr>
        <p:spPr>
          <a:xfrm>
            <a:off x="457200" y="1600200"/>
            <a:ext cx="8229600" cy="5141168"/>
          </a:xfrm>
        </p:spPr>
        <p:txBody>
          <a:bodyPr>
            <a:normAutofit/>
          </a:bodyPr>
          <a:lstStyle/>
          <a:p>
            <a:pPr marL="0" indent="0">
              <a:buNone/>
            </a:pPr>
            <a:r>
              <a:rPr lang="fr-FR" dirty="0">
                <a:latin typeface="Arial" panose="020B0604020202020204" pitchFamily="34" charset="0"/>
                <a:cs typeface="Arial" panose="020B0604020202020204" pitchFamily="34" charset="0"/>
              </a:rPr>
              <a:t>Antiquité romaine: </a:t>
            </a:r>
            <a:r>
              <a:rPr lang="fr-FR" b="1" dirty="0">
                <a:latin typeface="Arial" panose="020B0604020202020204" pitchFamily="34" charset="0"/>
                <a:cs typeface="Arial" panose="020B0604020202020204" pitchFamily="34" charset="0"/>
              </a:rPr>
              <a:t>Lucrèce </a:t>
            </a:r>
            <a:r>
              <a:rPr lang="fr-FR" dirty="0">
                <a:latin typeface="Arial" panose="020B0604020202020204" pitchFamily="34" charset="0"/>
                <a:cs typeface="Arial" panose="020B0604020202020204" pitchFamily="34" charset="0"/>
              </a:rPr>
              <a:t>??? courte durée de vie des mineurs de mercure : « ne vois-tu pas, n’entends-tu pas combien trop vite ils meurent, combien trop courte est leur vie ? ». </a:t>
            </a:r>
          </a:p>
          <a:p>
            <a:pPr marL="0" indent="0">
              <a:buNone/>
            </a:pPr>
            <a:r>
              <a:rPr lang="fr-FR" dirty="0">
                <a:latin typeface="Arial" panose="020B0604020202020204" pitchFamily="34" charset="0"/>
                <a:cs typeface="Arial" panose="020B0604020202020204" pitchFamily="34" charset="0"/>
              </a:rPr>
              <a:t>En 1527, </a:t>
            </a:r>
            <a:r>
              <a:rPr lang="fr-FR" b="1" dirty="0">
                <a:latin typeface="Arial" panose="020B0604020202020204" pitchFamily="34" charset="0"/>
                <a:cs typeface="Arial" panose="020B0604020202020204" pitchFamily="34" charset="0"/>
              </a:rPr>
              <a:t>Paracelse (1493-1541) </a:t>
            </a:r>
            <a:r>
              <a:rPr lang="fr-FR" dirty="0">
                <a:latin typeface="Arial" panose="020B0604020202020204" pitchFamily="34" charset="0"/>
                <a:cs typeface="Arial" panose="020B0604020202020204" pitchFamily="34" charset="0"/>
              </a:rPr>
              <a:t>médecin suisse décrit </a:t>
            </a:r>
            <a:r>
              <a:rPr lang="fr-FR" dirty="0" smtClean="0">
                <a:latin typeface="Arial" panose="020B0604020202020204" pitchFamily="34" charset="0"/>
                <a:cs typeface="Arial" panose="020B0604020202020204" pitchFamily="34" charset="0"/>
              </a:rPr>
              <a:t>le mal des montagnes</a:t>
            </a:r>
            <a:endParaRPr lang="fr-FR" dirty="0">
              <a:latin typeface="Arial" panose="020B0604020202020204" pitchFamily="34" charset="0"/>
              <a:cs typeface="Arial" panose="020B0604020202020204" pitchFamily="34" charset="0"/>
            </a:endParaRPr>
          </a:p>
          <a:p>
            <a:pPr marL="0" lvl="0" indent="0">
              <a:buNone/>
            </a:pPr>
            <a:endParaRPr lang="fr-FR" dirty="0">
              <a:latin typeface="Arial" panose="020B0604020202020204" pitchFamily="34" charset="0"/>
              <a:cs typeface="Arial" panose="020B0604020202020204" pitchFamily="34" charset="0"/>
            </a:endParaRPr>
          </a:p>
          <a:p>
            <a:pPr marL="0" indent="0">
              <a:buNone/>
            </a:pPr>
            <a:endParaRPr lang="fr-FR" dirty="0"/>
          </a:p>
        </p:txBody>
      </p:sp>
    </p:spTree>
    <p:extLst>
      <p:ext uri="{BB962C8B-B14F-4D97-AF65-F5344CB8AC3E}">
        <p14:creationId xmlns:p14="http://schemas.microsoft.com/office/powerpoint/2010/main" val="12674695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texte 2"/>
          <p:cNvSpPr>
            <a:spLocks noGrp="1"/>
          </p:cNvSpPr>
          <p:nvPr>
            <p:ph type="body" idx="1"/>
          </p:nvPr>
        </p:nvSpPr>
        <p:spPr>
          <a:xfrm>
            <a:off x="722313" y="1916833"/>
            <a:ext cx="7772400" cy="2490068"/>
          </a:xfrm>
        </p:spPr>
        <p:txBody>
          <a:bodyPr>
            <a:noAutofit/>
          </a:bodyPr>
          <a:lstStyle/>
          <a:p>
            <a:pPr algn="ctr"/>
            <a:endParaRPr lang="fr-FR" sz="4000" b="1" dirty="0">
              <a:solidFill>
                <a:schemeClr val="tx1"/>
              </a:solidFill>
              <a:latin typeface="Arial" panose="020B0604020202020204" pitchFamily="34" charset="0"/>
              <a:cs typeface="Arial" panose="020B0604020202020204" pitchFamily="34" charset="0"/>
            </a:endParaRPr>
          </a:p>
          <a:p>
            <a:pPr algn="ctr"/>
            <a:endParaRPr lang="fr-FR" sz="4000" b="1" dirty="0">
              <a:solidFill>
                <a:schemeClr val="tx1"/>
              </a:solidFill>
              <a:latin typeface="Arial" panose="020B0604020202020204" pitchFamily="34" charset="0"/>
              <a:cs typeface="Arial" panose="020B0604020202020204" pitchFamily="34" charset="0"/>
            </a:endParaRPr>
          </a:p>
          <a:p>
            <a:pPr algn="ctr"/>
            <a:endParaRPr lang="fr-FR" sz="4000" b="1" dirty="0">
              <a:solidFill>
                <a:schemeClr val="tx1"/>
              </a:solidFill>
              <a:latin typeface="Arial" panose="020B0604020202020204" pitchFamily="34" charset="0"/>
              <a:cs typeface="Arial" panose="020B0604020202020204" pitchFamily="34" charset="0"/>
            </a:endParaRPr>
          </a:p>
          <a:p>
            <a:pPr algn="ctr"/>
            <a:endParaRPr lang="fr-FR" sz="4000" b="1" dirty="0">
              <a:solidFill>
                <a:schemeClr val="tx1"/>
              </a:solidFill>
              <a:latin typeface="Arial" panose="020B0604020202020204" pitchFamily="34" charset="0"/>
              <a:cs typeface="Arial" panose="020B0604020202020204" pitchFamily="34" charset="0"/>
            </a:endParaRPr>
          </a:p>
          <a:p>
            <a:pPr algn="ctr"/>
            <a:endParaRPr lang="fr-FR" sz="4000" b="1" dirty="0">
              <a:solidFill>
                <a:schemeClr val="tx1"/>
              </a:solidFill>
              <a:latin typeface="Arial" panose="020B0604020202020204" pitchFamily="34" charset="0"/>
              <a:cs typeface="Arial" panose="020B0604020202020204" pitchFamily="34" charset="0"/>
            </a:endParaRPr>
          </a:p>
          <a:p>
            <a:pPr algn="ctr"/>
            <a:endParaRPr lang="fr-FR" sz="4000" b="1" dirty="0">
              <a:solidFill>
                <a:schemeClr val="tx1"/>
              </a:solidFill>
              <a:latin typeface="Arial" panose="020B0604020202020204" pitchFamily="34" charset="0"/>
              <a:cs typeface="Arial" panose="020B0604020202020204" pitchFamily="34" charset="0"/>
            </a:endParaRPr>
          </a:p>
          <a:p>
            <a:pPr algn="ctr"/>
            <a:endParaRPr lang="fr-FR" sz="4000" b="1" dirty="0">
              <a:solidFill>
                <a:schemeClr val="tx1"/>
              </a:solidFill>
              <a:latin typeface="Arial" panose="020B0604020202020204" pitchFamily="34" charset="0"/>
              <a:cs typeface="Arial" panose="020B0604020202020204" pitchFamily="34" charset="0"/>
            </a:endParaRPr>
          </a:p>
          <a:p>
            <a:pPr algn="ctr"/>
            <a:endParaRPr lang="fr-FR" sz="4000" b="1" dirty="0">
              <a:solidFill>
                <a:schemeClr val="tx1"/>
              </a:solidFill>
              <a:latin typeface="Arial" panose="020B0604020202020204" pitchFamily="34" charset="0"/>
              <a:cs typeface="Arial" panose="020B0604020202020204" pitchFamily="34" charset="0"/>
            </a:endParaRPr>
          </a:p>
          <a:p>
            <a:pPr algn="ctr"/>
            <a:endParaRPr lang="fr-FR" sz="4000" b="1" dirty="0">
              <a:solidFill>
                <a:schemeClr val="tx1"/>
              </a:solidFill>
              <a:latin typeface="Arial" panose="020B0604020202020204" pitchFamily="34" charset="0"/>
              <a:cs typeface="Arial" panose="020B0604020202020204" pitchFamily="34" charset="0"/>
            </a:endParaRPr>
          </a:p>
          <a:p>
            <a:pPr algn="ctr"/>
            <a:endParaRPr lang="fr-FR" sz="4000" b="1" dirty="0">
              <a:solidFill>
                <a:schemeClr val="tx1"/>
              </a:solidFill>
              <a:latin typeface="Arial" panose="020B0604020202020204" pitchFamily="34" charset="0"/>
              <a:cs typeface="Arial" panose="020B0604020202020204" pitchFamily="34" charset="0"/>
            </a:endParaRPr>
          </a:p>
          <a:p>
            <a:pPr algn="ctr"/>
            <a:r>
              <a:rPr lang="fr-FR" sz="4000" b="1" dirty="0">
                <a:solidFill>
                  <a:schemeClr val="tx1"/>
                </a:solidFill>
                <a:latin typeface="Arial" panose="020B0604020202020204" pitchFamily="34" charset="0"/>
                <a:cs typeface="Arial" panose="020B0604020202020204" pitchFamily="34" charset="0"/>
              </a:rPr>
              <a:t>La Santé au travail dans le monde</a:t>
            </a:r>
            <a:br>
              <a:rPr lang="fr-FR" sz="4000" b="1" dirty="0">
                <a:solidFill>
                  <a:schemeClr val="tx1"/>
                </a:solidFill>
                <a:latin typeface="Arial" panose="020B0604020202020204" pitchFamily="34" charset="0"/>
                <a:cs typeface="Arial" panose="020B0604020202020204" pitchFamily="34" charset="0"/>
              </a:rPr>
            </a:br>
            <a:endParaRPr lang="fr-FR" sz="4000" b="1" dirty="0">
              <a:solidFill>
                <a:schemeClr val="tx1"/>
              </a:solidFill>
            </a:endParaRPr>
          </a:p>
        </p:txBody>
      </p:sp>
    </p:spTree>
    <p:extLst>
      <p:ext uri="{BB962C8B-B14F-4D97-AF65-F5344CB8AC3E}">
        <p14:creationId xmlns:p14="http://schemas.microsoft.com/office/powerpoint/2010/main" val="191096352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latin typeface="Arial" panose="020B0604020202020204" pitchFamily="34" charset="0"/>
                <a:cs typeface="Arial" panose="020B0604020202020204" pitchFamily="34" charset="0"/>
              </a:rPr>
              <a:t/>
            </a:r>
            <a:br>
              <a:rPr lang="fr-FR" dirty="0">
                <a:latin typeface="Arial" panose="020B0604020202020204" pitchFamily="34" charset="0"/>
                <a:cs typeface="Arial" panose="020B0604020202020204" pitchFamily="34" charset="0"/>
              </a:rPr>
            </a:br>
            <a:r>
              <a:rPr lang="fr-FR" b="1" dirty="0">
                <a:solidFill>
                  <a:srgbClr val="FF0000"/>
                </a:solidFill>
                <a:latin typeface="Arial" pitchFamily="34" charset="0"/>
                <a:cs typeface="Arial" pitchFamily="34" charset="0"/>
              </a:rPr>
              <a:t>Santé au travail dans le Monde</a:t>
            </a:r>
            <a:br>
              <a:rPr lang="fr-FR" b="1" dirty="0">
                <a:solidFill>
                  <a:srgbClr val="FF0000"/>
                </a:solidFill>
                <a:latin typeface="Arial" pitchFamily="34" charset="0"/>
                <a:cs typeface="Arial" pitchFamily="34" charset="0"/>
              </a:rPr>
            </a:br>
            <a:r>
              <a:rPr lang="fr-FR" b="1" dirty="0">
                <a:solidFill>
                  <a:srgbClr val="FF0000"/>
                </a:solidFill>
                <a:latin typeface="Arial" pitchFamily="34" charset="0"/>
                <a:cs typeface="Arial" pitchFamily="34" charset="0"/>
              </a:rPr>
              <a:t/>
            </a:r>
            <a:br>
              <a:rPr lang="fr-FR" b="1" dirty="0">
                <a:solidFill>
                  <a:srgbClr val="FF0000"/>
                </a:solidFill>
                <a:latin typeface="Arial" pitchFamily="34" charset="0"/>
                <a:cs typeface="Arial" pitchFamily="34" charset="0"/>
              </a:rPr>
            </a:br>
            <a:endParaRPr lang="fr-FR"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p:txBody>
          <a:bodyPr>
            <a:normAutofit/>
          </a:bodyPr>
          <a:lstStyle/>
          <a:p>
            <a:pPr marL="0" indent="0">
              <a:buNone/>
            </a:pPr>
            <a:r>
              <a:rPr lang="fr-FR" b="1" dirty="0">
                <a:latin typeface="Arial" panose="020B0604020202020204" pitchFamily="34" charset="0"/>
                <a:cs typeface="Arial" panose="020B0604020202020204" pitchFamily="34" charset="0"/>
              </a:rPr>
              <a:t>Dans les pays anglo-saxons et les pays nordiques</a:t>
            </a:r>
          </a:p>
          <a:p>
            <a:pPr>
              <a:buFontTx/>
              <a:buChar char="-"/>
            </a:pPr>
            <a:r>
              <a:rPr lang="fr-FR" dirty="0">
                <a:latin typeface="Arial" panose="020B0604020202020204" pitchFamily="34" charset="0"/>
                <a:cs typeface="Arial" panose="020B0604020202020204" pitchFamily="34" charset="0"/>
              </a:rPr>
              <a:t>La MT est une branche de la SP et de l’hygiène industrielle; elle fait partie de l’hygiène publique</a:t>
            </a:r>
          </a:p>
          <a:p>
            <a:pPr>
              <a:buFontTx/>
              <a:buChar char="-"/>
            </a:pPr>
            <a:r>
              <a:rPr lang="fr-FR" dirty="0">
                <a:latin typeface="Arial" panose="020B0604020202020204" pitchFamily="34" charset="0"/>
                <a:cs typeface="Arial" panose="020B0604020202020204" pitchFamily="34" charset="0"/>
              </a:rPr>
              <a:t>L’objectif est d’assurer la pec de la santé des travailleurs (prévention et soins)</a:t>
            </a:r>
          </a:p>
        </p:txBody>
      </p:sp>
    </p:spTree>
    <p:extLst>
      <p:ext uri="{BB962C8B-B14F-4D97-AF65-F5344CB8AC3E}">
        <p14:creationId xmlns:p14="http://schemas.microsoft.com/office/powerpoint/2010/main" val="29638080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
            </a:r>
            <a:br>
              <a:rPr lang="fr-FR" b="1" dirty="0"/>
            </a:br>
            <a:r>
              <a:rPr lang="fr-FR" b="1" dirty="0"/>
              <a:t/>
            </a:r>
            <a:br>
              <a:rPr lang="fr-FR" b="1" dirty="0"/>
            </a:br>
            <a:r>
              <a:rPr lang="fr-FR" b="1" dirty="0"/>
              <a:t/>
            </a:r>
            <a:br>
              <a:rPr lang="fr-FR" b="1" dirty="0"/>
            </a:br>
            <a:r>
              <a:rPr lang="fr-FR" b="1" dirty="0">
                <a:solidFill>
                  <a:srgbClr val="FF0000"/>
                </a:solidFill>
                <a:latin typeface="Arial" pitchFamily="34" charset="0"/>
                <a:cs typeface="Arial" pitchFamily="34" charset="0"/>
              </a:rPr>
              <a:t>Santé au travail dans le Monde</a:t>
            </a:r>
            <a:br>
              <a:rPr lang="fr-FR" b="1" dirty="0">
                <a:solidFill>
                  <a:srgbClr val="FF0000"/>
                </a:solidFill>
                <a:latin typeface="Arial" pitchFamily="34" charset="0"/>
                <a:cs typeface="Arial" pitchFamily="34" charset="0"/>
              </a:rPr>
            </a:br>
            <a:r>
              <a:rPr lang="fr-FR" b="1" dirty="0">
                <a:solidFill>
                  <a:srgbClr val="FF0000"/>
                </a:solidFill>
                <a:latin typeface="Arial" pitchFamily="34" charset="0"/>
                <a:cs typeface="Arial" pitchFamily="34" charset="0"/>
              </a:rPr>
              <a:t/>
            </a:r>
            <a:br>
              <a:rPr lang="fr-FR" b="1" dirty="0">
                <a:solidFill>
                  <a:srgbClr val="FF0000"/>
                </a:solidFill>
                <a:latin typeface="Arial" pitchFamily="34" charset="0"/>
                <a:cs typeface="Arial" pitchFamily="34" charset="0"/>
              </a:rPr>
            </a:br>
            <a:r>
              <a:rPr lang="fr-FR" dirty="0">
                <a:latin typeface="Arial" panose="020B0604020202020204" pitchFamily="34" charset="0"/>
                <a:cs typeface="Arial" panose="020B0604020202020204" pitchFamily="34" charset="0"/>
              </a:rPr>
              <a:t/>
            </a:r>
            <a:br>
              <a:rPr lang="fr-FR" dirty="0">
                <a:latin typeface="Arial" panose="020B0604020202020204" pitchFamily="34" charset="0"/>
                <a:cs typeface="Arial" panose="020B0604020202020204" pitchFamily="34" charset="0"/>
              </a:rPr>
            </a:br>
            <a:endParaRPr lang="fr-FR" dirty="0"/>
          </a:p>
        </p:txBody>
      </p:sp>
      <p:sp>
        <p:nvSpPr>
          <p:cNvPr id="3" name="Espace réservé du contenu 2"/>
          <p:cNvSpPr>
            <a:spLocks noGrp="1"/>
          </p:cNvSpPr>
          <p:nvPr>
            <p:ph idx="1"/>
          </p:nvPr>
        </p:nvSpPr>
        <p:spPr/>
        <p:txBody>
          <a:bodyPr/>
          <a:lstStyle/>
          <a:p>
            <a:pPr marL="0" indent="0">
              <a:buNone/>
            </a:pPr>
            <a:r>
              <a:rPr lang="fr-FR" b="1" dirty="0">
                <a:latin typeface="Arial" pitchFamily="34" charset="0"/>
                <a:cs typeface="Arial" pitchFamily="34" charset="0"/>
              </a:rPr>
              <a:t>Dans quelques pays dont la France</a:t>
            </a:r>
          </a:p>
          <a:p>
            <a:pPr marL="0" indent="0">
              <a:buNone/>
            </a:pPr>
            <a:r>
              <a:rPr lang="fr-FR" dirty="0">
                <a:latin typeface="Arial" pitchFamily="34" charset="0"/>
                <a:cs typeface="Arial" pitchFamily="34" charset="0"/>
              </a:rPr>
              <a:t>- Il existe des services médicaux du travail à but exclusivement préventif à l’égard des RP</a:t>
            </a:r>
          </a:p>
          <a:p>
            <a:pPr marL="0" indent="0">
              <a:buNone/>
            </a:pPr>
            <a:r>
              <a:rPr lang="fr-FR" dirty="0">
                <a:latin typeface="Arial" pitchFamily="34" charset="0"/>
                <a:cs typeface="Arial" pitchFamily="34" charset="0"/>
              </a:rPr>
              <a:t>- Son ambition est de couvrir toute la population salariée par une surveillance médicale, en distinguant très précisément la médecine préventive de celle des soins</a:t>
            </a:r>
          </a:p>
        </p:txBody>
      </p:sp>
    </p:spTree>
    <p:extLst>
      <p:ext uri="{BB962C8B-B14F-4D97-AF65-F5344CB8AC3E}">
        <p14:creationId xmlns:p14="http://schemas.microsoft.com/office/powerpoint/2010/main" val="178584627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marL="0" indent="0">
              <a:buNone/>
            </a:pPr>
            <a:r>
              <a:rPr lang="fr-FR" sz="3500" b="1" dirty="0">
                <a:latin typeface="Arial" pitchFamily="34" charset="0"/>
                <a:cs typeface="Arial" pitchFamily="34" charset="0"/>
              </a:rPr>
              <a:t>Dans les pays en voie de développement</a:t>
            </a:r>
            <a:endParaRPr lang="fr-FR" sz="3500" dirty="0">
              <a:latin typeface="Arial" pitchFamily="34" charset="0"/>
              <a:cs typeface="Arial" pitchFamily="34" charset="0"/>
            </a:endParaRPr>
          </a:p>
          <a:p>
            <a:pPr>
              <a:buFontTx/>
              <a:buChar char="-"/>
            </a:pPr>
            <a:r>
              <a:rPr lang="fr-FR" dirty="0">
                <a:latin typeface="Arial" pitchFamily="34" charset="0"/>
                <a:cs typeface="Arial" pitchFamily="34" charset="0"/>
              </a:rPr>
              <a:t>Les besoins sanitaires élémentaires et généraux st tels qu’il s’agit d’abord de faire face à ceux-ci;</a:t>
            </a:r>
          </a:p>
          <a:p>
            <a:pPr>
              <a:buFontTx/>
              <a:buChar char="-"/>
            </a:pPr>
            <a:r>
              <a:rPr lang="fr-FR" dirty="0">
                <a:latin typeface="Arial" pitchFamily="34" charset="0"/>
                <a:cs typeface="Arial" pitchFamily="34" charset="0"/>
              </a:rPr>
              <a:t>Il s’agit de lutter en priorité contre la malnutrition, les grandes endémies par l’hygiène, l’éducation, l’assainissement du milieu, les vaccinations</a:t>
            </a:r>
          </a:p>
          <a:p>
            <a:pPr marL="0" indent="0">
              <a:buNone/>
            </a:pPr>
            <a:endParaRPr lang="fr-FR" dirty="0"/>
          </a:p>
        </p:txBody>
      </p:sp>
      <p:sp>
        <p:nvSpPr>
          <p:cNvPr id="4" name="Titre 3"/>
          <p:cNvSpPr>
            <a:spLocks noGrp="1"/>
          </p:cNvSpPr>
          <p:nvPr>
            <p:ph type="title"/>
          </p:nvPr>
        </p:nvSpPr>
        <p:spPr/>
        <p:txBody>
          <a:bodyPr>
            <a:normAutofit fontScale="90000"/>
          </a:bodyPr>
          <a:lstStyle/>
          <a:p>
            <a:r>
              <a:rPr lang="fr-FR" b="1" dirty="0">
                <a:solidFill>
                  <a:srgbClr val="FF0000"/>
                </a:solidFill>
                <a:latin typeface="Arial" pitchFamily="34" charset="0"/>
                <a:cs typeface="Arial" pitchFamily="34" charset="0"/>
              </a:rPr>
              <a:t/>
            </a:r>
            <a:br>
              <a:rPr lang="fr-FR" b="1" dirty="0">
                <a:solidFill>
                  <a:srgbClr val="FF0000"/>
                </a:solidFill>
                <a:latin typeface="Arial" pitchFamily="34" charset="0"/>
                <a:cs typeface="Arial" pitchFamily="34" charset="0"/>
              </a:rPr>
            </a:br>
            <a:r>
              <a:rPr lang="fr-FR" b="1" dirty="0">
                <a:solidFill>
                  <a:srgbClr val="FF0000"/>
                </a:solidFill>
                <a:latin typeface="Arial" pitchFamily="34" charset="0"/>
                <a:cs typeface="Arial" pitchFamily="34" charset="0"/>
              </a:rPr>
              <a:t/>
            </a:r>
            <a:br>
              <a:rPr lang="fr-FR" b="1" dirty="0">
                <a:solidFill>
                  <a:srgbClr val="FF0000"/>
                </a:solidFill>
                <a:latin typeface="Arial" pitchFamily="34" charset="0"/>
                <a:cs typeface="Arial" pitchFamily="34" charset="0"/>
              </a:rPr>
            </a:br>
            <a:r>
              <a:rPr lang="fr-FR" b="1" dirty="0">
                <a:solidFill>
                  <a:srgbClr val="FF0000"/>
                </a:solidFill>
                <a:latin typeface="Arial" pitchFamily="34" charset="0"/>
                <a:cs typeface="Arial" pitchFamily="34" charset="0"/>
              </a:rPr>
              <a:t>Santé au travail dans le Monde</a:t>
            </a:r>
            <a:br>
              <a:rPr lang="fr-FR" b="1" dirty="0">
                <a:solidFill>
                  <a:srgbClr val="FF0000"/>
                </a:solidFill>
                <a:latin typeface="Arial" pitchFamily="34" charset="0"/>
                <a:cs typeface="Arial" pitchFamily="34" charset="0"/>
              </a:rPr>
            </a:br>
            <a:r>
              <a:rPr lang="fr-FR" b="1" dirty="0">
                <a:solidFill>
                  <a:srgbClr val="FF0000"/>
                </a:solidFill>
                <a:latin typeface="Arial" pitchFamily="34" charset="0"/>
                <a:cs typeface="Arial" pitchFamily="34" charset="0"/>
              </a:rPr>
              <a:t/>
            </a:r>
            <a:br>
              <a:rPr lang="fr-FR" b="1" dirty="0">
                <a:solidFill>
                  <a:srgbClr val="FF0000"/>
                </a:solidFill>
                <a:latin typeface="Arial" pitchFamily="34" charset="0"/>
                <a:cs typeface="Arial" pitchFamily="34" charset="0"/>
              </a:rPr>
            </a:br>
            <a:endParaRPr lang="fr-FR" dirty="0"/>
          </a:p>
        </p:txBody>
      </p:sp>
    </p:spTree>
    <p:extLst>
      <p:ext uri="{BB962C8B-B14F-4D97-AF65-F5344CB8AC3E}">
        <p14:creationId xmlns:p14="http://schemas.microsoft.com/office/powerpoint/2010/main" val="350815452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latin typeface="Arial" pitchFamily="34" charset="0"/>
                <a:cs typeface="Arial" pitchFamily="34" charset="0"/>
              </a:rPr>
              <a:t/>
            </a:r>
            <a:br>
              <a:rPr lang="fr-FR" b="1" dirty="0">
                <a:solidFill>
                  <a:srgbClr val="FF0000"/>
                </a:solidFill>
                <a:latin typeface="Arial" pitchFamily="34" charset="0"/>
                <a:cs typeface="Arial" pitchFamily="34" charset="0"/>
              </a:rPr>
            </a:br>
            <a:r>
              <a:rPr lang="fr-FR" b="1" dirty="0">
                <a:solidFill>
                  <a:srgbClr val="FF0000"/>
                </a:solidFill>
                <a:latin typeface="Arial" pitchFamily="34" charset="0"/>
                <a:cs typeface="Arial" pitchFamily="34" charset="0"/>
              </a:rPr>
              <a:t>Santé au travail dans le Monde</a:t>
            </a:r>
            <a:br>
              <a:rPr lang="fr-FR" b="1" dirty="0">
                <a:solidFill>
                  <a:srgbClr val="FF0000"/>
                </a:solidFill>
                <a:latin typeface="Arial" pitchFamily="34" charset="0"/>
                <a:cs typeface="Arial" pitchFamily="34" charset="0"/>
              </a:rPr>
            </a:br>
            <a:r>
              <a:rPr lang="fr-FR" b="1" dirty="0">
                <a:solidFill>
                  <a:srgbClr val="FF0000"/>
                </a:solidFill>
                <a:latin typeface="Arial" pitchFamily="34" charset="0"/>
                <a:cs typeface="Arial" pitchFamily="34" charset="0"/>
              </a:rPr>
              <a:t/>
            </a:r>
            <a:br>
              <a:rPr lang="fr-FR" b="1" dirty="0">
                <a:solidFill>
                  <a:srgbClr val="FF0000"/>
                </a:solidFill>
                <a:latin typeface="Arial" pitchFamily="34" charset="0"/>
                <a:cs typeface="Arial" pitchFamily="34" charset="0"/>
              </a:rPr>
            </a:br>
            <a:endParaRPr lang="fr-FR" dirty="0"/>
          </a:p>
        </p:txBody>
      </p:sp>
      <p:sp>
        <p:nvSpPr>
          <p:cNvPr id="3" name="Espace réservé du contenu 2"/>
          <p:cNvSpPr>
            <a:spLocks noGrp="1"/>
          </p:cNvSpPr>
          <p:nvPr>
            <p:ph idx="1"/>
          </p:nvPr>
        </p:nvSpPr>
        <p:spPr/>
        <p:txBody>
          <a:bodyPr/>
          <a:lstStyle/>
          <a:p>
            <a:pPr>
              <a:buFontTx/>
              <a:buChar char="-"/>
            </a:pPr>
            <a:r>
              <a:rPr lang="fr-FR" dirty="0">
                <a:latin typeface="Arial" pitchFamily="34" charset="0"/>
                <a:cs typeface="Arial" pitchFamily="34" charset="0"/>
              </a:rPr>
              <a:t>l’action médicale s’intègre dans l’action sociale</a:t>
            </a:r>
          </a:p>
          <a:p>
            <a:pPr>
              <a:buFontTx/>
              <a:buChar char="-"/>
            </a:pPr>
            <a:r>
              <a:rPr lang="fr-FR" dirty="0">
                <a:latin typeface="Arial" pitchFamily="34" charset="0"/>
                <a:cs typeface="Arial" pitchFamily="34" charset="0"/>
              </a:rPr>
              <a:t>Le médecin du travail peut alors être le point de départ d’une en compte plus large de la population à partir des travailleurs</a:t>
            </a:r>
          </a:p>
        </p:txBody>
      </p:sp>
    </p:spTree>
    <p:extLst>
      <p:ext uri="{BB962C8B-B14F-4D97-AF65-F5344CB8AC3E}">
        <p14:creationId xmlns:p14="http://schemas.microsoft.com/office/powerpoint/2010/main" val="77431891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1A5BE5C-A029-4BA7-9475-43A5564C58E4}"/>
              </a:ext>
            </a:extLst>
          </p:cNvPr>
          <p:cNvSpPr>
            <a:spLocks noGrp="1"/>
          </p:cNvSpPr>
          <p:nvPr>
            <p:ph type="title"/>
          </p:nvPr>
        </p:nvSpPr>
        <p:spPr/>
        <p:txBody>
          <a:bodyPr>
            <a:normAutofit/>
          </a:bodyPr>
          <a:lstStyle/>
          <a:p>
            <a:r>
              <a:rPr lang="fr-FR" sz="3600" b="1" dirty="0" smtClean="0">
                <a:solidFill>
                  <a:srgbClr val="FF0000"/>
                </a:solidFill>
                <a:latin typeface="Arial" panose="020B0604020202020204" pitchFamily="34" charset="0"/>
                <a:cs typeface="Arial" panose="020B0604020202020204" pitchFamily="34" charset="0"/>
              </a:rPr>
              <a:t>Acteurs </a:t>
            </a:r>
            <a:r>
              <a:rPr lang="fr-FR" sz="3600" b="1" dirty="0">
                <a:solidFill>
                  <a:srgbClr val="FF0000"/>
                </a:solidFill>
                <a:latin typeface="Arial" panose="020B0604020202020204" pitchFamily="34" charset="0"/>
                <a:cs typeface="Arial" panose="020B0604020202020204" pitchFamily="34" charset="0"/>
              </a:rPr>
              <a:t>de la santé au travail</a:t>
            </a:r>
            <a:endParaRPr lang="fr-FR" sz="3600" dirty="0">
              <a:solidFill>
                <a:srgbClr val="FF0000"/>
              </a:solidFill>
            </a:endParaRPr>
          </a:p>
        </p:txBody>
      </p:sp>
      <p:sp>
        <p:nvSpPr>
          <p:cNvPr id="3" name="Espace réservé du contenu 2">
            <a:extLst>
              <a:ext uri="{FF2B5EF4-FFF2-40B4-BE49-F238E27FC236}">
                <a16:creationId xmlns="" xmlns:a16="http://schemas.microsoft.com/office/drawing/2014/main" id="{316DB1C6-DD5E-43C3-8745-821DAC6C75B8}"/>
              </a:ext>
            </a:extLst>
          </p:cNvPr>
          <p:cNvSpPr>
            <a:spLocks noGrp="1"/>
          </p:cNvSpPr>
          <p:nvPr>
            <p:ph idx="1"/>
          </p:nvPr>
        </p:nvSpPr>
        <p:spPr/>
        <p:txBody>
          <a:bodyPr>
            <a:noAutofit/>
          </a:bodyPr>
          <a:lstStyle/>
          <a:p>
            <a:pPr marL="0" lvl="0" indent="0">
              <a:buNone/>
            </a:pPr>
            <a:r>
              <a:rPr lang="fr-FR" sz="2800" b="1" dirty="0" smtClean="0">
                <a:solidFill>
                  <a:prstClr val="black"/>
                </a:solidFill>
                <a:latin typeface="Arial" panose="020B0604020202020204" pitchFamily="34" charset="0"/>
                <a:cs typeface="Arial" panose="020B0604020202020204" pitchFamily="34" charset="0"/>
              </a:rPr>
              <a:t>- Dans l’entreprise</a:t>
            </a:r>
          </a:p>
          <a:p>
            <a:pPr marL="0" lvl="0" indent="0">
              <a:buNone/>
            </a:pPr>
            <a:r>
              <a:rPr lang="fr-FR" sz="2800" dirty="0" smtClean="0">
                <a:solidFill>
                  <a:prstClr val="black"/>
                </a:solidFill>
                <a:latin typeface="Arial" panose="020B0604020202020204" pitchFamily="34" charset="0"/>
                <a:cs typeface="Arial" panose="020B0604020202020204" pitchFamily="34" charset="0"/>
              </a:rPr>
              <a:t>Employeurs</a:t>
            </a:r>
          </a:p>
          <a:p>
            <a:pPr marL="0" lvl="0" indent="0">
              <a:buNone/>
            </a:pPr>
            <a:r>
              <a:rPr lang="fr-FR" sz="2800" dirty="0" smtClean="0">
                <a:solidFill>
                  <a:prstClr val="black"/>
                </a:solidFill>
                <a:latin typeface="Arial" panose="020B0604020202020204" pitchFamily="34" charset="0"/>
                <a:cs typeface="Arial" panose="020B0604020202020204" pitchFamily="34" charset="0"/>
              </a:rPr>
              <a:t>CSST</a:t>
            </a:r>
            <a:r>
              <a:rPr lang="fr-FR" sz="2800" smtClean="0">
                <a:solidFill>
                  <a:prstClr val="black"/>
                </a:solidFill>
                <a:latin typeface="Arial" panose="020B0604020202020204" pitchFamily="34" charset="0"/>
                <a:cs typeface="Arial" panose="020B0604020202020204" pitchFamily="34" charset="0"/>
              </a:rPr>
              <a:t>/ SST</a:t>
            </a:r>
          </a:p>
          <a:p>
            <a:pPr marL="0" lvl="0" indent="0">
              <a:buNone/>
            </a:pPr>
            <a:endParaRPr lang="fr-FR" sz="2800" dirty="0">
              <a:solidFill>
                <a:prstClr val="black"/>
              </a:solidFill>
              <a:latin typeface="Arial" panose="020B0604020202020204" pitchFamily="34" charset="0"/>
              <a:cs typeface="Arial" panose="020B0604020202020204" pitchFamily="34" charset="0"/>
            </a:endParaRPr>
          </a:p>
          <a:p>
            <a:pPr lvl="0">
              <a:buFontTx/>
              <a:buChar char="-"/>
            </a:pPr>
            <a:r>
              <a:rPr lang="fr-FR" sz="2800" b="1" dirty="0">
                <a:solidFill>
                  <a:prstClr val="black"/>
                </a:solidFill>
                <a:latin typeface="Arial" panose="020B0604020202020204" pitchFamily="34" charset="0"/>
                <a:cs typeface="Arial" panose="020B0604020202020204" pitchFamily="34" charset="0"/>
              </a:rPr>
              <a:t>Hors de </a:t>
            </a:r>
            <a:r>
              <a:rPr lang="fr-FR" sz="2800" b="1" dirty="0" smtClean="0">
                <a:solidFill>
                  <a:prstClr val="black"/>
                </a:solidFill>
                <a:latin typeface="Arial" panose="020B0604020202020204" pitchFamily="34" charset="0"/>
                <a:cs typeface="Arial" panose="020B0604020202020204" pitchFamily="34" charset="0"/>
              </a:rPr>
              <a:t>l’entreprise</a:t>
            </a:r>
          </a:p>
          <a:p>
            <a:pPr marL="0" lvl="0" indent="0">
              <a:buNone/>
            </a:pPr>
            <a:r>
              <a:rPr lang="fr-FR" sz="2800" dirty="0" smtClean="0">
                <a:solidFill>
                  <a:prstClr val="black"/>
                </a:solidFill>
                <a:latin typeface="Arial" panose="020B0604020202020204" pitchFamily="34" charset="0"/>
                <a:cs typeface="Arial" panose="020B0604020202020204" pitchFamily="34" charset="0"/>
              </a:rPr>
              <a:t>Etat</a:t>
            </a:r>
          </a:p>
          <a:p>
            <a:pPr marL="0" lvl="0" indent="0">
              <a:buNone/>
            </a:pPr>
            <a:r>
              <a:rPr lang="fr-FR" sz="2800" dirty="0" smtClean="0">
                <a:solidFill>
                  <a:prstClr val="black"/>
                </a:solidFill>
                <a:latin typeface="Arial" panose="020B0604020202020204" pitchFamily="34" charset="0"/>
                <a:cs typeface="Arial" panose="020B0604020202020204" pitchFamily="34" charset="0"/>
              </a:rPr>
              <a:t>Inspections travail ; inspection médicale du travail</a:t>
            </a:r>
          </a:p>
          <a:p>
            <a:pPr marL="0" lvl="0" indent="0">
              <a:buNone/>
            </a:pPr>
            <a:r>
              <a:rPr lang="fr-FR" sz="2800" dirty="0" smtClean="0">
                <a:solidFill>
                  <a:prstClr val="black"/>
                </a:solidFill>
                <a:latin typeface="Arial" panose="020B0604020202020204" pitchFamily="34" charset="0"/>
                <a:cs typeface="Arial" panose="020B0604020202020204" pitchFamily="34" charset="0"/>
              </a:rPr>
              <a:t>Caisses de sécurité sociale …</a:t>
            </a:r>
            <a:endParaRPr lang="fr-FR" sz="2800" dirty="0">
              <a:solidFill>
                <a:prstClr val="black"/>
              </a:solidFill>
              <a:latin typeface="Arial" panose="020B0604020202020204" pitchFamily="34" charset="0"/>
              <a:cs typeface="Arial" panose="020B0604020202020204" pitchFamily="34" charset="0"/>
            </a:endParaRPr>
          </a:p>
          <a:p>
            <a:pPr marL="0" indent="0">
              <a:buNone/>
            </a:pPr>
            <a:endParaRPr lang="fr-FR" sz="2800" dirty="0"/>
          </a:p>
        </p:txBody>
      </p:sp>
      <p:sp>
        <p:nvSpPr>
          <p:cNvPr id="4" name="Espace réservé de la date 3">
            <a:extLst>
              <a:ext uri="{FF2B5EF4-FFF2-40B4-BE49-F238E27FC236}">
                <a16:creationId xmlns="" xmlns:a16="http://schemas.microsoft.com/office/drawing/2014/main" id="{A64237B5-2F70-41B1-811D-BD27475C868E}"/>
              </a:ext>
            </a:extLst>
          </p:cNvPr>
          <p:cNvSpPr>
            <a:spLocks noGrp="1"/>
          </p:cNvSpPr>
          <p:nvPr>
            <p:ph type="dt" sz="half" idx="10"/>
          </p:nvPr>
        </p:nvSpPr>
        <p:spPr/>
        <p:txBody>
          <a:bodyPr/>
          <a:lstStyle/>
          <a:p>
            <a:fld id="{C16928AB-6ADB-41DB-B321-0BB5F8821F5B}" type="datetime1">
              <a:rPr lang="fr-FR" smtClean="0">
                <a:solidFill>
                  <a:prstClr val="black">
                    <a:tint val="75000"/>
                  </a:prstClr>
                </a:solidFill>
              </a:rPr>
              <a:pPr/>
              <a:t>28/07/2021</a:t>
            </a:fld>
            <a:endParaRPr lang="fr-FR">
              <a:solidFill>
                <a:prstClr val="black">
                  <a:tint val="75000"/>
                </a:prstClr>
              </a:solidFill>
            </a:endParaRPr>
          </a:p>
        </p:txBody>
      </p:sp>
      <p:sp>
        <p:nvSpPr>
          <p:cNvPr id="5" name="Espace réservé du pied de page 4">
            <a:extLst>
              <a:ext uri="{FF2B5EF4-FFF2-40B4-BE49-F238E27FC236}">
                <a16:creationId xmlns="" xmlns:a16="http://schemas.microsoft.com/office/drawing/2014/main" id="{85540AE9-2A4D-4632-A199-1B486A4A7917}"/>
              </a:ext>
            </a:extLst>
          </p:cNvPr>
          <p:cNvSpPr>
            <a:spLocks noGrp="1"/>
          </p:cNvSpPr>
          <p:nvPr>
            <p:ph type="ftr" sz="quarter" idx="11"/>
          </p:nvPr>
        </p:nvSpPr>
        <p:spPr/>
        <p:txBody>
          <a:bodyPr/>
          <a:lstStyle/>
          <a:p>
            <a:r>
              <a:rPr lang="fr-FR">
                <a:solidFill>
                  <a:prstClr val="black">
                    <a:tint val="75000"/>
                  </a:prstClr>
                </a:solidFill>
              </a:rPr>
              <a:t>Introduction à la Santé au travail</a:t>
            </a:r>
          </a:p>
        </p:txBody>
      </p:sp>
      <p:sp>
        <p:nvSpPr>
          <p:cNvPr id="6" name="Espace réservé du numéro de diapositive 5">
            <a:extLst>
              <a:ext uri="{FF2B5EF4-FFF2-40B4-BE49-F238E27FC236}">
                <a16:creationId xmlns="" xmlns:a16="http://schemas.microsoft.com/office/drawing/2014/main" id="{509DC5BB-7BA9-4121-B370-F75D7BF1835D}"/>
              </a:ext>
            </a:extLst>
          </p:cNvPr>
          <p:cNvSpPr>
            <a:spLocks noGrp="1"/>
          </p:cNvSpPr>
          <p:nvPr>
            <p:ph type="sldNum" sz="quarter" idx="12"/>
          </p:nvPr>
        </p:nvSpPr>
        <p:spPr/>
        <p:txBody>
          <a:bodyPr/>
          <a:lstStyle/>
          <a:p>
            <a:fld id="{2BC2F87F-3B64-44E2-8D8C-157A833B7387}" type="slidenum">
              <a:rPr lang="fr-FR" smtClean="0">
                <a:solidFill>
                  <a:prstClr val="black">
                    <a:tint val="75000"/>
                  </a:prstClr>
                </a:solidFill>
              </a:rPr>
              <a:pPr/>
              <a:t>55</a:t>
            </a:fld>
            <a:endParaRPr lang="fr-FR">
              <a:solidFill>
                <a:prstClr val="black">
                  <a:tint val="75000"/>
                </a:prstClr>
              </a:solidFill>
            </a:endParaRPr>
          </a:p>
        </p:txBody>
      </p:sp>
    </p:spTree>
    <p:extLst>
      <p:ext uri="{BB962C8B-B14F-4D97-AF65-F5344CB8AC3E}">
        <p14:creationId xmlns:p14="http://schemas.microsoft.com/office/powerpoint/2010/main" val="70329481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a:solidFill>
                  <a:srgbClr val="FF0000"/>
                </a:solidFill>
                <a:latin typeface="Arial" pitchFamily="34" charset="0"/>
                <a:cs typeface="Arial" pitchFamily="34" charset="0"/>
              </a:rPr>
              <a:t>Conclusion </a:t>
            </a:r>
          </a:p>
        </p:txBody>
      </p:sp>
      <p:sp>
        <p:nvSpPr>
          <p:cNvPr id="3" name="Espace réservé du contenu 2"/>
          <p:cNvSpPr>
            <a:spLocks noGrp="1"/>
          </p:cNvSpPr>
          <p:nvPr>
            <p:ph idx="1"/>
          </p:nvPr>
        </p:nvSpPr>
        <p:spPr/>
        <p:txBody>
          <a:bodyPr/>
          <a:lstStyle/>
          <a:p>
            <a:pPr marL="0" indent="0">
              <a:buNone/>
            </a:pPr>
            <a:r>
              <a:rPr lang="fr-FR" dirty="0">
                <a:latin typeface="Arial" pitchFamily="34" charset="0"/>
                <a:cs typeface="Arial" pitchFamily="34" charset="0"/>
              </a:rPr>
              <a:t>Les prestations de santé au travail fournies par les SST comprennent non seulement les aspects préventifs, mais s’étendent à la Promotion de la santé, aux premiers secours, aux soins curatifs, à la réadaptation, </a:t>
            </a:r>
            <a:r>
              <a:rPr lang="fr-FR">
                <a:latin typeface="Arial" pitchFamily="34" charset="0"/>
                <a:cs typeface="Arial" pitchFamily="34" charset="0"/>
              </a:rPr>
              <a:t>au reclassement</a:t>
            </a:r>
            <a:endParaRPr lang="fr-FR" dirty="0">
              <a:latin typeface="Arial" pitchFamily="34" charset="0"/>
              <a:cs typeface="Arial" pitchFamily="34" charset="0"/>
            </a:endParaRPr>
          </a:p>
        </p:txBody>
      </p:sp>
    </p:spTree>
    <p:extLst>
      <p:ext uri="{BB962C8B-B14F-4D97-AF65-F5344CB8AC3E}">
        <p14:creationId xmlns:p14="http://schemas.microsoft.com/office/powerpoint/2010/main" val="35903699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a:t>JE VOUS REMERCIE</a:t>
            </a:r>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1463942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latin typeface="Arial" panose="020B0604020202020204" pitchFamily="34" charset="0"/>
                <a:cs typeface="Arial" panose="020B0604020202020204" pitchFamily="34" charset="0"/>
              </a:rPr>
              <a:t>1-</a:t>
            </a:r>
            <a:r>
              <a:rPr lang="fr-FR" b="1" dirty="0">
                <a:latin typeface="Arial" panose="020B0604020202020204" pitchFamily="34" charset="0"/>
                <a:cs typeface="Arial" panose="020B0604020202020204" pitchFamily="34" charset="0"/>
              </a:rPr>
              <a:t> </a:t>
            </a:r>
            <a:r>
              <a:rPr lang="fr-FR" b="1" u="sng" dirty="0">
                <a:solidFill>
                  <a:srgbClr val="FF0000"/>
                </a:solidFill>
                <a:latin typeface="Arial" panose="020B0604020202020204" pitchFamily="34" charset="0"/>
                <a:cs typeface="Arial" panose="020B0604020202020204" pitchFamily="34" charset="0"/>
              </a:rPr>
              <a:t>Les Précurseurs</a:t>
            </a:r>
            <a:r>
              <a:rPr lang="fr-FR" u="sng" dirty="0">
                <a:solidFill>
                  <a:srgbClr val="FF0000"/>
                </a:solidFill>
                <a:latin typeface="Arial" panose="020B0604020202020204" pitchFamily="34" charset="0"/>
                <a:cs typeface="Arial" panose="020B0604020202020204" pitchFamily="34" charset="0"/>
              </a:rPr>
              <a:t/>
            </a:r>
            <a:br>
              <a:rPr lang="fr-FR" u="sng" dirty="0">
                <a:solidFill>
                  <a:srgbClr val="FF0000"/>
                </a:solidFill>
                <a:latin typeface="Arial" panose="020B0604020202020204" pitchFamily="34" charset="0"/>
                <a:cs typeface="Arial" panose="020B0604020202020204" pitchFamily="34" charset="0"/>
              </a:rPr>
            </a:br>
            <a:endParaRPr lang="fr-FR"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p:txBody>
          <a:bodyPr>
            <a:normAutofit lnSpcReduction="10000"/>
          </a:bodyPr>
          <a:lstStyle/>
          <a:p>
            <a:pPr marL="0" indent="0">
              <a:buNone/>
            </a:pPr>
            <a:r>
              <a:rPr lang="fr-FR" b="1" i="1" dirty="0">
                <a:latin typeface="Arial" panose="020B0604020202020204" pitchFamily="34" charset="0"/>
                <a:cs typeface="Arial" panose="020B0604020202020204" pitchFamily="34" charset="0"/>
              </a:rPr>
              <a:t>Mal des montagnes </a:t>
            </a:r>
            <a:r>
              <a:rPr lang="fr-FR" dirty="0">
                <a:latin typeface="Arial" panose="020B0604020202020204" pitchFamily="34" charset="0"/>
                <a:cs typeface="Arial" panose="020B0604020202020204" pitchFamily="34" charset="0"/>
              </a:rPr>
              <a:t>: irradiation/ radon, gaz formé/ désintégration du radium dégagé des roches (régions granitiques, volcaniques et uranifères) et s’accumule dans l’atmosphère des cavités souterraines mal ventilées (caves, mines)</a:t>
            </a:r>
          </a:p>
          <a:p>
            <a:pPr marL="0" indent="0">
              <a:buNone/>
            </a:pPr>
            <a:endParaRPr lang="fr-FR" dirty="0">
              <a:latin typeface="Arial" panose="020B0604020202020204" pitchFamily="34" charset="0"/>
              <a:cs typeface="Arial" panose="020B0604020202020204" pitchFamily="34" charset="0"/>
            </a:endParaRPr>
          </a:p>
          <a:p>
            <a:pPr marL="0" indent="0">
              <a:buNone/>
            </a:pPr>
            <a:r>
              <a:rPr lang="fr-FR" dirty="0">
                <a:latin typeface="Arial" panose="020B0604020202020204" pitchFamily="34" charset="0"/>
                <a:cs typeface="Arial" panose="020B0604020202020204" pitchFamily="34" charset="0"/>
              </a:rPr>
              <a:t>- Inhalation prolongée : cancer du poumon chez les professionnels exposés (mineurs).  </a:t>
            </a:r>
          </a:p>
        </p:txBody>
      </p:sp>
    </p:spTree>
    <p:extLst>
      <p:ext uri="{BB962C8B-B14F-4D97-AF65-F5344CB8AC3E}">
        <p14:creationId xmlns:p14="http://schemas.microsoft.com/office/powerpoint/2010/main" val="21759829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a:t/>
            </a:r>
            <a:br>
              <a:rPr lang="fr-FR" b="1" dirty="0"/>
            </a:br>
            <a:r>
              <a:rPr lang="fr-FR" b="1" dirty="0"/>
              <a:t/>
            </a:r>
            <a:br>
              <a:rPr lang="fr-FR" b="1" dirty="0"/>
            </a:br>
            <a:r>
              <a:rPr lang="fr-FR" b="1" dirty="0">
                <a:solidFill>
                  <a:srgbClr val="FF0000"/>
                </a:solidFill>
                <a:latin typeface="Arial" panose="020B0604020202020204" pitchFamily="34" charset="0"/>
                <a:cs typeface="Arial" panose="020B0604020202020204" pitchFamily="34" charset="0"/>
              </a:rPr>
              <a:t>1-</a:t>
            </a:r>
            <a:r>
              <a:rPr lang="fr-FR" b="1" dirty="0">
                <a:latin typeface="Arial" panose="020B0604020202020204" pitchFamily="34" charset="0"/>
                <a:cs typeface="Arial" panose="020B0604020202020204" pitchFamily="34" charset="0"/>
              </a:rPr>
              <a:t> </a:t>
            </a:r>
            <a:r>
              <a:rPr lang="fr-FR" b="1" u="sng" dirty="0">
                <a:solidFill>
                  <a:srgbClr val="FF0000"/>
                </a:solidFill>
                <a:latin typeface="Arial" panose="020B0604020202020204" pitchFamily="34" charset="0"/>
                <a:cs typeface="Arial" panose="020B0604020202020204" pitchFamily="34" charset="0"/>
              </a:rPr>
              <a:t>Les Précurseurs</a:t>
            </a:r>
            <a:r>
              <a:rPr lang="fr-FR" u="sng" dirty="0">
                <a:solidFill>
                  <a:srgbClr val="FF0000"/>
                </a:solidFill>
                <a:latin typeface="Arial" panose="020B0604020202020204" pitchFamily="34" charset="0"/>
                <a:cs typeface="Arial" panose="020B0604020202020204" pitchFamily="34" charset="0"/>
              </a:rPr>
              <a:t/>
            </a:r>
            <a:br>
              <a:rPr lang="fr-FR" u="sng" dirty="0">
                <a:solidFill>
                  <a:srgbClr val="FF0000"/>
                </a:solidFill>
                <a:latin typeface="Arial" panose="020B0604020202020204" pitchFamily="34" charset="0"/>
                <a:cs typeface="Arial" panose="020B0604020202020204" pitchFamily="34" charset="0"/>
              </a:rPr>
            </a:br>
            <a:r>
              <a:rPr lang="fr-FR" b="1" dirty="0"/>
              <a:t> </a:t>
            </a:r>
            <a:r>
              <a:rPr lang="fr-FR" dirty="0"/>
              <a:t/>
            </a:r>
            <a:br>
              <a:rPr lang="fr-FR" dirty="0"/>
            </a:br>
            <a:endParaRPr lang="fr-FR" dirty="0"/>
          </a:p>
        </p:txBody>
      </p:sp>
      <p:sp>
        <p:nvSpPr>
          <p:cNvPr id="3" name="Espace réservé du contenu 2"/>
          <p:cNvSpPr>
            <a:spLocks noGrp="1"/>
          </p:cNvSpPr>
          <p:nvPr>
            <p:ph idx="1"/>
          </p:nvPr>
        </p:nvSpPr>
        <p:spPr/>
        <p:txBody>
          <a:bodyPr>
            <a:normAutofit lnSpcReduction="10000"/>
          </a:bodyPr>
          <a:lstStyle/>
          <a:p>
            <a:pPr marL="0" indent="0">
              <a:buNone/>
            </a:pPr>
            <a:r>
              <a:rPr lang="fr-FR" dirty="0">
                <a:latin typeface="Arial" panose="020B0604020202020204" pitchFamily="34" charset="0"/>
                <a:cs typeface="Arial" panose="020B0604020202020204" pitchFamily="34" charset="0"/>
              </a:rPr>
              <a:t>18e siècle: Révolution industrielle sur le vieux continent.</a:t>
            </a:r>
          </a:p>
          <a:p>
            <a:pPr marL="0" indent="0">
              <a:buNone/>
            </a:pPr>
            <a:r>
              <a:rPr lang="fr-FR" dirty="0">
                <a:latin typeface="Arial" panose="020B0604020202020204" pitchFamily="34" charset="0"/>
                <a:cs typeface="Arial" panose="020B0604020202020204" pitchFamily="34" charset="0"/>
              </a:rPr>
              <a:t>Le machinisme: Développement+++, incontrôlé/ besoin de production permanente et rapide par les industriels </a:t>
            </a:r>
          </a:p>
          <a:p>
            <a:pPr marL="0" indent="0">
              <a:buNone/>
            </a:pPr>
            <a:r>
              <a:rPr lang="fr-FR" dirty="0">
                <a:latin typeface="Arial" panose="020B0604020202020204" pitchFamily="34" charset="0"/>
                <a:cs typeface="Arial" panose="020B0604020202020204" pitchFamily="34" charset="0"/>
              </a:rPr>
              <a:t>Naquit alors 1 prolétariat ouvrier important avec emplois pénibles, précaires et conditions de travail nuisibles pour leur santé.</a:t>
            </a:r>
          </a:p>
          <a:p>
            <a:endParaRPr lang="fr-FR" dirty="0"/>
          </a:p>
          <a:p>
            <a:endParaRPr lang="fr-FR" dirty="0"/>
          </a:p>
        </p:txBody>
      </p:sp>
    </p:spTree>
    <p:extLst>
      <p:ext uri="{BB962C8B-B14F-4D97-AF65-F5344CB8AC3E}">
        <p14:creationId xmlns:p14="http://schemas.microsoft.com/office/powerpoint/2010/main" val="41758046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a:solidFill>
                  <a:srgbClr val="FF0000"/>
                </a:solidFill>
                <a:latin typeface="Arial" panose="020B0604020202020204" pitchFamily="34" charset="0"/>
                <a:cs typeface="Arial" panose="020B0604020202020204" pitchFamily="34" charset="0"/>
              </a:rPr>
              <a:t>1-</a:t>
            </a:r>
            <a:r>
              <a:rPr lang="fr-FR" sz="4000" b="1" dirty="0">
                <a:latin typeface="Arial" panose="020B0604020202020204" pitchFamily="34" charset="0"/>
                <a:cs typeface="Arial" panose="020B0604020202020204" pitchFamily="34" charset="0"/>
              </a:rPr>
              <a:t> </a:t>
            </a:r>
            <a:r>
              <a:rPr lang="fr-FR" sz="4000" b="1" u="sng" dirty="0">
                <a:solidFill>
                  <a:srgbClr val="FF0000"/>
                </a:solidFill>
                <a:latin typeface="Arial" panose="020B0604020202020204" pitchFamily="34" charset="0"/>
                <a:cs typeface="Arial" panose="020B0604020202020204" pitchFamily="34" charset="0"/>
              </a:rPr>
              <a:t>Les Précurseurs</a:t>
            </a:r>
            <a:endParaRPr lang="fr-FR" sz="4000"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p:txBody>
          <a:bodyPr>
            <a:noAutofit/>
          </a:bodyPr>
          <a:lstStyle/>
          <a:p>
            <a:pPr marL="0" indent="0">
              <a:buNone/>
            </a:pPr>
            <a:r>
              <a:rPr lang="fr-FR" dirty="0">
                <a:latin typeface="Arial" panose="020B0604020202020204" pitchFamily="34" charset="0"/>
                <a:cs typeface="Arial" panose="020B0604020202020204" pitchFamily="34" charset="0"/>
              </a:rPr>
              <a:t>Description de nombreuses MP </a:t>
            </a:r>
          </a:p>
          <a:p>
            <a:pPr marL="0" indent="0">
              <a:buNone/>
            </a:pPr>
            <a:r>
              <a:rPr lang="fr-FR" dirty="0">
                <a:latin typeface="Arial" panose="020B0604020202020204" pitchFamily="34" charset="0"/>
                <a:cs typeface="Arial" panose="020B0604020202020204" pitchFamily="34" charset="0"/>
              </a:rPr>
              <a:t>Ainsi, pour la première fois, une relation a été établie entre un cancer et une profession. En effet, </a:t>
            </a:r>
            <a:r>
              <a:rPr lang="fr-FR" b="1" dirty="0">
                <a:latin typeface="Arial" panose="020B0604020202020204" pitchFamily="34" charset="0"/>
                <a:cs typeface="Arial" panose="020B0604020202020204" pitchFamily="34" charset="0"/>
              </a:rPr>
              <a:t>Sir </a:t>
            </a:r>
            <a:r>
              <a:rPr lang="fr-FR" b="1" dirty="0" err="1">
                <a:latin typeface="Arial" panose="020B0604020202020204" pitchFamily="34" charset="0"/>
                <a:cs typeface="Arial" panose="020B0604020202020204" pitchFamily="34" charset="0"/>
              </a:rPr>
              <a:t>Percival</a:t>
            </a:r>
            <a:r>
              <a:rPr lang="fr-FR" dirty="0">
                <a:latin typeface="Arial" panose="020B0604020202020204" pitchFamily="34" charset="0"/>
                <a:cs typeface="Arial" panose="020B0604020202020204" pitchFamily="34" charset="0"/>
              </a:rPr>
              <a:t> </a:t>
            </a:r>
            <a:r>
              <a:rPr lang="fr-FR" b="1" dirty="0">
                <a:latin typeface="Arial" panose="020B0604020202020204" pitchFamily="34" charset="0"/>
                <a:cs typeface="Arial" panose="020B0604020202020204" pitchFamily="34" charset="0"/>
              </a:rPr>
              <a:t>Pott, chirurgien britannique (1713- 1788), met en évidence </a:t>
            </a:r>
            <a:r>
              <a:rPr lang="fr-FR" dirty="0">
                <a:latin typeface="Arial" panose="020B0604020202020204" pitchFamily="34" charset="0"/>
                <a:cs typeface="Arial" panose="020B0604020202020204" pitchFamily="34" charset="0"/>
              </a:rPr>
              <a:t>en 1775, la responsabilité de la Suie dans la survenue du cancer du scrotum chez les petits ramoneurs de Londres.</a:t>
            </a:r>
          </a:p>
          <a:p>
            <a:pPr marL="0" indent="0">
              <a:buNone/>
            </a:pPr>
            <a:r>
              <a:rPr lang="fr-FR"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0422818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a:t/>
            </a:r>
            <a:br>
              <a:rPr lang="fr-FR" b="1" dirty="0"/>
            </a:br>
            <a:r>
              <a:rPr lang="fr-FR" b="1" dirty="0"/>
              <a:t/>
            </a:r>
            <a:br>
              <a:rPr lang="fr-FR" b="1" dirty="0"/>
            </a:br>
            <a:r>
              <a:rPr lang="fr-FR" b="1" dirty="0">
                <a:solidFill>
                  <a:srgbClr val="FF0000"/>
                </a:solidFill>
                <a:latin typeface="Arial" panose="020B0604020202020204" pitchFamily="34" charset="0"/>
                <a:cs typeface="Arial" panose="020B0604020202020204" pitchFamily="34" charset="0"/>
              </a:rPr>
              <a:t>1-</a:t>
            </a:r>
            <a:r>
              <a:rPr lang="fr-FR" b="1" dirty="0">
                <a:latin typeface="Arial" panose="020B0604020202020204" pitchFamily="34" charset="0"/>
                <a:cs typeface="Arial" panose="020B0604020202020204" pitchFamily="34" charset="0"/>
              </a:rPr>
              <a:t> </a:t>
            </a:r>
            <a:r>
              <a:rPr lang="fr-FR" b="1" u="sng" dirty="0">
                <a:solidFill>
                  <a:srgbClr val="FF0000"/>
                </a:solidFill>
                <a:latin typeface="Arial" panose="020B0604020202020204" pitchFamily="34" charset="0"/>
                <a:cs typeface="Arial" panose="020B0604020202020204" pitchFamily="34" charset="0"/>
              </a:rPr>
              <a:t>Les Précurseurs</a:t>
            </a:r>
            <a:r>
              <a:rPr lang="fr-FR" u="sng" dirty="0">
                <a:solidFill>
                  <a:srgbClr val="FF0000"/>
                </a:solidFill>
                <a:latin typeface="Arial" panose="020B0604020202020204" pitchFamily="34" charset="0"/>
                <a:cs typeface="Arial" panose="020B0604020202020204" pitchFamily="34" charset="0"/>
              </a:rPr>
              <a:t/>
            </a:r>
            <a:br>
              <a:rPr lang="fr-FR" u="sng" dirty="0">
                <a:solidFill>
                  <a:srgbClr val="FF0000"/>
                </a:solidFill>
                <a:latin typeface="Arial" panose="020B0604020202020204" pitchFamily="34" charset="0"/>
                <a:cs typeface="Arial" panose="020B0604020202020204" pitchFamily="34" charset="0"/>
              </a:rPr>
            </a:br>
            <a:r>
              <a:rPr lang="fr-FR" b="1" dirty="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
            </a:r>
            <a:br>
              <a:rPr lang="fr-FR" dirty="0">
                <a:latin typeface="Arial" panose="020B0604020202020204" pitchFamily="34" charset="0"/>
                <a:cs typeface="Arial" panose="020B0604020202020204" pitchFamily="34" charset="0"/>
              </a:rPr>
            </a:br>
            <a:endParaRPr lang="fr-FR"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p:txBody>
          <a:bodyPr>
            <a:normAutofit/>
          </a:bodyPr>
          <a:lstStyle/>
          <a:p>
            <a:pPr marL="0" indent="0">
              <a:buNone/>
            </a:pPr>
            <a:r>
              <a:rPr lang="fr-FR" dirty="0">
                <a:latin typeface="Arial" panose="020B0604020202020204" pitchFamily="34" charset="0"/>
                <a:cs typeface="Arial" panose="020B0604020202020204" pitchFamily="34" charset="0"/>
              </a:rPr>
              <a:t>Des écrivains célèbres alertèrent l’opinion sur la terrible situation des ouvriers. </a:t>
            </a:r>
          </a:p>
          <a:p>
            <a:pPr marL="0" indent="0">
              <a:buNone/>
            </a:pPr>
            <a:r>
              <a:rPr lang="fr-FR" dirty="0">
                <a:latin typeface="Arial" panose="020B0604020202020204" pitchFamily="34" charset="0"/>
                <a:cs typeface="Arial" panose="020B0604020202020204" pitchFamily="34" charset="0"/>
              </a:rPr>
              <a:t>En 1829: Création des annales d’hygiène publique et de médecine légale. Des planches sur le saturnisme (</a:t>
            </a:r>
            <a:r>
              <a:rPr lang="fr-FR" dirty="0" err="1">
                <a:latin typeface="Arial" panose="020B0604020202020204" pitchFamily="34" charset="0"/>
                <a:cs typeface="Arial" panose="020B0604020202020204" pitchFamily="34" charset="0"/>
              </a:rPr>
              <a:t>Tanquerel</a:t>
            </a:r>
            <a:r>
              <a:rPr lang="fr-FR" dirty="0">
                <a:latin typeface="Arial" panose="020B0604020202020204" pitchFamily="34" charset="0"/>
                <a:cs typeface="Arial" panose="020B0604020202020204" pitchFamily="34" charset="0"/>
              </a:rPr>
              <a:t> en 1839) et les maladies professionnelles (Vernois en 1860 et </a:t>
            </a:r>
            <a:r>
              <a:rPr lang="fr-FR" dirty="0" err="1">
                <a:latin typeface="Arial" panose="020B0604020202020204" pitchFamily="34" charset="0"/>
                <a:cs typeface="Arial" panose="020B0604020202020204" pitchFamily="34" charset="0"/>
              </a:rPr>
              <a:t>Layet</a:t>
            </a:r>
            <a:r>
              <a:rPr lang="fr-FR" dirty="0">
                <a:latin typeface="Arial" panose="020B0604020202020204" pitchFamily="34" charset="0"/>
                <a:cs typeface="Arial" panose="020B0604020202020204" pitchFamily="34" charset="0"/>
              </a:rPr>
              <a:t> en 1875) furent publiées. </a:t>
            </a:r>
          </a:p>
        </p:txBody>
      </p:sp>
    </p:spTree>
    <p:extLst>
      <p:ext uri="{BB962C8B-B14F-4D97-AF65-F5344CB8AC3E}">
        <p14:creationId xmlns:p14="http://schemas.microsoft.com/office/powerpoint/2010/main" val="371199156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3396</TotalTime>
  <Words>2128</Words>
  <Application>Microsoft Office PowerPoint</Application>
  <PresentationFormat>Affichage à l'écran (4:3)</PresentationFormat>
  <Paragraphs>237</Paragraphs>
  <Slides>57</Slides>
  <Notes>3</Notes>
  <HiddenSlides>0</HiddenSlides>
  <MMClips>0</MMClips>
  <ScaleCrop>false</ScaleCrop>
  <HeadingPairs>
    <vt:vector size="6" baseType="variant">
      <vt:variant>
        <vt:lpstr>Polices utilisées</vt:lpstr>
      </vt:variant>
      <vt:variant>
        <vt:i4>3</vt:i4>
      </vt:variant>
      <vt:variant>
        <vt:lpstr>Thème</vt:lpstr>
      </vt:variant>
      <vt:variant>
        <vt:i4>2</vt:i4>
      </vt:variant>
      <vt:variant>
        <vt:lpstr>Titres des diapositives</vt:lpstr>
      </vt:variant>
      <vt:variant>
        <vt:i4>57</vt:i4>
      </vt:variant>
    </vt:vector>
  </HeadingPairs>
  <TitlesOfParts>
    <vt:vector size="62" baseType="lpstr">
      <vt:lpstr>Arial</vt:lpstr>
      <vt:lpstr>Calibri</vt:lpstr>
      <vt:lpstr>Calibri Light</vt:lpstr>
      <vt:lpstr>Thème Office</vt:lpstr>
      <vt:lpstr>4_Thème Office</vt:lpstr>
      <vt:lpstr>PRINCIPES GENERAUX DE SANTE AU TRAVAIL</vt:lpstr>
      <vt:lpstr>Objectifs </vt:lpstr>
      <vt:lpstr>Plan</vt:lpstr>
      <vt:lpstr>Présentation PowerPoint</vt:lpstr>
      <vt:lpstr>  1- Les Précurseurs   </vt:lpstr>
      <vt:lpstr>1- Les Précurseurs </vt:lpstr>
      <vt:lpstr>  1- Les Précurseurs   </vt:lpstr>
      <vt:lpstr>1- Les Précurseurs</vt:lpstr>
      <vt:lpstr>  1- Les Précurseurs   </vt:lpstr>
      <vt:lpstr>1- Les Précurseurs </vt:lpstr>
      <vt:lpstr> 2- Histoire physiologie et psychologie du travail </vt:lpstr>
      <vt:lpstr>2- Histoire physiologie et psychologie du travail </vt:lpstr>
      <vt:lpstr> 2- Histoire physiologie et psychologie du travail </vt:lpstr>
      <vt:lpstr>2- Histoire physiologie et psychologie du travail </vt:lpstr>
      <vt:lpstr> 3- Histoire des mesures législatives  </vt:lpstr>
      <vt:lpstr>Histoire des mesures législatives</vt:lpstr>
      <vt:lpstr> Histoire des mesures législatives  </vt:lpstr>
      <vt:lpstr>Histoire des mesures législatives</vt:lpstr>
      <vt:lpstr> L’Organisation Internationale du Travail (OIT) </vt:lpstr>
      <vt:lpstr> L’Organisation Internationale du Travail (OIT) </vt:lpstr>
      <vt:lpstr> L’Organisation Internationale du Travail (OIT) </vt:lpstr>
      <vt:lpstr> L’Organisation Internationale du Travail (OIT) </vt:lpstr>
      <vt:lpstr> L’Organisation Internationale du Travail (OIT) </vt:lpstr>
      <vt:lpstr> L’Organisation Internationale du Travail (OIT) </vt:lpstr>
      <vt:lpstr> L’Organisation Internationale du Travail (OIT) </vt:lpstr>
      <vt:lpstr> L’Organisation Internationale du Travail (OIT) </vt:lpstr>
      <vt:lpstr> L’Organisation Internationale du Travail (OIT) </vt:lpstr>
      <vt:lpstr> L’Organisation Internationale du Travail (OIT) </vt:lpstr>
      <vt:lpstr> L’Organisation Internationale du Travail (OIT) </vt:lpstr>
      <vt:lpstr> L’Organisation Internationale du Travail (OIT) </vt:lpstr>
      <vt:lpstr>Sources des normes de SST </vt:lpstr>
      <vt:lpstr>Sources des normes de SST </vt:lpstr>
      <vt:lpstr>Sources des normes de SST </vt:lpstr>
      <vt:lpstr>Sources des normes de SST </vt:lpstr>
      <vt:lpstr>Présentation PowerPoint</vt:lpstr>
      <vt:lpstr>Médecine du Travail</vt:lpstr>
      <vt:lpstr>Médecine du Travail</vt:lpstr>
      <vt:lpstr>Ergonomie </vt:lpstr>
      <vt:lpstr>Hygiène du Travail</vt:lpstr>
      <vt:lpstr>Toxicologie industrielle</vt:lpstr>
      <vt:lpstr>Définitions</vt:lpstr>
      <vt:lpstr>Travailleur </vt:lpstr>
      <vt:lpstr>Etablissement </vt:lpstr>
      <vt:lpstr>Entreprise </vt:lpstr>
      <vt:lpstr>Entreprise</vt:lpstr>
      <vt:lpstr>Présentation PowerPoint</vt:lpstr>
      <vt:lpstr>Définition</vt:lpstr>
      <vt:lpstr>Organisation</vt:lpstr>
      <vt:lpstr>Fonctions </vt:lpstr>
      <vt:lpstr>Présentation PowerPoint</vt:lpstr>
      <vt:lpstr> Santé au travail dans le Monde  </vt:lpstr>
      <vt:lpstr>   Santé au travail dans le Monde   </vt:lpstr>
      <vt:lpstr>  Santé au travail dans le Monde  </vt:lpstr>
      <vt:lpstr> Santé au travail dans le Monde  </vt:lpstr>
      <vt:lpstr>Acteurs de la santé au travail</vt:lpstr>
      <vt:lpstr>Conclusion </vt:lpstr>
      <vt:lpstr>JE VOUS REMERCIE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PRINCIPES GENERAUX DE SANTE AU TRAVAIL</dc:title>
  <dc:creator>Alexandre</dc:creator>
  <cp:lastModifiedBy>Sandrine</cp:lastModifiedBy>
  <cp:revision>77</cp:revision>
  <dcterms:created xsi:type="dcterms:W3CDTF">2014-08-02T13:01:57Z</dcterms:created>
  <dcterms:modified xsi:type="dcterms:W3CDTF">2021-07-28T08:29:46Z</dcterms:modified>
</cp:coreProperties>
</file>