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3" r:id="rId8"/>
    <p:sldId id="264" r:id="rId9"/>
    <p:sldId id="265" r:id="rId10"/>
    <p:sldId id="267" r:id="rId11"/>
    <p:sldId id="268" r:id="rId12"/>
    <p:sldId id="266" r:id="rId13"/>
    <p:sldId id="269" r:id="rId14"/>
    <p:sldId id="270" r:id="rId15"/>
    <p:sldId id="27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879" autoAdjust="0"/>
  </p:normalViewPr>
  <p:slideViewPr>
    <p:cSldViewPr snapToGrid="0">
      <p:cViewPr varScale="1">
        <p:scale>
          <a:sx n="51" d="100"/>
          <a:sy n="51" d="100"/>
        </p:scale>
        <p:origin x="7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736645-8CDB-4202-A029-097B7D903542}" type="datetimeFigureOut">
              <a:rPr lang="fr-FR" smtClean="0"/>
              <a:t>13/04/2021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264042-FF2E-468A-9EDF-8ACD46019C16}" type="slidenum">
              <a:rPr lang="fr-FR" smtClean="0"/>
              <a:t>‹N°›</a:t>
            </a:fld>
            <a:endParaRPr lang="fr-FR"/>
          </a:p>
        </p:txBody>
      </p:sp>
    </p:spTree>
    <p:extLst>
      <p:ext uri="{BB962C8B-B14F-4D97-AF65-F5344CB8AC3E}">
        <p14:creationId xmlns:p14="http://schemas.microsoft.com/office/powerpoint/2010/main" val="387230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La </a:t>
            </a:r>
            <a:r>
              <a:rPr lang="fr-FR" dirty="0" err="1"/>
              <a:t>telemedecine</a:t>
            </a:r>
            <a:r>
              <a:rPr lang="fr-FR" dirty="0"/>
              <a:t> : qui recouvre toutes les techniques et applications permettant d’intervenir à distance pour établir des diagnostics, mettre en œuvre des thérapeutiques, surveiller des traitements, assurer et suivre des soins coordonnés ;</a:t>
            </a:r>
          </a:p>
          <a:p>
            <a:endParaRPr lang="fr-FR" dirty="0"/>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3</a:t>
            </a:fld>
            <a:endParaRPr lang="fr-FR"/>
          </a:p>
        </p:txBody>
      </p:sp>
    </p:spTree>
    <p:extLst>
      <p:ext uri="{BB962C8B-B14F-4D97-AF65-F5344CB8AC3E}">
        <p14:creationId xmlns:p14="http://schemas.microsoft.com/office/powerpoint/2010/main" val="1705800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1980 : La motivation principale de ces recherches et de ces projets applicatifs a pour cause l’inaccessibilité de certains militaires ou des spationautes par des soignants qui ne peuvent être sur place. Ainsi, dès la guerre du Vietnam, l’US </a:t>
            </a:r>
            <a:r>
              <a:rPr lang="fr-FR" dirty="0" err="1"/>
              <a:t>Army</a:t>
            </a:r>
            <a:r>
              <a:rPr lang="fr-FR" dirty="0"/>
              <a:t> a monté des projets de télémédecine pour être plus proche des champs d’intervention militaire. La NASA a testé l’assistance médicale aux astronautes.</a:t>
            </a:r>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5</a:t>
            </a:fld>
            <a:endParaRPr lang="fr-FR"/>
          </a:p>
        </p:txBody>
      </p:sp>
    </p:spTree>
    <p:extLst>
      <p:ext uri="{BB962C8B-B14F-4D97-AF65-F5344CB8AC3E}">
        <p14:creationId xmlns:p14="http://schemas.microsoft.com/office/powerpoint/2010/main" val="238640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La télémédecine est plus </a:t>
            </a:r>
            <a:r>
              <a:rPr lang="fr-FR" sz="1200" kern="1200" dirty="0" err="1">
                <a:solidFill>
                  <a:schemeClr val="tx1"/>
                </a:solidFill>
                <a:effectLst/>
                <a:latin typeface="+mn-lt"/>
                <a:ea typeface="+mn-ea"/>
                <a:cs typeface="+mn-cs"/>
              </a:rPr>
              <a:t>spéciﬁquement</a:t>
            </a:r>
            <a:r>
              <a:rPr lang="fr-FR" sz="1200" kern="1200" dirty="0">
                <a:solidFill>
                  <a:schemeClr val="tx1"/>
                </a:solidFill>
                <a:effectLst/>
                <a:latin typeface="+mn-lt"/>
                <a:ea typeface="+mn-ea"/>
                <a:cs typeface="+mn-cs"/>
              </a:rPr>
              <a:t> la télésanté pratiquée par des professions médicales</a:t>
            </a:r>
            <a:endParaRPr lang="fr-FR" dirty="0"/>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9</a:t>
            </a:fld>
            <a:endParaRPr lang="fr-FR"/>
          </a:p>
        </p:txBody>
      </p:sp>
    </p:spTree>
    <p:extLst>
      <p:ext uri="{BB962C8B-B14F-4D97-AF65-F5344CB8AC3E}">
        <p14:creationId xmlns:p14="http://schemas.microsoft.com/office/powerpoint/2010/main" val="231612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ce faire, le patient pourra être assisté par un autre professionnel de santé présent à ses côtés. S’il s’agit de deux médecins, le médecin auprès du patient sera nommé « médecin requérant » tandis que le médecin distant sera nommé « médecin requis ». La téléconsultation est donc un acte médical synchrone, réalisé en direct et en présence du patient.</a:t>
            </a:r>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10</a:t>
            </a:fld>
            <a:endParaRPr lang="fr-FR"/>
          </a:p>
        </p:txBody>
      </p:sp>
    </p:spTree>
    <p:extLst>
      <p:ext uri="{BB962C8B-B14F-4D97-AF65-F5344CB8AC3E}">
        <p14:creationId xmlns:p14="http://schemas.microsoft.com/office/powerpoint/2010/main" val="2939763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La télé-expertise dépasse le simple avis entre confrères : c’est un véritable acte médical qui donne lieu à la production d’un compte-rendu signé par les protagonistes. En cas de divergence profonde, le patient devra être informé des options proposées par les deux médecins. Sur ces aspects, la télé-expertise rejoint les réunions de concertations pluridisciplinaires réalisées en l’absence du patient.</a:t>
            </a:r>
            <a:endParaRPr lang="fr-FR" dirty="0"/>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11</a:t>
            </a:fld>
            <a:endParaRPr lang="fr-FR"/>
          </a:p>
        </p:txBody>
      </p:sp>
    </p:spTree>
    <p:extLst>
      <p:ext uri="{BB962C8B-B14F-4D97-AF65-F5344CB8AC3E}">
        <p14:creationId xmlns:p14="http://schemas.microsoft.com/office/powerpoint/2010/main" val="332766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Données clinique, radiologique ou biologique recueilli par le patient lui-même ou par un autre professionnel de santé.</a:t>
            </a:r>
          </a:p>
          <a:p>
            <a:r>
              <a:rPr lang="fr-FR" sz="1200" b="0" i="0" kern="1200" dirty="0">
                <a:solidFill>
                  <a:schemeClr val="tx1"/>
                </a:solidFill>
                <a:effectLst/>
                <a:latin typeface="+mn-lt"/>
                <a:ea typeface="+mn-ea"/>
                <a:cs typeface="+mn-cs"/>
              </a:rPr>
              <a:t>L’enregistrement et la transmission des données</a:t>
            </a:r>
            <a:r>
              <a:rPr lang="fr-FR" sz="1200" b="0" i="0" kern="1200" baseline="0" dirty="0">
                <a:solidFill>
                  <a:schemeClr val="tx1"/>
                </a:solidFill>
                <a:effectLst/>
                <a:latin typeface="+mn-lt"/>
                <a:ea typeface="+mn-ea"/>
                <a:cs typeface="+mn-cs"/>
              </a:rPr>
              <a:t> </a:t>
            </a:r>
            <a:r>
              <a:rPr lang="fr-FR" sz="1200" b="0" i="0" kern="1200" dirty="0">
                <a:solidFill>
                  <a:schemeClr val="tx1"/>
                </a:solidFill>
                <a:effectLst/>
                <a:latin typeface="+mn-lt"/>
                <a:ea typeface="+mn-ea"/>
                <a:cs typeface="+mn-cs"/>
              </a:rPr>
              <a:t>peuvent être </a:t>
            </a:r>
            <a:r>
              <a:rPr lang="fr-FR" sz="1200" b="1" i="0" kern="1200" dirty="0">
                <a:solidFill>
                  <a:schemeClr val="tx1"/>
                </a:solidFill>
                <a:effectLst/>
                <a:latin typeface="+mn-lt"/>
                <a:ea typeface="+mn-ea"/>
                <a:cs typeface="+mn-cs"/>
              </a:rPr>
              <a:t>automatisés ou réalisés par le patient</a:t>
            </a:r>
            <a:r>
              <a:rPr lang="fr-FR" sz="1200" b="1" i="0" kern="1200" baseline="0" dirty="0">
                <a:solidFill>
                  <a:schemeClr val="tx1"/>
                </a:solidFill>
                <a:effectLst/>
                <a:latin typeface="+mn-lt"/>
                <a:ea typeface="+mn-ea"/>
                <a:cs typeface="+mn-cs"/>
              </a:rPr>
              <a:t> </a:t>
            </a:r>
            <a:r>
              <a:rPr lang="fr-FR" sz="1200" b="1" i="0" kern="1200" dirty="0">
                <a:solidFill>
                  <a:schemeClr val="tx1"/>
                </a:solidFill>
                <a:effectLst/>
                <a:latin typeface="+mn-lt"/>
                <a:ea typeface="+mn-ea"/>
                <a:cs typeface="+mn-cs"/>
              </a:rPr>
              <a:t>lui-même ou par un professionnel de santé</a:t>
            </a:r>
            <a:r>
              <a:rPr lang="fr-FR" dirty="0"/>
              <a:t> </a:t>
            </a:r>
            <a:br>
              <a:rPr lang="fr-FR" dirty="0"/>
            </a:br>
            <a:endParaRPr lang="fr-FR" dirty="0"/>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12</a:t>
            </a:fld>
            <a:endParaRPr lang="fr-FR"/>
          </a:p>
        </p:txBody>
      </p:sp>
    </p:spTree>
    <p:extLst>
      <p:ext uri="{BB962C8B-B14F-4D97-AF65-F5344CB8AC3E}">
        <p14:creationId xmlns:p14="http://schemas.microsoft.com/office/powerpoint/2010/main" val="1581871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264042-FF2E-468A-9EDF-8ACD46019C16}" type="slidenum">
              <a:rPr lang="fr-FR" smtClean="0"/>
              <a:t>15</a:t>
            </a:fld>
            <a:endParaRPr lang="fr-FR"/>
          </a:p>
        </p:txBody>
      </p:sp>
    </p:spTree>
    <p:extLst>
      <p:ext uri="{BB962C8B-B14F-4D97-AF65-F5344CB8AC3E}">
        <p14:creationId xmlns:p14="http://schemas.microsoft.com/office/powerpoint/2010/main" val="212124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99653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101731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1129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10315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71616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E18F8C9-50DE-4B01-8FC3-0D0D1D7FCFFC}"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74992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E18F8C9-50DE-4B01-8FC3-0D0D1D7FCFFC}" type="datetimeFigureOut">
              <a:rPr lang="fr-FR" smtClean="0"/>
              <a:t>13/04/2021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729983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E18F8C9-50DE-4B01-8FC3-0D0D1D7FCFFC}" type="datetimeFigureOut">
              <a:rPr lang="fr-FR" smtClean="0"/>
              <a:t>13/04/2021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389474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18F8C9-50DE-4B01-8FC3-0D0D1D7FCFFC}" type="datetimeFigureOut">
              <a:rPr lang="fr-FR" smtClean="0"/>
              <a:t>13/04/2021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276764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E18F8C9-50DE-4B01-8FC3-0D0D1D7FCFFC}"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264931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E18F8C9-50DE-4B01-8FC3-0D0D1D7FCFFC}"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175004-608B-40E5-BBCA-06E9F0771A11}" type="slidenum">
              <a:rPr lang="fr-FR" smtClean="0"/>
              <a:t>‹N°›</a:t>
            </a:fld>
            <a:endParaRPr lang="fr-FR"/>
          </a:p>
        </p:txBody>
      </p:sp>
    </p:spTree>
    <p:extLst>
      <p:ext uri="{BB962C8B-B14F-4D97-AF65-F5344CB8AC3E}">
        <p14:creationId xmlns:p14="http://schemas.microsoft.com/office/powerpoint/2010/main" val="4199805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8F8C9-50DE-4B01-8FC3-0D0D1D7FCFFC}" type="datetimeFigureOut">
              <a:rPr lang="fr-FR" smtClean="0"/>
              <a:t>13/04/2021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75004-608B-40E5-BBCA-06E9F0771A11}" type="slidenum">
              <a:rPr lang="fr-FR" smtClean="0"/>
              <a:t>‹N°›</a:t>
            </a:fld>
            <a:endParaRPr lang="fr-FR"/>
          </a:p>
        </p:txBody>
      </p:sp>
    </p:spTree>
    <p:extLst>
      <p:ext uri="{BB962C8B-B14F-4D97-AF65-F5344CB8AC3E}">
        <p14:creationId xmlns:p14="http://schemas.microsoft.com/office/powerpoint/2010/main" val="104302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latin typeface="Times New Roman" panose="02020603050405020304" pitchFamily="18" charset="0"/>
                <a:cs typeface="Times New Roman" panose="02020603050405020304" pitchFamily="18" charset="0"/>
              </a:rPr>
              <a:t>E SANTE</a:t>
            </a:r>
          </a:p>
        </p:txBody>
      </p:sp>
    </p:spTree>
    <p:extLst>
      <p:ext uri="{BB962C8B-B14F-4D97-AF65-F5344CB8AC3E}">
        <p14:creationId xmlns:p14="http://schemas.microsoft.com/office/powerpoint/2010/main" val="2114144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III.1- Téléconsultation</a:t>
            </a:r>
          </a:p>
        </p:txBody>
      </p:sp>
      <p:sp>
        <p:nvSpPr>
          <p:cNvPr id="3" name="Espace réservé du contenu 2"/>
          <p:cNvSpPr>
            <a:spLocks noGrp="1"/>
          </p:cNvSpPr>
          <p:nvPr>
            <p:ph idx="1"/>
          </p:nvPr>
        </p:nvSpPr>
        <p:spPr/>
        <p:txBody>
          <a:bodyPr>
            <a:normAutofit/>
          </a:bodyPr>
          <a:lstStyle/>
          <a:p>
            <a:pPr marL="0" indent="0">
              <a:buNone/>
            </a:pPr>
            <a:r>
              <a:rPr lang="fr-FR" dirty="0">
                <a:latin typeface="Times New Roman" panose="02020603050405020304" pitchFamily="18" charset="0"/>
                <a:cs typeface="Times New Roman" panose="02020603050405020304" pitchFamily="18" charset="0"/>
              </a:rPr>
              <a:t>Possibilité pour un patient d’accéder directement à distance à une consultation médicale ou paramédicale </a:t>
            </a:r>
          </a:p>
          <a:p>
            <a:r>
              <a:rPr lang="fr-FR" dirty="0">
                <a:latin typeface="Times New Roman" panose="02020603050405020304" pitchFamily="18" charset="0"/>
                <a:cs typeface="Times New Roman" panose="02020603050405020304" pitchFamily="18" charset="0"/>
              </a:rPr>
              <a:t>Moyens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Utilisation du téléphone : exemple USA</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Utilisation d’une salle de consultation virtuelle</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Serait utilement accompagnée de télémanipulation : Echographie</a:t>
            </a:r>
          </a:p>
          <a:p>
            <a:r>
              <a:rPr lang="fr-FR" dirty="0">
                <a:latin typeface="Times New Roman" panose="02020603050405020304" pitchFamily="18" charset="0"/>
                <a:cs typeface="Times New Roman" panose="02020603050405020304" pitchFamily="18" charset="0"/>
              </a:rPr>
              <a:t>Attendus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Diagnostic</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 Prescription </a:t>
            </a:r>
          </a:p>
        </p:txBody>
      </p:sp>
    </p:spTree>
    <p:extLst>
      <p:ext uri="{BB962C8B-B14F-4D97-AF65-F5344CB8AC3E}">
        <p14:creationId xmlns:p14="http://schemas.microsoft.com/office/powerpoint/2010/main" val="3109610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III.2- Télé-expertise</a:t>
            </a:r>
            <a:endParaRPr lang="fr-FR" b="1" dirty="0"/>
          </a:p>
        </p:txBody>
      </p:sp>
      <p:sp>
        <p:nvSpPr>
          <p:cNvPr id="3" name="Espace réservé du contenu 2"/>
          <p:cNvSpPr>
            <a:spLocks noGrp="1"/>
          </p:cNvSpPr>
          <p:nvPr>
            <p:ph idx="1"/>
          </p:nvPr>
        </p:nvSpPr>
        <p:spPr>
          <a:xfrm>
            <a:off x="838200" y="1825625"/>
            <a:ext cx="10515600" cy="4403726"/>
          </a:xfrm>
        </p:spPr>
        <p:txBody>
          <a:bodyPr>
            <a:noAutofit/>
          </a:bodyPr>
          <a:lstStyle/>
          <a:p>
            <a:pPr marL="0" indent="0">
              <a:buNone/>
            </a:pPr>
            <a:r>
              <a:rPr lang="fr-FR" dirty="0">
                <a:latin typeface="Times New Roman" panose="02020603050405020304" pitchFamily="18" charset="0"/>
                <a:cs typeface="Times New Roman" panose="02020603050405020304" pitchFamily="18" charset="0"/>
              </a:rPr>
              <a:t>Possibilité pour un professionnel de santé d’obtenir à distance un avis sur le cas d’un patient</a:t>
            </a:r>
          </a:p>
          <a:p>
            <a:r>
              <a:rPr lang="fr-FR" dirty="0">
                <a:latin typeface="Times New Roman" panose="02020603050405020304" pitchFamily="18" charset="0"/>
                <a:cs typeface="Times New Roman" panose="02020603050405020304" pitchFamily="18" charset="0"/>
              </a:rPr>
              <a:t>Avec ou sans la participation du patient</a:t>
            </a:r>
          </a:p>
          <a:p>
            <a:r>
              <a:rPr lang="fr-FR" dirty="0">
                <a:latin typeface="Times New Roman" panose="02020603050405020304" pitchFamily="18" charset="0"/>
                <a:cs typeface="Times New Roman" panose="02020603050405020304" pitchFamily="18" charset="0"/>
              </a:rPr>
              <a:t>Nécessite le plus souvent la mise en commun du dossier médical multimédia du patient</a:t>
            </a:r>
          </a:p>
          <a:p>
            <a:pPr lvl="1"/>
            <a:r>
              <a:rPr lang="fr-FR" sz="2800" dirty="0">
                <a:latin typeface="Times New Roman" panose="02020603050405020304" pitchFamily="18" charset="0"/>
                <a:cs typeface="Times New Roman" panose="02020603050405020304" pitchFamily="18" charset="0"/>
              </a:rPr>
              <a:t>Texte : examens de biologie - Images fixes : radiographies</a:t>
            </a:r>
          </a:p>
          <a:p>
            <a:pPr lvl="1"/>
            <a:r>
              <a:rPr lang="fr-FR" sz="2800" dirty="0">
                <a:latin typeface="Times New Roman" panose="02020603050405020304" pitchFamily="18" charset="0"/>
                <a:cs typeface="Times New Roman" panose="02020603050405020304" pitchFamily="18" charset="0"/>
              </a:rPr>
              <a:t>Images animées : échographies - Sons : auscultation, doppler</a:t>
            </a:r>
          </a:p>
          <a:p>
            <a:r>
              <a:rPr lang="fr-FR" dirty="0">
                <a:latin typeface="Times New Roman" panose="02020603050405020304" pitchFamily="18" charset="0"/>
                <a:cs typeface="Times New Roman" panose="02020603050405020304" pitchFamily="18" charset="0"/>
              </a:rPr>
              <a:t>Nécessite parfois le retraitement des données initiales : </a:t>
            </a:r>
            <a:r>
              <a:rPr lang="fr-FR" sz="2800" dirty="0">
                <a:latin typeface="Times New Roman" panose="02020603050405020304" pitchFamily="18" charset="0"/>
                <a:cs typeface="Times New Roman" panose="02020603050405020304" pitchFamily="18" charset="0"/>
              </a:rPr>
              <a:t>Reconstruction 3D en IRM </a:t>
            </a:r>
          </a:p>
        </p:txBody>
      </p:sp>
    </p:spTree>
    <p:extLst>
      <p:ext uri="{BB962C8B-B14F-4D97-AF65-F5344CB8AC3E}">
        <p14:creationId xmlns:p14="http://schemas.microsoft.com/office/powerpoint/2010/main" val="3117077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dirty="0">
                <a:latin typeface="Times New Roman" panose="02020603050405020304" pitchFamily="18" charset="0"/>
                <a:cs typeface="Times New Roman" panose="02020603050405020304" pitchFamily="18" charset="0"/>
              </a:rPr>
              <a:t>Surveillance à distance d’un patient</a:t>
            </a:r>
          </a:p>
          <a:p>
            <a:r>
              <a:rPr lang="fr-FR" dirty="0">
                <a:latin typeface="Times New Roman" panose="02020603050405020304" pitchFamily="18" charset="0"/>
                <a:cs typeface="Times New Roman" panose="02020603050405020304" pitchFamily="18" charset="0"/>
              </a:rPr>
              <a:t>Généralisation du problème observé en réanimation à un patient distant en particulier à son domicile</a:t>
            </a:r>
          </a:p>
          <a:p>
            <a:r>
              <a:rPr lang="fr-FR" dirty="0">
                <a:latin typeface="Times New Roman" panose="02020603050405020304" pitchFamily="18" charset="0"/>
                <a:cs typeface="Times New Roman" panose="02020603050405020304" pitchFamily="18" charset="0"/>
              </a:rPr>
              <a:t>Exemple : Surveillance de la dialyse à domicile d’un insuffisant rénal</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chronique</a:t>
            </a:r>
          </a:p>
          <a:p>
            <a:r>
              <a:rPr lang="fr-FR" dirty="0">
                <a:latin typeface="Times New Roman" panose="02020603050405020304" pitchFamily="18" charset="0"/>
                <a:cs typeface="Times New Roman" panose="02020603050405020304" pitchFamily="18" charset="0"/>
              </a:rPr>
              <a:t>Nécessite un équipement « abordable » chez le patient : Prix, Complexité et maîtrise par un patient </a:t>
            </a:r>
          </a:p>
        </p:txBody>
      </p:sp>
      <p:sp>
        <p:nvSpPr>
          <p:cNvPr id="4"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III.3- Télésurveillance</a:t>
            </a:r>
            <a:endParaRPr lang="fr-FR" b="1" dirty="0"/>
          </a:p>
        </p:txBody>
      </p:sp>
    </p:spTree>
    <p:extLst>
      <p:ext uri="{BB962C8B-B14F-4D97-AF65-F5344CB8AC3E}">
        <p14:creationId xmlns:p14="http://schemas.microsoft.com/office/powerpoint/2010/main" val="3741164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dirty="0">
                <a:latin typeface="Times New Roman" panose="02020603050405020304" pitchFamily="18" charset="0"/>
                <a:cs typeface="Times New Roman" panose="02020603050405020304" pitchFamily="18" charset="0"/>
              </a:rPr>
              <a:t>La téléassistance médicale, a pour objet de </a:t>
            </a:r>
            <a:r>
              <a:rPr lang="fr-FR" b="1" dirty="0">
                <a:latin typeface="Times New Roman" panose="02020603050405020304" pitchFamily="18" charset="0"/>
                <a:cs typeface="Times New Roman" panose="02020603050405020304" pitchFamily="18" charset="0"/>
              </a:rPr>
              <a:t>permettre à un professionnel médical d’assister à distance un autre professionnel de santé au cours de la réalisation d’un acte</a:t>
            </a:r>
            <a:r>
              <a:rPr lang="fr-FR" dirty="0">
                <a:latin typeface="Times New Roman" panose="02020603050405020304" pitchFamily="18" charset="0"/>
                <a:cs typeface="Times New Roman" panose="02020603050405020304" pitchFamily="18" charset="0"/>
              </a:rPr>
              <a:t> diagnostique ou thérapeutique sur un patient.</a:t>
            </a:r>
          </a:p>
          <a:p>
            <a:r>
              <a:rPr lang="fr-FR" dirty="0">
                <a:latin typeface="Times New Roman" panose="02020603050405020304" pitchFamily="18" charset="0"/>
                <a:cs typeface="Times New Roman" panose="02020603050405020304" pitchFamily="18" charset="0"/>
              </a:rPr>
              <a:t>Exemple : la télé-chirurgie, télé-imagerie </a:t>
            </a:r>
          </a:p>
          <a:p>
            <a:pPr marL="0" indent="0">
              <a:buNone/>
            </a:pPr>
            <a:r>
              <a:rPr lang="fr-FR" dirty="0">
                <a:solidFill>
                  <a:srgbClr val="FF0000"/>
                </a:solidFill>
                <a:latin typeface="Times New Roman" panose="02020603050405020304" pitchFamily="18" charset="0"/>
                <a:cs typeface="Times New Roman" panose="02020603050405020304" pitchFamily="18" charset="0"/>
              </a:rPr>
              <a:t>La première opération de télé-chirurgie dite « opération </a:t>
            </a:r>
            <a:r>
              <a:rPr lang="fr-FR" dirty="0" err="1">
                <a:solidFill>
                  <a:srgbClr val="FF0000"/>
                </a:solidFill>
                <a:latin typeface="Times New Roman" panose="02020603050405020304" pitchFamily="18" charset="0"/>
                <a:cs typeface="Times New Roman" panose="02020603050405020304" pitchFamily="18" charset="0"/>
              </a:rPr>
              <a:t>Lindberg</a:t>
            </a:r>
            <a:r>
              <a:rPr lang="fr-FR" dirty="0">
                <a:solidFill>
                  <a:srgbClr val="FF0000"/>
                </a:solidFill>
                <a:latin typeface="Times New Roman" panose="02020603050405020304" pitchFamily="18" charset="0"/>
                <a:cs typeface="Times New Roman" panose="02020603050405020304" pitchFamily="18" charset="0"/>
              </a:rPr>
              <a:t> » été réalisée en 2001 : il s’agissait d’une ablation de la vésicule biliaire l’intervention a duré 45 minutes. La patiente était installée à Strasbourg, et le chirurgien, situé à New York, a manipulé les bras d’un système robotisé via un réseau à haut débit sur fibre optique.</a:t>
            </a:r>
          </a:p>
        </p:txBody>
      </p:sp>
      <p:sp>
        <p:nvSpPr>
          <p:cNvPr id="4" name="Titre 1"/>
          <p:cNvSpPr>
            <a:spLocks noGrp="1"/>
          </p:cNvSpPr>
          <p:nvPr>
            <p:ph type="title"/>
          </p:nvPr>
        </p:nvSpPr>
        <p:spPr>
          <a:xfrm>
            <a:off x="838200" y="365125"/>
            <a:ext cx="10515600" cy="1325563"/>
          </a:xfrm>
        </p:spPr>
        <p:txBody>
          <a:bodyPr/>
          <a:lstStyle/>
          <a:p>
            <a:pPr algn="ctr"/>
            <a:r>
              <a:rPr lang="fr-FR" b="1" dirty="0">
                <a:latin typeface="Times New Roman" panose="02020603050405020304" pitchFamily="18" charset="0"/>
                <a:cs typeface="Times New Roman" panose="02020603050405020304" pitchFamily="18" charset="0"/>
              </a:rPr>
              <a:t>III.4- Téléassistance</a:t>
            </a:r>
            <a:endParaRPr lang="fr-FR" b="1" dirty="0"/>
          </a:p>
        </p:txBody>
      </p:sp>
    </p:spTree>
    <p:extLst>
      <p:ext uri="{BB962C8B-B14F-4D97-AF65-F5344CB8AC3E}">
        <p14:creationId xmlns:p14="http://schemas.microsoft.com/office/powerpoint/2010/main" val="1985237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IV. Autres champs de la e-Santé</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lvl="0" eaLnBrk="0" hangingPunct="0"/>
            <a:r>
              <a:rPr lang="en-US" b="1" dirty="0">
                <a:latin typeface="Times New Roman" panose="02020603050405020304" pitchFamily="18" charset="0"/>
                <a:cs typeface="Times New Roman" panose="02020603050405020304" pitchFamily="18" charset="0"/>
              </a:rPr>
              <a:t>Le dossier </a:t>
            </a:r>
            <a:r>
              <a:rPr lang="en-US" b="1" dirty="0" err="1">
                <a:latin typeface="Times New Roman" panose="02020603050405020304" pitchFamily="18" charset="0"/>
                <a:cs typeface="Times New Roman" panose="02020603050405020304" pitchFamily="18" charset="0"/>
              </a:rPr>
              <a:t>médical</a:t>
            </a:r>
            <a:r>
              <a:rPr lang="en-US" b="1" dirty="0">
                <a:latin typeface="Times New Roman" panose="02020603050405020304" pitchFamily="18" charset="0"/>
                <a:cs typeface="Times New Roman" panose="02020603050405020304" pitchFamily="18" charset="0"/>
              </a:rPr>
              <a:t> personnel</a:t>
            </a:r>
            <a:r>
              <a:rPr lang="fr-FR" b="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(DMP) (Dossier Médical Personnel et Partagé) est un dossier médical informatisé disponible sur Internet. Les professionnels de santé autorisés par le patient peuvent consulter et ajouter les informations utiles à la prise en charge du patient. </a:t>
            </a:r>
          </a:p>
          <a:p>
            <a:pPr lvl="0" eaLnBrk="0" hangingPunct="0"/>
            <a:r>
              <a:rPr lang="fr-FR" b="1" dirty="0">
                <a:latin typeface="Times New Roman" panose="02020603050405020304" pitchFamily="18" charset="0"/>
                <a:cs typeface="Times New Roman" panose="02020603050405020304" pitchFamily="18" charset="0"/>
              </a:rPr>
              <a:t>L’information au médecin et au patient : </a:t>
            </a:r>
            <a:r>
              <a:rPr lang="fr-FR" dirty="0">
                <a:latin typeface="Times New Roman" panose="02020603050405020304" pitchFamily="18" charset="0"/>
                <a:cs typeface="Times New Roman" panose="02020603050405020304" pitchFamily="18" charset="0"/>
              </a:rPr>
              <a:t>Internet et le Web constituent les vecteurs de la e-Santé en favorisant la dissémination des savoirs, le partage des connaissances, la formation à distance, et les échanges d’information et d’idées.</a:t>
            </a:r>
          </a:p>
        </p:txBody>
      </p:sp>
    </p:spTree>
    <p:extLst>
      <p:ext uri="{BB962C8B-B14F-4D97-AF65-F5344CB8AC3E}">
        <p14:creationId xmlns:p14="http://schemas.microsoft.com/office/powerpoint/2010/main" val="1377562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CONCLUSION</a:t>
            </a:r>
          </a:p>
        </p:txBody>
      </p:sp>
      <p:sp>
        <p:nvSpPr>
          <p:cNvPr id="3" name="Espace réservé du contenu 2"/>
          <p:cNvSpPr>
            <a:spLocks noGrp="1"/>
          </p:cNvSpPr>
          <p:nvPr>
            <p:ph idx="1"/>
          </p:nvPr>
        </p:nvSpPr>
        <p:spPr>
          <a:xfrm>
            <a:off x="838200" y="1590676"/>
            <a:ext cx="10515600" cy="5019674"/>
          </a:xfrm>
        </p:spPr>
        <p:txBody>
          <a:bodyPr>
            <a:noAutofit/>
          </a:bodyPr>
          <a:lstStyle/>
          <a:p>
            <a:r>
              <a:rPr lang="fr-FR" dirty="0">
                <a:latin typeface="Times New Roman" panose="02020603050405020304" pitchFamily="18" charset="0"/>
                <a:cs typeface="Times New Roman" panose="02020603050405020304" pitchFamily="18" charset="0"/>
              </a:rPr>
              <a:t>La télémédecine est aujourd’hui entrée dans la pratique de soin. Jusqu’à une date récente, les actes médicaux ne pouvaient être réalisés à distance </a:t>
            </a:r>
          </a:p>
          <a:p>
            <a:r>
              <a:rPr lang="fr-FR" dirty="0">
                <a:latin typeface="Times New Roman" panose="02020603050405020304" pitchFamily="18" charset="0"/>
                <a:cs typeface="Times New Roman" panose="02020603050405020304" pitchFamily="18" charset="0"/>
              </a:rPr>
              <a:t>On ne comprendrait pas pourquoi chacun utiliserait Internet pour faire ses courses, lire son journal, commander ses vacances, réserver ses billets de voyage, acheter ses livres, et… préférerait se rendre dans un service d’urgence surpeuplé plutôt que de </a:t>
            </a:r>
            <a:r>
              <a:rPr lang="fr-FR" dirty="0" err="1">
                <a:latin typeface="Times New Roman" panose="02020603050405020304" pitchFamily="18" charset="0"/>
                <a:cs typeface="Times New Roman" panose="02020603050405020304" pitchFamily="18" charset="0"/>
              </a:rPr>
              <a:t>béné</a:t>
            </a:r>
            <a:r>
              <a:rPr lang="en-US" dirty="0">
                <a:latin typeface="Times New Roman" panose="02020603050405020304" pitchFamily="18" charset="0"/>
                <a:cs typeface="Times New Roman" panose="02020603050405020304" pitchFamily="18" charset="0"/>
              </a:rPr>
              <a:t>ﬁ</a:t>
            </a:r>
            <a:r>
              <a:rPr lang="fr-FR" dirty="0" err="1">
                <a:latin typeface="Times New Roman" panose="02020603050405020304" pitchFamily="18" charset="0"/>
                <a:cs typeface="Times New Roman" panose="02020603050405020304" pitchFamily="18" charset="0"/>
              </a:rPr>
              <a:t>cier</a:t>
            </a:r>
            <a:r>
              <a:rPr lang="fr-FR" dirty="0">
                <a:latin typeface="Times New Roman" panose="02020603050405020304" pitchFamily="18" charset="0"/>
                <a:cs typeface="Times New Roman" panose="02020603050405020304" pitchFamily="18" charset="0"/>
              </a:rPr>
              <a:t> d’une téléconsultation.</a:t>
            </a:r>
          </a:p>
          <a:p>
            <a:r>
              <a:rPr lang="fr-FR" dirty="0">
                <a:latin typeface="Times New Roman" panose="02020603050405020304" pitchFamily="18" charset="0"/>
                <a:cs typeface="Times New Roman" panose="02020603050405020304" pitchFamily="18" charset="0"/>
              </a:rPr>
              <a:t>On estime déjà que 70 % des internautes en Europe </a:t>
            </a:r>
            <a:r>
              <a:rPr lang="fr-FR" dirty="0" err="1">
                <a:latin typeface="Times New Roman" panose="02020603050405020304" pitchFamily="18" charset="0"/>
                <a:cs typeface="Times New Roman" panose="02020603050405020304" pitchFamily="18" charset="0"/>
              </a:rPr>
              <a:t>véri</a:t>
            </a:r>
            <a:r>
              <a:rPr lang="en-US" dirty="0">
                <a:latin typeface="Times New Roman" panose="02020603050405020304" pitchFamily="18" charset="0"/>
                <a:cs typeface="Times New Roman" panose="02020603050405020304" pitchFamily="18" charset="0"/>
              </a:rPr>
              <a:t>ﬁ</a:t>
            </a:r>
            <a:r>
              <a:rPr lang="fr-FR" dirty="0" err="1">
                <a:latin typeface="Times New Roman" panose="02020603050405020304" pitchFamily="18" charset="0"/>
                <a:cs typeface="Times New Roman" panose="02020603050405020304" pitchFamily="18" charset="0"/>
              </a:rPr>
              <a:t>ent</a:t>
            </a:r>
            <a:r>
              <a:rPr lang="fr-FR" dirty="0">
                <a:latin typeface="Times New Roman" panose="02020603050405020304" pitchFamily="18" charset="0"/>
                <a:cs typeface="Times New Roman" panose="02020603050405020304" pitchFamily="18" charset="0"/>
              </a:rPr>
              <a:t> leur ordonnance sur les sites web santé accessibles par internet pour connaître la raison de la prescription d’un médicament, le risque d’effets indésirables, les interactions médicamenteuses, etc. </a:t>
            </a:r>
          </a:p>
        </p:txBody>
      </p:sp>
    </p:spTree>
    <p:extLst>
      <p:ext uri="{BB962C8B-B14F-4D97-AF65-F5344CB8AC3E}">
        <p14:creationId xmlns:p14="http://schemas.microsoft.com/office/powerpoint/2010/main" val="398562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Introduction</a:t>
            </a:r>
          </a:p>
        </p:txBody>
      </p:sp>
      <p:sp>
        <p:nvSpPr>
          <p:cNvPr id="3" name="Espace réservé du contenu 2"/>
          <p:cNvSpPr>
            <a:spLocks noGrp="1"/>
          </p:cNvSpPr>
          <p:nvPr>
            <p:ph idx="1"/>
          </p:nvPr>
        </p:nvSpPr>
        <p:spPr/>
        <p:txBody>
          <a:bodyPr>
            <a:normAutofit/>
          </a:bodyPr>
          <a:lstStyle/>
          <a:p>
            <a:r>
              <a:rPr lang="fr-FR" dirty="0">
                <a:latin typeface="Times New Roman" panose="02020603050405020304" pitchFamily="18" charset="0"/>
                <a:cs typeface="Times New Roman" panose="02020603050405020304" pitchFamily="18" charset="0"/>
              </a:rPr>
              <a:t>Définition : l’application à la Santé des Technologies de l’Information et de la Communication. </a:t>
            </a:r>
          </a:p>
          <a:p>
            <a:r>
              <a:rPr lang="fr-FR" dirty="0">
                <a:latin typeface="Times New Roman" panose="02020603050405020304" pitchFamily="18" charset="0"/>
                <a:cs typeface="Times New Roman" panose="02020603050405020304" pitchFamily="18" charset="0"/>
              </a:rPr>
              <a:t>Comprend 4 segments : </a:t>
            </a:r>
          </a:p>
          <a:p>
            <a:pPr lvl="1"/>
            <a:r>
              <a:rPr lang="fr-FR" sz="2800" dirty="0">
                <a:latin typeface="Times New Roman" panose="02020603050405020304" pitchFamily="18" charset="0"/>
                <a:cs typeface="Times New Roman" panose="02020603050405020304" pitchFamily="18" charset="0"/>
              </a:rPr>
              <a:t>Systèmes d’information cliniques ; </a:t>
            </a:r>
          </a:p>
          <a:p>
            <a:pPr lvl="1"/>
            <a:r>
              <a:rPr lang="fr-FR" sz="2800" dirty="0">
                <a:latin typeface="Times New Roman" panose="02020603050405020304" pitchFamily="18" charset="0"/>
                <a:cs typeface="Times New Roman" panose="02020603050405020304" pitchFamily="18" charset="0"/>
              </a:rPr>
              <a:t>Télémédecine et « </a:t>
            </a:r>
            <a:r>
              <a:rPr lang="fr-FR" sz="2800" dirty="0" err="1">
                <a:latin typeface="Times New Roman" panose="02020603050405020304" pitchFamily="18" charset="0"/>
                <a:cs typeface="Times New Roman" panose="02020603050405020304" pitchFamily="18" charset="0"/>
              </a:rPr>
              <a:t>Homecare</a:t>
            </a:r>
            <a:r>
              <a:rPr lang="fr-FR" sz="2800" dirty="0">
                <a:latin typeface="Times New Roman" panose="02020603050405020304" pitchFamily="18" charset="0"/>
                <a:cs typeface="Times New Roman" panose="02020603050405020304" pitchFamily="18" charset="0"/>
              </a:rPr>
              <a:t> »; </a:t>
            </a:r>
          </a:p>
          <a:p>
            <a:pPr lvl="1"/>
            <a:r>
              <a:rPr lang="fr-FR" sz="2800" dirty="0">
                <a:latin typeface="Times New Roman" panose="02020603050405020304" pitchFamily="18" charset="0"/>
                <a:cs typeface="Times New Roman" panose="02020603050405020304" pitchFamily="18" charset="0"/>
              </a:rPr>
              <a:t>Réseaux intégrés d’information de santé et bases de données de santé distribuées et partagées ; </a:t>
            </a:r>
          </a:p>
          <a:p>
            <a:pPr lvl="1"/>
            <a:r>
              <a:rPr lang="fr-FR" sz="2800" dirty="0">
                <a:latin typeface="Times New Roman" panose="02020603050405020304" pitchFamily="18" charset="0"/>
                <a:cs typeface="Times New Roman" panose="02020603050405020304" pitchFamily="18" charset="0"/>
              </a:rPr>
              <a:t>Dispositifs non cliniques</a:t>
            </a:r>
          </a:p>
        </p:txBody>
      </p:sp>
    </p:spTree>
    <p:extLst>
      <p:ext uri="{BB962C8B-B14F-4D97-AF65-F5344CB8AC3E}">
        <p14:creationId xmlns:p14="http://schemas.microsoft.com/office/powerpoint/2010/main" val="148228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825624"/>
            <a:ext cx="10515600" cy="5032375"/>
          </a:xfrm>
        </p:spPr>
        <p:txBody>
          <a:bodyPr>
            <a:noAutofit/>
          </a:bodyPr>
          <a:lstStyle/>
          <a:p>
            <a:pPr marL="0" indent="0">
              <a:buNone/>
            </a:pPr>
            <a:r>
              <a:rPr lang="fr-FR" b="1" dirty="0">
                <a:latin typeface="Times New Roman" panose="02020603050405020304" pitchFamily="18" charset="0"/>
                <a:cs typeface="Times New Roman" panose="02020603050405020304" pitchFamily="18" charset="0"/>
              </a:rPr>
              <a:t>La e-Santé concerne les domaines complémentaires suivants : </a:t>
            </a:r>
          </a:p>
          <a:p>
            <a:r>
              <a:rPr lang="fr-FR" dirty="0">
                <a:latin typeface="Times New Roman" panose="02020603050405020304" pitchFamily="18" charset="0"/>
                <a:cs typeface="Times New Roman" panose="02020603050405020304" pitchFamily="18" charset="0"/>
              </a:rPr>
              <a:t>L’ensemble des systèmes d’information du domaine de la santé incluant les méthodes et technologies d’exploitation et d’analyse des données collectées</a:t>
            </a:r>
          </a:p>
          <a:p>
            <a:r>
              <a:rPr lang="fr-FR" dirty="0">
                <a:latin typeface="Times New Roman" panose="02020603050405020304" pitchFamily="18" charset="0"/>
                <a:cs typeface="Times New Roman" panose="02020603050405020304" pitchFamily="18" charset="0"/>
              </a:rPr>
              <a:t> La télésanté qui comporte deux volets :</a:t>
            </a:r>
          </a:p>
          <a:p>
            <a:pPr lvl="1"/>
            <a:r>
              <a:rPr lang="fr-FR" sz="2800" dirty="0">
                <a:latin typeface="Times New Roman" panose="02020603050405020304" pitchFamily="18" charset="0"/>
                <a:cs typeface="Times New Roman" panose="02020603050405020304" pitchFamily="18" charset="0"/>
              </a:rPr>
              <a:t>La télémédecine : exercice de la médecine à distance, implique un médecin</a:t>
            </a:r>
          </a:p>
          <a:p>
            <a:pPr lvl="1"/>
            <a:r>
              <a:rPr lang="fr-FR" sz="2800" dirty="0">
                <a:latin typeface="Times New Roman" panose="02020603050405020304" pitchFamily="18" charset="0"/>
                <a:cs typeface="Times New Roman" panose="02020603050405020304" pitchFamily="18" charset="0"/>
              </a:rPr>
              <a:t>Les télé services pour la vie courante et le bien-être social, qui permettent de mettre en œuvre des solutions d’aide et de vigilance vis-à-vis de personnes fragiles et de compensation de la perte d’autonomie.</a:t>
            </a:r>
          </a:p>
        </p:txBody>
      </p:sp>
      <p:sp>
        <p:nvSpPr>
          <p:cNvPr id="4"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Introduction</a:t>
            </a:r>
          </a:p>
        </p:txBody>
      </p:sp>
    </p:spTree>
    <p:extLst>
      <p:ext uri="{BB962C8B-B14F-4D97-AF65-F5344CB8AC3E}">
        <p14:creationId xmlns:p14="http://schemas.microsoft.com/office/powerpoint/2010/main" val="3375251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latin typeface="Times New Roman" panose="02020603050405020304" pitchFamily="18" charset="0"/>
                <a:cs typeface="Times New Roman" panose="02020603050405020304" pitchFamily="18" charset="0"/>
              </a:rPr>
              <a:t>La p-Santé (santé personnelle) : le patient est l’utilisateur direct des Technologies de l’Information et de la Communication (TIC)</a:t>
            </a:r>
          </a:p>
          <a:p>
            <a:pPr marL="0" indent="0">
              <a:buNone/>
            </a:pPr>
            <a:r>
              <a:rPr lang="fr-FR" dirty="0">
                <a:latin typeface="Times New Roman" panose="02020603050405020304" pitchFamily="18" charset="0"/>
                <a:cs typeface="Times New Roman" panose="02020603050405020304" pitchFamily="18" charset="0"/>
              </a:rPr>
              <a:t>La e-Santé et l’informatique médicale sont étroitement liées. Elle intègre tout le domaine des télécommunications, de la vidéo, d’Internet, et en prenant en compte des aspects organisationnels et humains.</a:t>
            </a:r>
          </a:p>
        </p:txBody>
      </p:sp>
      <p:sp>
        <p:nvSpPr>
          <p:cNvPr id="4"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Introduction</a:t>
            </a:r>
          </a:p>
        </p:txBody>
      </p:sp>
    </p:spTree>
    <p:extLst>
      <p:ext uri="{BB962C8B-B14F-4D97-AF65-F5344CB8AC3E}">
        <p14:creationId xmlns:p14="http://schemas.microsoft.com/office/powerpoint/2010/main" val="2570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 Evolution de la e-santé</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38200" y="1419226"/>
            <a:ext cx="10515600" cy="5229224"/>
          </a:xfrm>
        </p:spPr>
        <p:txBody>
          <a:bodyPr>
            <a:noAutofit/>
          </a:bodyPr>
          <a:lstStyle/>
          <a:p>
            <a:r>
              <a:rPr lang="fr-FR" dirty="0">
                <a:latin typeface="Times New Roman" panose="02020603050405020304" pitchFamily="18" charset="0"/>
                <a:cs typeface="Times New Roman" panose="02020603050405020304" pitchFamily="18" charset="0"/>
              </a:rPr>
              <a:t>1960 : téléconsultation au Nebraska</a:t>
            </a:r>
          </a:p>
          <a:p>
            <a:r>
              <a:rPr lang="fr-FR" dirty="0">
                <a:latin typeface="Times New Roman" panose="02020603050405020304" pitchFamily="18" charset="0"/>
                <a:cs typeface="Times New Roman" panose="02020603050405020304" pitchFamily="18" charset="0"/>
              </a:rPr>
              <a:t>1965 : première visioconférence en chirurgie cardiaque a eu lieu entre les États-Unis et la Suisse</a:t>
            </a:r>
          </a:p>
          <a:p>
            <a:r>
              <a:rPr lang="fr-FR" dirty="0">
                <a:latin typeface="Times New Roman" panose="02020603050405020304" pitchFamily="18" charset="0"/>
                <a:cs typeface="Times New Roman" panose="02020603050405020304" pitchFamily="18" charset="0"/>
              </a:rPr>
              <a:t>1980 : la télémédecine développé pour soutenir des projets à destination des armées mais aussi de l’espace</a:t>
            </a:r>
          </a:p>
          <a:p>
            <a:r>
              <a:rPr lang="fr-FR" dirty="0">
                <a:latin typeface="Times New Roman" panose="02020603050405020304" pitchFamily="18" charset="0"/>
                <a:cs typeface="Times New Roman" panose="02020603050405020304" pitchFamily="18" charset="0"/>
              </a:rPr>
              <a:t>1990 : Le véritable essor avec la multiplication des projets d’envergure : télé-imagerie, téléconsultation, enseignement virtuel, communication ville-hôpital, </a:t>
            </a:r>
            <a:r>
              <a:rPr lang="fr-FR" dirty="0" err="1">
                <a:latin typeface="Times New Roman" panose="02020603050405020304" pitchFamily="18" charset="0"/>
                <a:cs typeface="Times New Roman" panose="02020603050405020304" pitchFamily="18" charset="0"/>
              </a:rPr>
              <a:t>téléchirurgie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téléstaffs</a:t>
            </a:r>
            <a:r>
              <a:rPr lang="fr-FR" dirty="0">
                <a:latin typeface="Times New Roman" panose="02020603050405020304" pitchFamily="18" charset="0"/>
                <a:cs typeface="Times New Roman" panose="02020603050405020304" pitchFamily="18" charset="0"/>
              </a:rPr>
              <a:t>, télé-urgence...</a:t>
            </a:r>
          </a:p>
          <a:p>
            <a:r>
              <a:rPr lang="fr-FR" dirty="0">
                <a:latin typeface="Times New Roman" panose="02020603050405020304" pitchFamily="18" charset="0"/>
                <a:cs typeface="Times New Roman" panose="02020603050405020304" pitchFamily="18" charset="0"/>
              </a:rPr>
              <a:t>2000-2010 : l’époque de la maturité. Certaines applications sont utilisées en routine : la télé-urgence, la télé-imagerie, le dossier médical partagé, les communications </a:t>
            </a:r>
            <a:r>
              <a:rPr lang="fr-FR" dirty="0" err="1">
                <a:latin typeface="Times New Roman" panose="02020603050405020304" pitchFamily="18" charset="0"/>
                <a:cs typeface="Times New Roman" panose="02020603050405020304" pitchFamily="18" charset="0"/>
              </a:rPr>
              <a:t>interhospitalières</a:t>
            </a:r>
            <a:r>
              <a:rPr lang="fr-FR" dirty="0">
                <a:latin typeface="Times New Roman" panose="02020603050405020304" pitchFamily="18" charset="0"/>
                <a:cs typeface="Times New Roman" panose="02020603050405020304" pitchFamily="18" charset="0"/>
              </a:rPr>
              <a:t>, la communication laboratoires-médecins, la messagerie sécurisée, etc. </a:t>
            </a:r>
          </a:p>
        </p:txBody>
      </p:sp>
    </p:spTree>
    <p:extLst>
      <p:ext uri="{BB962C8B-B14F-4D97-AF65-F5344CB8AC3E}">
        <p14:creationId xmlns:p14="http://schemas.microsoft.com/office/powerpoint/2010/main" val="2983396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690688"/>
            <a:ext cx="10515600" cy="4351338"/>
          </a:xfrm>
        </p:spPr>
        <p:txBody>
          <a:bodyPr/>
          <a:lstStyle/>
          <a:p>
            <a:r>
              <a:rPr lang="fr-FR" dirty="0">
                <a:latin typeface="Times New Roman" panose="02020603050405020304" pitchFamily="18" charset="0"/>
                <a:cs typeface="Times New Roman" panose="02020603050405020304" pitchFamily="18" charset="0"/>
              </a:rPr>
              <a:t>2000-2010 : l’époque de la maturité. Certaines applications sont utilisées en routine : la télé-urgence, la télé-imagerie, le dossier médical partagé, les communications </a:t>
            </a:r>
            <a:r>
              <a:rPr lang="fr-FR" dirty="0" err="1">
                <a:latin typeface="Times New Roman" panose="02020603050405020304" pitchFamily="18" charset="0"/>
                <a:cs typeface="Times New Roman" panose="02020603050405020304" pitchFamily="18" charset="0"/>
              </a:rPr>
              <a:t>interhospitalières</a:t>
            </a:r>
            <a:r>
              <a:rPr lang="fr-FR" dirty="0">
                <a:latin typeface="Times New Roman" panose="02020603050405020304" pitchFamily="18" charset="0"/>
                <a:cs typeface="Times New Roman" panose="02020603050405020304" pitchFamily="18" charset="0"/>
              </a:rPr>
              <a:t>, la communication laboratoires-médecins, la messagerie sécurisée, etc. </a:t>
            </a:r>
          </a:p>
          <a:p>
            <a:pPr marL="0" indent="0">
              <a:buNone/>
            </a:pPr>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A partir de 2010 accélération du déploiement de la e-Santé : augmentation des affections chroniques dans la population, nécessité de trouver des alternatives à l’hospitalisation voire aux consultations répétitives et nécessité de développer des télé services pour la vie courante et le bien-être social. </a:t>
            </a:r>
          </a:p>
        </p:txBody>
      </p:sp>
      <p:sp>
        <p:nvSpPr>
          <p:cNvPr id="4"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 Evolution de la e-santé</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5750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 Impacts attendus de la e-Santé</a:t>
            </a:r>
          </a:p>
        </p:txBody>
      </p:sp>
      <p:sp>
        <p:nvSpPr>
          <p:cNvPr id="3" name="Espace réservé du contenu 2"/>
          <p:cNvSpPr>
            <a:spLocks noGrp="1"/>
          </p:cNvSpPr>
          <p:nvPr>
            <p:ph idx="1"/>
          </p:nvPr>
        </p:nvSpPr>
        <p:spPr/>
        <p:txBody>
          <a:bodyPr>
            <a:normAutofit fontScale="92500"/>
          </a:bodyPr>
          <a:lstStyle/>
          <a:p>
            <a:pPr eaLnBrk="0" hangingPunct="0"/>
            <a:r>
              <a:rPr lang="fr-FR" dirty="0">
                <a:latin typeface="Times New Roman" panose="02020603050405020304" pitchFamily="18" charset="0"/>
                <a:cs typeface="Times New Roman" panose="02020603050405020304" pitchFamily="18" charset="0"/>
              </a:rPr>
              <a:t>Aider à la décision médicale et à l’augmentation de la qualité des soins : il s’agit de disposer de l’information adéquate concernant le patient au bon moment, au bon endroit, sans limite de temps ou de lieu. Il s’agit également de mieux adapter le traitement au patient (médecine personnalisée ou p-Santé) et de limiter les effets indésirables des thérapies.</a:t>
            </a:r>
          </a:p>
          <a:p>
            <a:pPr eaLnBrk="0" hangingPunct="0"/>
            <a:r>
              <a:rPr lang="fr-FR" dirty="0">
                <a:latin typeface="Times New Roman" panose="02020603050405020304" pitchFamily="18" charset="0"/>
                <a:cs typeface="Times New Roman" panose="02020603050405020304" pitchFamily="18" charset="0"/>
              </a:rPr>
              <a:t>Exploiter au mieux les systèmes d’information, notamment pour le développement de la recherche en santé en agrégeant les données de bases de données et de cohortes de populations. Les enjeux en termes de recherche clinique ou épidémiologique sont considérables.</a:t>
            </a:r>
          </a:p>
          <a:p>
            <a:pPr eaLnBrk="0" hangingPunct="0"/>
            <a:r>
              <a:rPr lang="fr-FR" dirty="0">
                <a:latin typeface="Times New Roman" panose="02020603050405020304" pitchFamily="18" charset="0"/>
                <a:cs typeface="Times New Roman" panose="02020603050405020304" pitchFamily="18" charset="0"/>
              </a:rPr>
              <a:t>Favoriser le partage d’information et le transfert de savoir-faire entre professionnels.</a:t>
            </a:r>
          </a:p>
        </p:txBody>
      </p:sp>
    </p:spTree>
    <p:extLst>
      <p:ext uri="{BB962C8B-B14F-4D97-AF65-F5344CB8AC3E}">
        <p14:creationId xmlns:p14="http://schemas.microsoft.com/office/powerpoint/2010/main" val="3531374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eaLnBrk="0" hangingPunct="0"/>
            <a:r>
              <a:rPr lang="fr-FR" dirty="0">
                <a:latin typeface="Times New Roman" panose="02020603050405020304" pitchFamily="18" charset="0"/>
                <a:cs typeface="Times New Roman" panose="02020603050405020304" pitchFamily="18" charset="0"/>
              </a:rPr>
              <a:t>Faciliter l’accès des patients au diagnostic et aux soins, surtout dans les zones peu pourvues en services de santé. Pouvoir disposer d’un avis médical quel que soit le lieu ou le moment représente pour la personne âgée, la personne accompagnante, le parent d’un enfant malade, et pour le malade lui-même, un progrès considérable.</a:t>
            </a:r>
          </a:p>
          <a:p>
            <a:pPr eaLnBrk="0" hangingPunct="0"/>
            <a:r>
              <a:rPr lang="fr-FR" dirty="0">
                <a:latin typeface="Times New Roman" panose="02020603050405020304" pitchFamily="18" charset="0"/>
                <a:cs typeface="Times New Roman" panose="02020603050405020304" pitchFamily="18" charset="0"/>
              </a:rPr>
              <a:t>Offrir des solutions économiquement viables aux questions liées au vieillissement de la population, à la dépendance et au maintien ou à la restauration de l’autonomie.</a:t>
            </a:r>
          </a:p>
        </p:txBody>
      </p:sp>
      <p:sp>
        <p:nvSpPr>
          <p:cNvPr id="4"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 Impacts attendus de la e-Santé</a:t>
            </a:r>
          </a:p>
        </p:txBody>
      </p:sp>
    </p:spTree>
    <p:extLst>
      <p:ext uri="{BB962C8B-B14F-4D97-AF65-F5344CB8AC3E}">
        <p14:creationId xmlns:p14="http://schemas.microsoft.com/office/powerpoint/2010/main" val="2013756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III- Télésanté</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r>
              <a:rPr lang="fr-FR" dirty="0">
                <a:latin typeface="Times New Roman" panose="02020603050405020304" pitchFamily="18" charset="0"/>
                <a:cs typeface="Times New Roman" panose="02020603050405020304" pitchFamily="18" charset="0"/>
              </a:rPr>
              <a:t>Définition : « les activités, services et systèmes liés à la santé, pratiqués à distance au moyen des TIC, pour les besoins planétaires de promotion de la santé, des soins et du contrôle des épidémies, de la gestion et de la recherche appliquées à la santé ». </a:t>
            </a:r>
          </a:p>
          <a:p>
            <a:r>
              <a:rPr lang="fr-FR" dirty="0">
                <a:latin typeface="Times New Roman" panose="02020603050405020304" pitchFamily="18" charset="0"/>
                <a:cs typeface="Times New Roman" panose="02020603050405020304" pitchFamily="18" charset="0"/>
              </a:rPr>
              <a:t>La télémédecine : « permet d’apporter des services de santé, là où la distance et l’isolement sont un facteur critique, par des professionnels (médecins notamment) utilisant les TIC à des fins diagnostiques, de traitement et de prévention, de recherche et de formation continue » (OMS)</a:t>
            </a:r>
          </a:p>
          <a:p>
            <a:r>
              <a:rPr lang="fr-FR" dirty="0">
                <a:latin typeface="Times New Roman" panose="02020603050405020304" pitchFamily="18" charset="0"/>
                <a:cs typeface="Times New Roman" panose="02020603050405020304" pitchFamily="18" charset="0"/>
              </a:rPr>
              <a:t>Les champs de la télémédecine : Téléconsultation - Télé-expertise - Télésurveillance - Téléassistance </a:t>
            </a:r>
          </a:p>
        </p:txBody>
      </p:sp>
    </p:spTree>
    <p:extLst>
      <p:ext uri="{BB962C8B-B14F-4D97-AF65-F5344CB8AC3E}">
        <p14:creationId xmlns:p14="http://schemas.microsoft.com/office/powerpoint/2010/main" val="71670199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1100</TotalTime>
  <Words>1524</Words>
  <Application>Microsoft Office PowerPoint</Application>
  <PresentationFormat>Grand écran</PresentationFormat>
  <Paragraphs>79</Paragraphs>
  <Slides>15</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Calibri Light</vt:lpstr>
      <vt:lpstr>Times New Roman</vt:lpstr>
      <vt:lpstr>Thème Office</vt:lpstr>
      <vt:lpstr>E SANTE</vt:lpstr>
      <vt:lpstr>Introduction</vt:lpstr>
      <vt:lpstr>Introduction</vt:lpstr>
      <vt:lpstr>Introduction</vt:lpstr>
      <vt:lpstr>I- Evolution de la e-santé</vt:lpstr>
      <vt:lpstr>I- Evolution de la e-santé</vt:lpstr>
      <vt:lpstr>II- Impacts attendus de la e-Santé</vt:lpstr>
      <vt:lpstr>II- Impacts attendus de la e-Santé</vt:lpstr>
      <vt:lpstr>III- Télésanté</vt:lpstr>
      <vt:lpstr>III.1- Téléconsultation</vt:lpstr>
      <vt:lpstr>III.2- Télé-expertise</vt:lpstr>
      <vt:lpstr>III.3- Télésurveillance</vt:lpstr>
      <vt:lpstr>III.4- Téléassistance</vt:lpstr>
      <vt:lpstr>IV. Autres champs de la e-Santé</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SANTE</dc:title>
  <dc:creator>Bry SYLLA</dc:creator>
  <cp:lastModifiedBy>HP</cp:lastModifiedBy>
  <cp:revision>21</cp:revision>
  <dcterms:created xsi:type="dcterms:W3CDTF">2020-07-15T01:06:17Z</dcterms:created>
  <dcterms:modified xsi:type="dcterms:W3CDTF">2021-04-13T19:23:39Z</dcterms:modified>
</cp:coreProperties>
</file>