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67"/>
  </p:notesMasterIdLst>
  <p:sldIdLst>
    <p:sldId id="338" r:id="rId4"/>
    <p:sldId id="345" r:id="rId5"/>
    <p:sldId id="375" r:id="rId6"/>
    <p:sldId id="339" r:id="rId7"/>
    <p:sldId id="340" r:id="rId8"/>
    <p:sldId id="299" r:id="rId9"/>
    <p:sldId id="325" r:id="rId10"/>
    <p:sldId id="258" r:id="rId11"/>
    <p:sldId id="257" r:id="rId12"/>
    <p:sldId id="313" r:id="rId13"/>
    <p:sldId id="341" r:id="rId14"/>
    <p:sldId id="336" r:id="rId15"/>
    <p:sldId id="343" r:id="rId16"/>
    <p:sldId id="333" r:id="rId17"/>
    <p:sldId id="334" r:id="rId18"/>
    <p:sldId id="342" r:id="rId19"/>
    <p:sldId id="335" r:id="rId20"/>
    <p:sldId id="376" r:id="rId21"/>
    <p:sldId id="377" r:id="rId22"/>
    <p:sldId id="324" r:id="rId23"/>
    <p:sldId id="260" r:id="rId24"/>
    <p:sldId id="284" r:id="rId25"/>
    <p:sldId id="263" r:id="rId26"/>
    <p:sldId id="312" r:id="rId27"/>
    <p:sldId id="378" r:id="rId28"/>
    <p:sldId id="264" r:id="rId29"/>
    <p:sldId id="381" r:id="rId30"/>
    <p:sldId id="379" r:id="rId31"/>
    <p:sldId id="380" r:id="rId32"/>
    <p:sldId id="320" r:id="rId33"/>
    <p:sldId id="321" r:id="rId34"/>
    <p:sldId id="322" r:id="rId35"/>
    <p:sldId id="317" r:id="rId36"/>
    <p:sldId id="323" r:id="rId37"/>
    <p:sldId id="319" r:id="rId38"/>
    <p:sldId id="304" r:id="rId39"/>
    <p:sldId id="307" r:id="rId40"/>
    <p:sldId id="305" r:id="rId41"/>
    <p:sldId id="289" r:id="rId42"/>
    <p:sldId id="348" r:id="rId43"/>
    <p:sldId id="306" r:id="rId44"/>
    <p:sldId id="309" r:id="rId45"/>
    <p:sldId id="295" r:id="rId46"/>
    <p:sldId id="296" r:id="rId47"/>
    <p:sldId id="297"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5" r:id="rId64"/>
    <p:sldId id="366" r:id="rId65"/>
    <p:sldId id="38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86355" autoAdjust="0"/>
  </p:normalViewPr>
  <p:slideViewPr>
    <p:cSldViewPr snapToGrid="0">
      <p:cViewPr varScale="1">
        <p:scale>
          <a:sx n="63" d="100"/>
          <a:sy n="63" d="100"/>
        </p:scale>
        <p:origin x="732" y="72"/>
      </p:cViewPr>
      <p:guideLst>
        <p:guide orient="horz" pos="2160"/>
        <p:guide pos="3840"/>
      </p:guideLst>
    </p:cSldViewPr>
  </p:slideViewPr>
  <p:outlineViewPr>
    <p:cViewPr>
      <p:scale>
        <a:sx n="33" d="100"/>
        <a:sy n="33" d="100"/>
      </p:scale>
      <p:origin x="0" y="-254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27644-05D0-41FA-9B4D-7E91D48B5CC3}" type="datetimeFigureOut">
              <a:rPr lang="fr-FR" smtClean="0"/>
              <a:t>19/02/2022</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1A0A3-5BA1-43C5-8D2B-742E3B377DD8}" type="slidenum">
              <a:rPr lang="fr-FR" smtClean="0"/>
              <a:t>‹#›</a:t>
            </a:fld>
            <a:endParaRPr lang="fr-FR" dirty="0"/>
          </a:p>
        </p:txBody>
      </p:sp>
    </p:spTree>
    <p:extLst>
      <p:ext uri="{BB962C8B-B14F-4D97-AF65-F5344CB8AC3E}">
        <p14:creationId xmlns:p14="http://schemas.microsoft.com/office/powerpoint/2010/main" val="303187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octissimo.fr/html/sante/mag_2002/sem02/mag0906/sa_5750_troubles_rythme_cardiaque_appli.ht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doctissimo.fr/bebe/diaporamas/motricite-fine-les-etapes-cles-chez-beb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news-room/fact-sheets/detail/maternal-mortality" TargetMode="External"/><Relationship Id="rId7" Type="http://schemas.openxmlformats.org/officeDocument/2006/relationships/hyperlink" Target="https://www.who.int/es/news-room/fact-sheets/detail/maternal-mortalit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who.int/ru/news-room/fact-sheets/detail/maternal-mortality" TargetMode="External"/><Relationship Id="rId5" Type="http://schemas.openxmlformats.org/officeDocument/2006/relationships/hyperlink" Target="https://www.who.int/zh/news-room/fact-sheets/detail/maternal-mortality" TargetMode="External"/><Relationship Id="rId4" Type="http://schemas.openxmlformats.org/officeDocument/2006/relationships/hyperlink" Target="https://www.who.int/ar/news-room/fact-sheets/detail/maternal-mortal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70000"/>
              </a:lnSpc>
              <a:spcBef>
                <a:spcPts val="0"/>
              </a:spcBef>
              <a:spcAft>
                <a:spcPts val="0"/>
              </a:spcAft>
            </a:pPr>
            <a:r>
              <a:rPr lang="fr-FR" sz="1200" dirty="0" smtClean="0">
                <a:solidFill>
                  <a:srgbClr val="C55A11"/>
                </a:solidFill>
                <a:effectLst/>
                <a:latin typeface="Calibri" panose="020F0502020204030204" pitchFamily="34" charset="0"/>
                <a:ea typeface="Calibri" panose="020F0502020204030204" pitchFamily="34" charset="0"/>
              </a:rPr>
              <a:t>Environs 60% des décès maternels et 45% des décès chez les nouveau-nés se passent dans les pays en crise humanitaire conflit ou de désastre naturel, avec déplacement forcé des populations. </a:t>
            </a:r>
            <a:endParaRPr lang="en-US" sz="1200" dirty="0" smtClean="0">
              <a:effectLst/>
              <a:latin typeface="Times New Roman" panose="02020603050405020304" pitchFamily="18" charset="0"/>
              <a:ea typeface="Times New Roman" panose="02020603050405020304" pitchFamily="18" charset="0"/>
            </a:endParaRPr>
          </a:p>
          <a:p>
            <a:pPr marL="0" marR="0">
              <a:lnSpc>
                <a:spcPct val="70000"/>
              </a:lnSpc>
              <a:spcBef>
                <a:spcPts val="1000"/>
              </a:spcBef>
              <a:spcAft>
                <a:spcPts val="0"/>
              </a:spcAft>
            </a:pPr>
            <a:r>
              <a:rPr lang="en-US" sz="1200" i="1" dirty="0" smtClean="0">
                <a:solidFill>
                  <a:srgbClr val="C55A11"/>
                </a:solidFill>
                <a:effectLst/>
                <a:latin typeface="Calibri" panose="020F0502020204030204" pitchFamily="34" charset="0"/>
                <a:ea typeface="Calibri" panose="020F0502020204030204" pitchFamily="34" charset="0"/>
              </a:rPr>
              <a:t>Source: UNFPA 2015 State of World Population Report</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12</a:t>
            </a:fld>
            <a:endParaRPr lang="fr-FR" dirty="0"/>
          </a:p>
        </p:txBody>
      </p:sp>
    </p:spTree>
    <p:extLst>
      <p:ext uri="{BB962C8B-B14F-4D97-AF65-F5344CB8AC3E}">
        <p14:creationId xmlns:p14="http://schemas.microsoft.com/office/powerpoint/2010/main" val="418289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a:t>
            </a:r>
            <a:r>
              <a:rPr lang="fr-FR" baseline="0" dirty="0" smtClean="0"/>
              <a:t> cotation</a:t>
            </a:r>
            <a:r>
              <a:rPr lang="fr-FR" dirty="0" smtClean="0"/>
              <a:t> d’APGAR:</a:t>
            </a:r>
          </a:p>
          <a:p>
            <a:pPr marL="285750" indent="-285750" algn="l" fontAlgn="base">
              <a:buFont typeface="+mj-lt"/>
              <a:buAutoNum type="romanUcPeriod"/>
            </a:pPr>
            <a:r>
              <a:rPr lang="fr-FR" b="0" i="0" dirty="0" smtClean="0">
                <a:solidFill>
                  <a:schemeClr val="tx1"/>
                </a:solidFill>
                <a:effectLst/>
                <a:latin typeface="+mn-lt"/>
              </a:rPr>
              <a:t>l'étude du </a:t>
            </a:r>
            <a:r>
              <a:rPr lang="fr-FR" b="0" i="0" u="none" strike="noStrike" dirty="0" smtClean="0">
                <a:solidFill>
                  <a:schemeClr val="tx1"/>
                </a:solidFill>
                <a:effectLst/>
                <a:latin typeface="+mn-lt"/>
                <a:hlinkClick r:id="rId3"/>
              </a:rPr>
              <a:t>rythme cardiaque</a:t>
            </a:r>
            <a:r>
              <a:rPr lang="fr-FR" b="0" i="0" dirty="0" smtClean="0">
                <a:solidFill>
                  <a:schemeClr val="tx1"/>
                </a:solidFill>
                <a:effectLst/>
                <a:latin typeface="+mn-lt"/>
              </a:rPr>
              <a:t>,</a:t>
            </a:r>
          </a:p>
          <a:p>
            <a:pPr marL="285750" indent="-285750" algn="l" fontAlgn="base">
              <a:buFont typeface="+mj-lt"/>
              <a:buAutoNum type="romanUcPeriod"/>
            </a:pPr>
            <a:r>
              <a:rPr lang="fr-FR" b="0" i="0" dirty="0" smtClean="0">
                <a:solidFill>
                  <a:schemeClr val="tx1"/>
                </a:solidFill>
                <a:effectLst/>
                <a:latin typeface="+mn-lt"/>
              </a:rPr>
              <a:t>de la respiration,</a:t>
            </a:r>
          </a:p>
          <a:p>
            <a:pPr marL="285750" indent="-285750" algn="l" fontAlgn="base">
              <a:buFont typeface="+mj-lt"/>
              <a:buAutoNum type="romanUcPeriod"/>
            </a:pPr>
            <a:r>
              <a:rPr lang="fr-FR" b="0" i="0" dirty="0" smtClean="0">
                <a:solidFill>
                  <a:schemeClr val="tx1"/>
                </a:solidFill>
                <a:effectLst/>
                <a:latin typeface="+mn-lt"/>
              </a:rPr>
              <a:t>de la réactivité</a:t>
            </a:r>
          </a:p>
          <a:p>
            <a:pPr marL="285750" indent="-285750" algn="l" fontAlgn="base">
              <a:buFont typeface="+mj-lt"/>
              <a:buAutoNum type="romanUcPeriod"/>
            </a:pPr>
            <a:r>
              <a:rPr lang="fr-FR" b="0" i="0" dirty="0" smtClean="0">
                <a:solidFill>
                  <a:schemeClr val="tx1"/>
                </a:solidFill>
                <a:effectLst/>
                <a:latin typeface="+mn-lt"/>
              </a:rPr>
              <a:t>du </a:t>
            </a:r>
            <a:r>
              <a:rPr lang="fr-FR" b="0" i="0" u="none" strike="noStrike" dirty="0" smtClean="0">
                <a:solidFill>
                  <a:schemeClr val="tx1"/>
                </a:solidFill>
                <a:effectLst/>
                <a:latin typeface="+mn-lt"/>
                <a:hlinkClick r:id="rId4"/>
              </a:rPr>
              <a:t>tonus musculaire</a:t>
            </a:r>
            <a:r>
              <a:rPr lang="fr-FR" b="0" i="0" dirty="0" smtClean="0">
                <a:solidFill>
                  <a:schemeClr val="tx1"/>
                </a:solidFill>
                <a:effectLst/>
                <a:latin typeface="+mn-lt"/>
              </a:rPr>
              <a:t>,</a:t>
            </a:r>
          </a:p>
          <a:p>
            <a:pPr marL="285750" indent="-285750" algn="l" fontAlgn="base">
              <a:buFont typeface="+mj-lt"/>
              <a:buAutoNum type="romanUcPeriod"/>
            </a:pPr>
            <a:r>
              <a:rPr lang="fr-FR" b="0" i="0" dirty="0" smtClean="0">
                <a:solidFill>
                  <a:schemeClr val="tx1"/>
                </a:solidFill>
                <a:effectLst/>
                <a:latin typeface="+mn-lt"/>
              </a:rPr>
              <a:t>et de la coloration de la peau.</a:t>
            </a:r>
          </a:p>
          <a:p>
            <a:endParaRPr lang="fr-FR" dirty="0" smtClean="0"/>
          </a:p>
          <a:p>
            <a:endParaRPr lang="fr-FR" dirty="0" smtClean="0"/>
          </a:p>
          <a:p>
            <a:r>
              <a:rPr lang="fr-FR" dirty="0" smtClean="0"/>
              <a:t>Questions:</a:t>
            </a:r>
          </a:p>
          <a:p>
            <a:pPr marL="228600" indent="-228600">
              <a:buFont typeface="+mj-lt"/>
              <a:buAutoNum type="arabicPeriod"/>
            </a:pPr>
            <a:r>
              <a:rPr lang="fr-FR" dirty="0" smtClean="0"/>
              <a:t>Quels</a:t>
            </a:r>
            <a:r>
              <a:rPr lang="fr-FR" baseline="0" dirty="0" smtClean="0"/>
              <a:t> sont les soins du cordon ombilical? </a:t>
            </a:r>
          </a:p>
          <a:p>
            <a:pPr marL="228600" indent="-228600">
              <a:buFont typeface="+mj-lt"/>
              <a:buAutoNum type="arabicPeriod"/>
            </a:pPr>
            <a:r>
              <a:rPr lang="fr-FR" baseline="0" dirty="0" smtClean="0"/>
              <a:t>Pourquoi la </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peau à peau</a:t>
            </a:r>
            <a:r>
              <a:rPr lang="fr-FR" baseline="0" dirty="0" smtClean="0"/>
              <a:t> du nouveau-né des la naissance? </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83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L’utilisation du Chlorhexidine pour les soins du cordon ombilical est une intervention acceptable, faisable et rentable; </a:t>
            </a:r>
            <a:endParaRPr lang="en-US" sz="12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fr-FR" sz="1200" kern="1200" dirty="0" smtClean="0">
                <a:solidFill>
                  <a:srgbClr val="000000"/>
                </a:solidFill>
                <a:effectLst/>
                <a:latin typeface="Calibri" panose="020F0502020204030204" pitchFamily="34" charset="0"/>
                <a:ea typeface="+mn-ea"/>
                <a:cs typeface="+mn-cs"/>
              </a:rPr>
              <a:t>Elle peut être administrée facilement par les professionnels de santé, notamment les agents de santé communautaire de même que les membres de la famille, hors mis le personnel sanitaire. </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50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Définition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Le soin mère kangourou</a:t>
            </a:r>
            <a:r>
              <a:rPr lang="fr-FR" sz="1200" baseline="30000" dirty="0" smtClean="0">
                <a:effectLst/>
                <a:latin typeface="Calibri" panose="020F0502020204030204" pitchFamily="34" charset="0"/>
                <a:ea typeface="Times New Roman" panose="02020603050405020304" pitchFamily="18" charset="0"/>
                <a:cs typeface="Arial" panose="020B0604020202020204" pitchFamily="34" charset="0"/>
              </a:rPr>
              <a:t>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(SMK) consiste à mettre en contact « peau à peau » la mère et le nouveau-né, si possible 24 heures sur 24, dès la naissance. Cette méthode est indiquées pour tous nouveau-nés non malades dont le poids de naissance est inférieur à 2500 g (bébés à petits poids - prématurité et/ou retard de croissance intra-utérin).</a:t>
            </a:r>
            <a:endParaRPr lang="en-US" sz="1200" dirty="0" smtClean="0">
              <a:effectLst/>
              <a:latin typeface="Times New Roman" panose="02020603050405020304" pitchFamily="18" charset="0"/>
              <a:ea typeface="Times New Roman" panose="02020603050405020304" pitchFamily="18" charset="0"/>
            </a:endParaRPr>
          </a:p>
          <a:p>
            <a:pPr marL="0" marR="0" algn="l">
              <a:spcBef>
                <a:spcPts val="75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Les objectifs du SMK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Garder le nouveau-né au chaud pour prévenir ou traiter une hypothermie.</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Aider à la mise en route et au maintien de l’allaitement.</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Favoriser le lien mère-enfant et réduire le stress du nouveau-né.</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mj-lt"/>
              <a:buAutoNum type="romanLcPeriod"/>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Réduire les épisodes d’apnée et bradycardie chez les prématurés.</a:t>
            </a:r>
            <a:endParaRPr lang="en-US" sz="1200" dirty="0" smtClean="0">
              <a:effectLst/>
              <a:latin typeface="Times New Roman" panose="02020603050405020304" pitchFamily="18" charset="0"/>
              <a:ea typeface="Times New Roman" panose="02020603050405020304" pitchFamily="18" charset="0"/>
            </a:endParaRPr>
          </a:p>
          <a:p>
            <a:pPr marL="0" marR="0" algn="l">
              <a:spcBef>
                <a:spcPts val="750"/>
              </a:spcBef>
              <a:spcAft>
                <a:spcPts val="0"/>
              </a:spcAft>
            </a:pPr>
            <a:r>
              <a:rPr lang="fr-FR" sz="1200" b="1" dirty="0" smtClean="0">
                <a:effectLst/>
                <a:latin typeface="Calibri" panose="020F0502020204030204" pitchFamily="34" charset="0"/>
                <a:ea typeface="Times New Roman" panose="02020603050405020304" pitchFamily="18" charset="0"/>
                <a:cs typeface="Arial" panose="020B0604020202020204" pitchFamily="34" charset="0"/>
              </a:rPr>
              <a:t>Description de la méthode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Le nouveau-né est placé en position verticale contre le thorax de sa mère (il peut avoir une couche et des chaussettes)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sa bouche doit toujours pouvoir atteindre le mamelon.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lgn="l">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Utiliser un pagne pour maintenir le nouveau-né contre la mère.</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Si nécessaire, utiliser une couverture pour maintenir la mère et le nouveau-né au chaud.</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spcBef>
                <a:spcPts val="750"/>
              </a:spcBef>
              <a:spcAft>
                <a:spcPts val="0"/>
              </a:spcAft>
              <a:buFont typeface="Wingdings" panose="05000000000000000000" pitchFamily="2" charset="2"/>
              <a:buChar char=""/>
            </a:pP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Lorsque la mère dort, son buste (</a:t>
            </a:r>
            <a:r>
              <a:rPr lang="fr-FR" sz="1200" dirty="0" smtClean="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la partie supérieure du corps)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doit être relevé et le nouveau-né doit être surveillé.</a:t>
            </a:r>
            <a:endParaRPr lang="en-US" sz="1200" dirty="0" smtClean="0">
              <a:effectLst/>
              <a:latin typeface="Times New Roman" panose="02020603050405020304" pitchFamily="18" charset="0"/>
              <a:ea typeface="Times New Roman" panose="02020603050405020304" pitchFamily="18" charset="0"/>
            </a:endParaRPr>
          </a:p>
          <a:p>
            <a:pPr marL="0" marR="0">
              <a:spcBef>
                <a:spcPts val="750"/>
              </a:spcBef>
              <a:spcAft>
                <a:spcPts val="0"/>
              </a:spcAft>
            </a:pPr>
            <a:r>
              <a:rPr lang="fr-FR" sz="1200" i="1" dirty="0" smtClean="0">
                <a:effectLst/>
                <a:latin typeface="Calibri" panose="020F0502020204030204" pitchFamily="34" charset="0"/>
                <a:ea typeface="Times New Roman" panose="02020603050405020304" pitchFamily="18" charset="0"/>
                <a:cs typeface="Arial" panose="020B0604020202020204" pitchFamily="34" charset="0"/>
              </a:rPr>
              <a:t>Attention : </a:t>
            </a:r>
            <a:r>
              <a:rPr lang="fr-FR" sz="1200" dirty="0" smtClean="0">
                <a:effectLst/>
                <a:latin typeface="Calibri" panose="020F0502020204030204" pitchFamily="34" charset="0"/>
                <a:ea typeface="Times New Roman" panose="02020603050405020304" pitchFamily="18" charset="0"/>
                <a:cs typeface="Arial" panose="020B0604020202020204" pitchFamily="34" charset="0"/>
              </a:rPr>
              <a:t> la peau à peau peut aussi être réalisée par le père ou un autre membre de la famille ou une nourrice pendant les périodes où la mère n’est pas disponible.</a:t>
            </a:r>
            <a:endParaRPr lang="en-US" sz="1200" dirty="0" smtClean="0">
              <a:effectLst/>
              <a:latin typeface="Times New Roman" panose="02020603050405020304" pitchFamily="18" charset="0"/>
              <a:ea typeface="Times New Roman" panose="02020603050405020304" pitchFamily="18" charset="0"/>
            </a:endParaRP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02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choc chez</a:t>
            </a:r>
            <a:r>
              <a:rPr lang="fr-FR" baseline="0" dirty="0" smtClean="0"/>
              <a:t> un femme suite d’avortement provoqué ou a risque peut être du a l’hémorragie sévère ou la septicémie.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solidFill>
                  <a:prstClr val="black"/>
                </a:solidFill>
              </a:rPr>
              <a:pPr/>
              <a:t>37</a:t>
            </a:fld>
            <a:endParaRPr lang="fr-FR" dirty="0">
              <a:solidFill>
                <a:prstClr val="black"/>
              </a:solidFill>
            </a:endParaRPr>
          </a:p>
        </p:txBody>
      </p:sp>
    </p:spTree>
    <p:extLst>
      <p:ext uri="{BB962C8B-B14F-4D97-AF65-F5344CB8AC3E}">
        <p14:creationId xmlns:p14="http://schemas.microsoft.com/office/powerpoint/2010/main" val="3197674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Rôles</a:t>
            </a:r>
            <a:r>
              <a:rPr lang="fr-FR" baseline="0" dirty="0" smtClean="0"/>
              <a:t> des accoucheuses traditionnelles:</a:t>
            </a:r>
          </a:p>
          <a:p>
            <a:r>
              <a:rPr lang="fr-FR" baseline="0" dirty="0" smtClean="0"/>
              <a:t>Mettre en relation les accoucheuses traditionnelles avec un centre de santé doté d’accoucheuses qualifiées où elles peuvent s’inscrire et se réapprovisionner en fournitures. Il s’agit là d’une première étape pour les intégrer dans un programme complet de SSR où elles peuvent jouer un rôle en tant que  lien entre les familles, les communautés et les autorités locales et les services de SSR ou pour orienter ou accompagner les femmes en travail vers l’établissement de santé pour l’accouchement après que des services adaptés ont été mis en place</a:t>
            </a: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a:solidFill>
                  <a:prstClr val="black"/>
                </a:solidFill>
              </a:rPr>
              <a:pPr/>
              <a:t>38</a:t>
            </a:fld>
            <a:endParaRPr lang="fr-FR" dirty="0">
              <a:solidFill>
                <a:prstClr val="black"/>
              </a:solidFill>
            </a:endParaRPr>
          </a:p>
        </p:txBody>
      </p:sp>
    </p:spTree>
    <p:extLst>
      <p:ext uri="{BB962C8B-B14F-4D97-AF65-F5344CB8AC3E}">
        <p14:creationId xmlns:p14="http://schemas.microsoft.com/office/powerpoint/2010/main" val="397637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a:t>
            </a:r>
          </a:p>
          <a:p>
            <a:pPr marL="228600" indent="-228600">
              <a:buFont typeface="+mj-lt"/>
              <a:buAutoNum type="arabicPeriod"/>
            </a:pPr>
            <a:r>
              <a:rPr lang="fr-FR" dirty="0" smtClean="0"/>
              <a:t>Que faire si le</a:t>
            </a:r>
            <a:r>
              <a:rPr lang="fr-FR" baseline="0" dirty="0" smtClean="0"/>
              <a:t> mécanisme d’évacuation des cas compliques ne fonctionne pas 24H/24 et 7J/7?</a:t>
            </a:r>
          </a:p>
          <a:p>
            <a:pPr marL="228600" indent="-228600">
              <a:buFont typeface="+mj-lt"/>
              <a:buAutoNum type="arabicPeriod"/>
            </a:pPr>
            <a:r>
              <a:rPr lang="fr-FR" dirty="0" smtClean="0"/>
              <a:t>Que faire si les</a:t>
            </a:r>
            <a:r>
              <a:rPr lang="fr-FR" baseline="0" dirty="0" smtClean="0"/>
              <a:t> femmes de la population touchée par la crise n’ont pas l’habitude de fréquenter les formations sanitaires pour l’accouchement? </a:t>
            </a:r>
          </a:p>
          <a:p>
            <a:pPr marL="228600" indent="-228600">
              <a:buFont typeface="+mj-lt"/>
              <a:buAutoNum type="arabicPeriod"/>
            </a:pPr>
            <a:r>
              <a:rPr lang="fr-FR" baseline="0" dirty="0" smtClean="0"/>
              <a:t>Quelles sont les alternatives d’évacuation sanitaire par véhicule ambulance, ou celle-ci n’existe pas.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39</a:t>
            </a:fld>
            <a:endParaRPr lang="fr-FR" dirty="0"/>
          </a:p>
        </p:txBody>
      </p:sp>
    </p:spTree>
    <p:extLst>
      <p:ext uri="{BB962C8B-B14F-4D97-AF65-F5344CB8AC3E}">
        <p14:creationId xmlns:p14="http://schemas.microsoft.com/office/powerpoint/2010/main" val="323711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Pour la sensibilisation</a:t>
            </a:r>
            <a:r>
              <a:rPr lang="fr-FR" baseline="0" dirty="0" smtClean="0"/>
              <a:t> des communautés, Les messages doivent être communiqués sous des formats multiples et dans diverses langues pour garantir l’accessibilité (par exemple, le Braille, la langue de signes, les formats picturaux) et dans les groupes de discussion par le biais de sensibilisation communautaire (associations de femmes, de LGBTQIA, de personnes handicapées) et d’autres 	canaux adaptés selon le milieu  (les écoles, les sages-femmes, </a:t>
            </a:r>
            <a:r>
              <a:rPr lang="fr-FR" dirty="0" smtClean="0"/>
              <a:t>les agents de santé communautaire, les leaders communautaires, les messages radio ou les brochures affichées dans les latrines de femmes, par exemple).</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46432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04875" rtl="0" eaLnBrk="1" fontAlgn="auto" latinLnBrk="0" hangingPunct="1">
              <a:lnSpc>
                <a:spcPct val="100000"/>
              </a:lnSpc>
              <a:spcBef>
                <a:spcPts val="0"/>
              </a:spcBef>
              <a:spcAft>
                <a:spcPts val="0"/>
              </a:spcAft>
              <a:buClrTx/>
              <a:buSzTx/>
              <a:buFontTx/>
              <a:buNone/>
              <a:tabLst/>
              <a:defRPr/>
            </a:pPr>
            <a:fld id="{486FB4C0-D19D-4E68-99F8-75356E7B09B3}"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04875" rtl="0" eaLnBrk="1" fontAlgn="auto" latinLnBrk="0" hangingPunct="1">
                <a:lnSpc>
                  <a:spcPct val="100000"/>
                </a:lnSpc>
                <a:spcBef>
                  <a:spcPts val="0"/>
                </a:spcBef>
                <a:spcAft>
                  <a:spcPts val="0"/>
                </a:spcAft>
                <a:buClrTx/>
                <a:buSzTx/>
                <a:buFontTx/>
                <a:buNone/>
                <a:tabLst/>
                <a:defRPr/>
              </a:pPr>
              <a:t>49</a:t>
            </a:fld>
            <a:endPar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1528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04875" rtl="0" eaLnBrk="1" fontAlgn="auto" latinLnBrk="0" hangingPunct="1">
              <a:lnSpc>
                <a:spcPct val="100000"/>
              </a:lnSpc>
              <a:spcBef>
                <a:spcPts val="0"/>
              </a:spcBef>
              <a:spcAft>
                <a:spcPts val="0"/>
              </a:spcAft>
              <a:buClrTx/>
              <a:buSzTx/>
              <a:buFontTx/>
              <a:buNone/>
              <a:tabLst/>
              <a:defRPr/>
            </a:pPr>
            <a:fld id="{9F155FB4-507E-43C4-AD2B-552B6A50686E}"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04875" rtl="0" eaLnBrk="1" fontAlgn="auto" latinLnBrk="0" hangingPunct="1">
                <a:lnSpc>
                  <a:spcPct val="100000"/>
                </a:lnSpc>
                <a:spcBef>
                  <a:spcPts val="0"/>
                </a:spcBef>
                <a:spcAft>
                  <a:spcPts val="0"/>
                </a:spcAft>
                <a:buClrTx/>
                <a:buSzTx/>
                <a:buFontTx/>
                <a:buNone/>
                <a:tabLst/>
                <a:defRPr/>
              </a:pPr>
              <a:t>52</a:t>
            </a:fld>
            <a:endPar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93539" name="Rectangle 2"/>
          <p:cNvSpPr>
            <a:spLocks noGrp="1" noRot="1" noChangeAspect="1" noChangeArrowheads="1" noTextEdit="1"/>
          </p:cNvSpPr>
          <p:nvPr>
            <p:ph type="sldImg"/>
          </p:nvPr>
        </p:nvSpPr>
        <p:spPr>
          <a:xfrm>
            <a:off x="28575" y="746125"/>
            <a:ext cx="6615113" cy="3721100"/>
          </a:xfrm>
          <a:ln/>
        </p:spPr>
      </p:sp>
      <p:sp>
        <p:nvSpPr>
          <p:cNvPr id="193540" name="Rectangle 3"/>
          <p:cNvSpPr>
            <a:spLocks noGrp="1" noChangeArrowheads="1"/>
          </p:cNvSpPr>
          <p:nvPr>
            <p:ph type="body" idx="1"/>
          </p:nvPr>
        </p:nvSpPr>
        <p:spPr>
          <a:xfrm>
            <a:off x="666750" y="4714875"/>
            <a:ext cx="53355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158594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04875" rtl="0" eaLnBrk="1" fontAlgn="auto" latinLnBrk="0" hangingPunct="1">
              <a:lnSpc>
                <a:spcPct val="100000"/>
              </a:lnSpc>
              <a:spcBef>
                <a:spcPts val="0"/>
              </a:spcBef>
              <a:spcAft>
                <a:spcPts val="0"/>
              </a:spcAft>
              <a:buClrTx/>
              <a:buSzTx/>
              <a:buFontTx/>
              <a:buNone/>
              <a:tabLst/>
              <a:defRPr/>
            </a:pPr>
            <a:fld id="{13DAAEB7-8FAE-46DB-A9D0-21A5AEED7062}"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04875" rtl="0" eaLnBrk="1" fontAlgn="auto" latinLnBrk="0" hangingPunct="1">
                <a:lnSpc>
                  <a:spcPct val="100000"/>
                </a:lnSpc>
                <a:spcBef>
                  <a:spcPts val="0"/>
                </a:spcBef>
                <a:spcAft>
                  <a:spcPts val="0"/>
                </a:spcAft>
                <a:buClrTx/>
                <a:buSzTx/>
                <a:buFontTx/>
                <a:buNone/>
                <a:tabLst/>
                <a:defRPr/>
              </a:pPr>
              <a:t>54</a:t>
            </a:fld>
            <a:endPar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99683" name="Rectangle 2"/>
          <p:cNvSpPr>
            <a:spLocks noGrp="1" noRot="1" noChangeAspect="1" noChangeArrowheads="1" noTextEdit="1"/>
          </p:cNvSpPr>
          <p:nvPr>
            <p:ph type="sldImg"/>
          </p:nvPr>
        </p:nvSpPr>
        <p:spPr>
          <a:xfrm>
            <a:off x="28575" y="746125"/>
            <a:ext cx="6615113" cy="3721100"/>
          </a:xfrm>
          <a:ln/>
        </p:spPr>
      </p:sp>
      <p:sp>
        <p:nvSpPr>
          <p:cNvPr id="199684" name="Rectangle 3"/>
          <p:cNvSpPr>
            <a:spLocks noGrp="1" noChangeArrowheads="1"/>
          </p:cNvSpPr>
          <p:nvPr>
            <p:ph type="body" idx="1"/>
          </p:nvPr>
        </p:nvSpPr>
        <p:spPr>
          <a:xfrm>
            <a:off x="665163" y="4713288"/>
            <a:ext cx="53387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24957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black"/>
                </a:solidFill>
                <a:effectLst/>
                <a:uLnTx/>
                <a:uFillTx/>
                <a:latin typeface="+mn-lt"/>
                <a:ea typeface="+mn-ea"/>
                <a:cs typeface="+mn-cs"/>
              </a:rPr>
              <a:t>Filles &lt;16 ans: </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présentent un bassin immature, responsables des dystocies (</a:t>
            </a:r>
            <a:r>
              <a:rPr kumimoji="0" lang="fr-FR" sz="1900" b="0" i="0" u="none" strike="noStrike" kern="1200" cap="none" spc="0" normalizeH="0" baseline="0" noProof="0" dirty="0" smtClean="0">
                <a:ln>
                  <a:noFill/>
                </a:ln>
                <a:solidFill>
                  <a:srgbClr val="4D5156"/>
                </a:solidFill>
                <a:effectLst/>
                <a:uLnTx/>
                <a:uFillTx/>
                <a:latin typeface="+mn-lt"/>
                <a:ea typeface="+mn-ea"/>
                <a:cs typeface="+mn-cs"/>
              </a:rPr>
              <a:t>la difficulté, essentiellement mécanique, qui peut survenir lors d'un accouchement)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13</a:t>
            </a:fld>
            <a:endParaRPr lang="fr-FR" dirty="0"/>
          </a:p>
        </p:txBody>
      </p:sp>
    </p:spTree>
    <p:extLst>
      <p:ext uri="{BB962C8B-B14F-4D97-AF65-F5344CB8AC3E}">
        <p14:creationId xmlns:p14="http://schemas.microsoft.com/office/powerpoint/2010/main" val="109851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200" b="1" i="0" u="none" strike="noStrike" kern="1200" cap="none" spc="0" normalizeH="0" baseline="0" noProof="0" dirty="0" smtClean="0">
                <a:ln>
                  <a:noFill/>
                </a:ln>
                <a:solidFill>
                  <a:prstClr val="black"/>
                </a:solidFill>
                <a:effectLst/>
                <a:uLnTx/>
                <a:uFillTx/>
                <a:latin typeface="+mn-lt"/>
                <a:ea typeface="+mn-ea"/>
                <a:cs typeface="+mn-cs"/>
              </a:rPr>
              <a:t>Assurer la disponibilité du personnel formé et d’un éventail de méthodes contraceptives à longue et courte durée d’action réversibles (y compris les préservatifs masculins et féminins et la contraception d’urgence) dans les établissements de soins de santé primaires pour répondre à la demande.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srgbClr val="FF0000"/>
                </a:solidFill>
                <a:effectLst/>
                <a:uLnTx/>
                <a:uFillTx/>
                <a:latin typeface="+mn-lt"/>
                <a:ea typeface="+mn-ea"/>
                <a:cs typeface="+mn-cs"/>
              </a:rPr>
              <a:t>Les produits contraceptifs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son disponibles en quantité suffisante;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Les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prestataires de service sont formés et compétents,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déjà sur place, doit fournir un éventail des méthodes, dès le début de la crise;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Toutes les formes de contraception doivent être fournies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de manière confidentielle, sans solliciter le consentement d’un partenaire ou parent (attention aux tradition/ culture néfaste </a:t>
            </a:r>
            <a:r>
              <a:rPr kumimoji="0" lang="fr-FR" sz="21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à</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la prestation des services)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Rendre disponible</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les préservatifs (masculin et féminin) au niveau des formations sanitaires et structures communautaires</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Tenir informées tous/ toutes les utilisateurs/utilisatrices éventuels de produits contraceptifs.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Approvisionner les femmes et adolescentes en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contraception d’urgence sans discrimination</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Prodiguer l’information sur les méthodes offrant une double protection.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Planifier de diversifier les méthodes contraceptives, après la phase aigue de la crise ou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quand la situation de stabilise. </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C9A179-CB79-40FC-AC1C-78583F89158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32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a:t>
            </a:r>
          </a:p>
          <a:p>
            <a:pPr marL="285750" indent="-285750">
              <a:buFont typeface="+mj-lt"/>
              <a:buAutoNum type="romanLcPeriod"/>
            </a:pPr>
            <a:r>
              <a:rPr lang="fr-FR" dirty="0" smtClean="0"/>
              <a:t>Que faire</a:t>
            </a:r>
            <a:r>
              <a:rPr lang="fr-FR" baseline="0" dirty="0" smtClean="0"/>
              <a:t> si certains prestataires pratiquent la discrimination envers des clientes, par exemple refus d’offrir les services sur la base de religion, statu matrimonial- célibataire, mineur – adolescentes etc.)</a:t>
            </a:r>
          </a:p>
          <a:p>
            <a:pPr marL="285750" indent="-285750">
              <a:buFont typeface="+mj-lt"/>
              <a:buAutoNum type="romanLcPeriod"/>
            </a:pPr>
            <a:r>
              <a:rPr lang="fr-FR" baseline="0" dirty="0" smtClean="0"/>
              <a:t>Que faire si le prestataire ne possède pas l’information sur toutes les méthodes contraceptives? </a:t>
            </a:r>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63</a:t>
            </a:fld>
            <a:endParaRPr lang="fr-FR"/>
          </a:p>
        </p:txBody>
      </p:sp>
    </p:spTree>
    <p:extLst>
      <p:ext uri="{BB962C8B-B14F-4D97-AF65-F5344CB8AC3E}">
        <p14:creationId xmlns:p14="http://schemas.microsoft.com/office/powerpoint/2010/main" val="186177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fr-FR" dirty="0" smtClean="0"/>
              <a:t>Décès par cause obstétricale directe : ce sont ceux qui résultent de complications obstétricales (grossesse, travail et suites de couches), d'interventions, d'omissions, d'un traitement incorrect ou d'un enchaînement d'événements résultant de l'un quelconque des facteurs ci-dessus.</a:t>
            </a:r>
          </a:p>
          <a:p>
            <a:pPr marL="514350" indent="-514350">
              <a:buFont typeface="+mj-lt"/>
              <a:buAutoNum type="arabicPeriod"/>
            </a:pPr>
            <a:r>
              <a:rPr lang="fr-FR" dirty="0" smtClean="0"/>
              <a:t>Décès par cause obstétricale indirecte : ce sont ceux qui résultent d'une maladie préexistante ou d'une affection apparue au cours de la grossesse sans qu'elle soit due à des causes obstétricales directes mais. qui a été aggravée par les effets physiologiques de la grossesse.</a:t>
            </a:r>
          </a:p>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15</a:t>
            </a:fld>
            <a:endParaRPr lang="fr-FR" dirty="0"/>
          </a:p>
        </p:txBody>
      </p:sp>
    </p:spTree>
    <p:extLst>
      <p:ext uri="{BB962C8B-B14F-4D97-AF65-F5344CB8AC3E}">
        <p14:creationId xmlns:p14="http://schemas.microsoft.com/office/powerpoint/2010/main" val="62887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err="1" smtClean="0">
                <a:solidFill>
                  <a:srgbClr val="3C4245"/>
                </a:solidFill>
                <a:effectLst/>
                <a:latin typeface="Arial" panose="020B0604020202020204" pitchFamily="34" charset="0"/>
              </a:rPr>
              <a:t>Mortalité</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maternelle</a:t>
            </a:r>
            <a:endParaRPr lang="en-US" b="1" i="0" dirty="0" smtClean="0">
              <a:solidFill>
                <a:srgbClr val="3C4245"/>
              </a:solidFill>
              <a:effectLst/>
              <a:latin typeface="Arial" panose="020B0604020202020204" pitchFamily="34" charset="0"/>
            </a:endParaRPr>
          </a:p>
          <a:p>
            <a:pPr algn="l" rtl="0"/>
            <a:r>
              <a:rPr lang="en-US" b="0" i="0" dirty="0" smtClean="0">
                <a:solidFill>
                  <a:srgbClr val="6A6A6A"/>
                </a:solidFill>
                <a:effectLst/>
                <a:latin typeface="Arial" panose="020B0604020202020204" pitchFamily="34" charset="0"/>
              </a:rPr>
              <a:t>19 </a:t>
            </a:r>
            <a:r>
              <a:rPr lang="en-US" b="0" i="0" dirty="0" err="1" smtClean="0">
                <a:solidFill>
                  <a:srgbClr val="6A6A6A"/>
                </a:solidFill>
                <a:effectLst/>
                <a:latin typeface="Arial" panose="020B0604020202020204" pitchFamily="34" charset="0"/>
              </a:rPr>
              <a:t>septembre</a:t>
            </a:r>
            <a:r>
              <a:rPr lang="en-US" b="0" i="0" dirty="0" smtClean="0">
                <a:solidFill>
                  <a:srgbClr val="6A6A6A"/>
                </a:solidFill>
                <a:effectLst/>
                <a:latin typeface="Arial" panose="020B0604020202020204" pitchFamily="34" charset="0"/>
              </a:rPr>
              <a:t> 2019</a:t>
            </a:r>
            <a:endParaRPr lang="en-US" b="1" i="0" dirty="0" smtClean="0">
              <a:solidFill>
                <a:srgbClr val="6A6A6A"/>
              </a:solidFill>
              <a:effectLst/>
              <a:latin typeface="Arial" panose="020B0604020202020204" pitchFamily="34" charset="0"/>
            </a:endParaRPr>
          </a:p>
          <a:p>
            <a:pPr algn="ctr" fontAlgn="ctr"/>
            <a:r>
              <a:rPr lang="en-US" b="1" i="0" u="none" strike="noStrike" dirty="0" smtClean="0">
                <a:solidFill>
                  <a:srgbClr val="008DC9"/>
                </a:solidFill>
                <a:effectLst/>
                <a:latin typeface="Arial" panose="020B0604020202020204" pitchFamily="34" charset="0"/>
                <a:hlinkClick r:id="rId3"/>
              </a:rPr>
              <a:t>English</a:t>
            </a:r>
            <a:endParaRPr lang="en-US" b="1" i="0" dirty="0" smtClean="0">
              <a:solidFill>
                <a:srgbClr val="008DC9"/>
              </a:solidFill>
              <a:effectLst/>
              <a:latin typeface="Arial" panose="020B0604020202020204" pitchFamily="34" charset="0"/>
            </a:endParaRPr>
          </a:p>
          <a:p>
            <a:pPr algn="ctr" fontAlgn="ctr"/>
            <a:r>
              <a:rPr lang="ar-AE" b="1" i="0" u="none" strike="noStrike" dirty="0" smtClean="0">
                <a:solidFill>
                  <a:srgbClr val="008DC9"/>
                </a:solidFill>
                <a:effectLst/>
                <a:latin typeface="Arial" panose="020B0604020202020204" pitchFamily="34" charset="0"/>
                <a:hlinkClick r:id="rId4"/>
              </a:rPr>
              <a:t>العربية</a:t>
            </a:r>
            <a:endParaRPr lang="ar-AE" b="1" i="0" dirty="0" smtClean="0">
              <a:solidFill>
                <a:srgbClr val="008DC9"/>
              </a:solidFill>
              <a:effectLst/>
              <a:latin typeface="Arial" panose="020B0604020202020204" pitchFamily="34" charset="0"/>
            </a:endParaRPr>
          </a:p>
          <a:p>
            <a:pPr algn="ctr" fontAlgn="ctr"/>
            <a:r>
              <a:rPr lang="ja-JP" altLang="en-US" b="1" i="0" u="none" strike="noStrike" dirty="0" smtClean="0">
                <a:solidFill>
                  <a:srgbClr val="008DC9"/>
                </a:solidFill>
                <a:effectLst/>
                <a:latin typeface="Arial" panose="020B0604020202020204" pitchFamily="34" charset="0"/>
                <a:hlinkClick r:id="rId5"/>
              </a:rPr>
              <a:t>中文</a:t>
            </a:r>
            <a:endParaRPr lang="ja-JP" altLang="en-US" b="1" i="0" dirty="0" smtClean="0">
              <a:solidFill>
                <a:srgbClr val="008DC9"/>
              </a:solidFill>
              <a:effectLst/>
              <a:latin typeface="Arial" panose="020B0604020202020204" pitchFamily="34" charset="0"/>
            </a:endParaRPr>
          </a:p>
          <a:p>
            <a:pPr algn="ctr" fontAlgn="ctr"/>
            <a:r>
              <a:rPr lang="az-Cyrl-AZ" b="1" i="0" u="none" strike="noStrike" dirty="0" smtClean="0">
                <a:solidFill>
                  <a:srgbClr val="008DC9"/>
                </a:solidFill>
                <a:effectLst/>
                <a:latin typeface="Arial" panose="020B0604020202020204" pitchFamily="34" charset="0"/>
                <a:hlinkClick r:id="rId6"/>
              </a:rPr>
              <a:t>Русский</a:t>
            </a:r>
            <a:endParaRPr lang="az-Cyrl-AZ" b="1" i="0" dirty="0" smtClean="0">
              <a:solidFill>
                <a:srgbClr val="008DC9"/>
              </a:solidFill>
              <a:effectLst/>
              <a:latin typeface="Arial" panose="020B0604020202020204" pitchFamily="34" charset="0"/>
            </a:endParaRPr>
          </a:p>
          <a:p>
            <a:pPr algn="ctr" fontAlgn="ctr"/>
            <a:r>
              <a:rPr lang="en-US" b="1" i="0" u="none" strike="noStrike" dirty="0" err="1" smtClean="0">
                <a:solidFill>
                  <a:srgbClr val="008DC9"/>
                </a:solidFill>
                <a:effectLst/>
                <a:latin typeface="Arial" panose="020B0604020202020204" pitchFamily="34" charset="0"/>
                <a:hlinkClick r:id="rId7"/>
              </a:rPr>
              <a:t>Español</a:t>
            </a:r>
            <a:endParaRPr lang="en-US" b="1" i="0" dirty="0" smtClean="0">
              <a:solidFill>
                <a:srgbClr val="008DC9"/>
              </a:solidFill>
              <a:effectLst/>
              <a:latin typeface="Arial" panose="020B0604020202020204" pitchFamily="34" charset="0"/>
            </a:endParaRPr>
          </a:p>
          <a:p>
            <a:pPr algn="l"/>
            <a:r>
              <a:rPr lang="en-US" b="0" i="0" dirty="0" smtClean="0">
                <a:solidFill>
                  <a:srgbClr val="3C4245"/>
                </a:solidFill>
                <a:effectLst/>
                <a:latin typeface="Arial" panose="020B0604020202020204" pitchFamily="34" charset="0"/>
              </a:rPr>
              <a:t>La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très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élevée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a:t>
            </a:r>
            <a:r>
              <a:rPr lang="en-US" b="0" i="0" dirty="0" smtClean="0">
                <a:solidFill>
                  <a:srgbClr val="3C4245"/>
                </a:solidFill>
                <a:effectLst/>
                <a:latin typeface="Arial" panose="020B0604020202020204" pitchFamily="34" charset="0"/>
              </a:rPr>
              <a:t> qui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inacceptable. Environ 830 femmes </a:t>
            </a:r>
            <a:r>
              <a:rPr lang="en-US" b="0" i="0" dirty="0" err="1" smtClean="0">
                <a:solidFill>
                  <a:srgbClr val="3C4245"/>
                </a:solidFill>
                <a:effectLst/>
                <a:latin typeface="Arial" panose="020B0604020202020204" pitchFamily="34" charset="0"/>
              </a:rPr>
              <a:t>meurent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chaque</a:t>
            </a:r>
            <a:r>
              <a:rPr lang="en-US" b="0" i="0" dirty="0" smtClean="0">
                <a:solidFill>
                  <a:srgbClr val="3C4245"/>
                </a:solidFill>
                <a:effectLst/>
                <a:latin typeface="Arial" panose="020B0604020202020204" pitchFamily="34" charset="0"/>
              </a:rPr>
              <a:t> jour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 monde du fait de complications </a:t>
            </a:r>
            <a:r>
              <a:rPr lang="en-US" b="0" i="0" dirty="0" err="1" smtClean="0">
                <a:solidFill>
                  <a:srgbClr val="3C4245"/>
                </a:solidFill>
                <a:effectLst/>
                <a:latin typeface="Arial" panose="020B0604020202020204" pitchFamily="34" charset="0"/>
              </a:rPr>
              <a:t>liées</a:t>
            </a:r>
            <a:r>
              <a:rPr lang="en-US" b="0" i="0" dirty="0" smtClean="0">
                <a:solidFill>
                  <a:srgbClr val="3C4245"/>
                </a:solidFill>
                <a:effectLst/>
                <a:latin typeface="Arial" panose="020B0604020202020204" pitchFamily="34" charset="0"/>
              </a:rPr>
              <a:t> à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2015, 303 000 femmes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décédées</a:t>
            </a:r>
            <a:r>
              <a:rPr lang="en-US" b="0" i="0" dirty="0" smtClean="0">
                <a:solidFill>
                  <a:srgbClr val="3C4245"/>
                </a:solidFill>
                <a:effectLst/>
                <a:latin typeface="Arial" panose="020B0604020202020204" pitchFamily="34" charset="0"/>
              </a:rPr>
              <a:t> pendant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après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La majeure </a:t>
            </a:r>
            <a:r>
              <a:rPr lang="en-US" b="0" i="0" dirty="0" err="1" smtClean="0">
                <a:solidFill>
                  <a:srgbClr val="3C4245"/>
                </a:solidFill>
                <a:effectLst/>
                <a:latin typeface="Arial" panose="020B0604020202020204" pitchFamily="34" charset="0"/>
              </a:rPr>
              <a:t>partie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ces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se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produits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des pays à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faible</a:t>
            </a:r>
            <a:r>
              <a:rPr lang="en-US" b="0" i="0" dirty="0" smtClean="0">
                <a:solidFill>
                  <a:srgbClr val="3C4245"/>
                </a:solidFill>
                <a:effectLst/>
                <a:latin typeface="Arial" panose="020B0604020202020204" pitchFamily="34" charset="0"/>
              </a:rPr>
              <a:t> et la </a:t>
            </a:r>
            <a:r>
              <a:rPr lang="en-US" b="0" i="0" dirty="0" err="1" smtClean="0">
                <a:solidFill>
                  <a:srgbClr val="3C4245"/>
                </a:solidFill>
                <a:effectLst/>
                <a:latin typeface="Arial" panose="020B0604020202020204" pitchFamily="34" charset="0"/>
              </a:rPr>
              <a:t>plupart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auraient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être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évités</a:t>
            </a:r>
            <a:r>
              <a:rPr lang="en-US" b="0" i="0" dirty="0" smtClean="0">
                <a:solidFill>
                  <a:srgbClr val="3C4245"/>
                </a:solidFill>
                <a:effectLst/>
                <a:latin typeface="Arial" panose="020B0604020202020204" pitchFamily="34" charset="0"/>
              </a:rPr>
              <a:t>. </a:t>
            </a:r>
            <a:r>
              <a:rPr lang="en-US" b="0" i="0" baseline="30000" dirty="0" smtClean="0">
                <a:solidFill>
                  <a:srgbClr val="3C4245"/>
                </a:solidFill>
                <a:effectLst/>
                <a:latin typeface="Arial" panose="020B0604020202020204" pitchFamily="34" charset="0"/>
              </a:rPr>
              <a:t>1</a:t>
            </a:r>
            <a:endParaRPr lang="en-US" b="0" i="0" dirty="0" smtClean="0">
              <a:solidFill>
                <a:srgbClr val="3C4245"/>
              </a:solidFill>
              <a:effectLst/>
              <a:latin typeface="Arial" panose="020B0604020202020204" pitchFamily="34" charset="0"/>
            </a:endParaRPr>
          </a:p>
          <a:p>
            <a:pPr algn="l"/>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Afrique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subsaharienne</a:t>
            </a:r>
            <a:r>
              <a:rPr lang="en-US" b="0" i="0" dirty="0" smtClean="0">
                <a:solidFill>
                  <a:srgbClr val="3C4245"/>
                </a:solidFill>
                <a:effectLst/>
                <a:latin typeface="Arial" panose="020B0604020202020204" pitchFamily="34" charset="0"/>
              </a:rPr>
              <a:t>, un certain </a:t>
            </a:r>
            <a:r>
              <a:rPr lang="en-US" b="0" i="0" dirty="0" err="1" smtClean="0">
                <a:solidFill>
                  <a:srgbClr val="3C4245"/>
                </a:solidFill>
                <a:effectLst/>
                <a:latin typeface="Arial" panose="020B0604020202020204" pitchFamily="34" charset="0"/>
              </a:rPr>
              <a:t>nombre</a:t>
            </a:r>
            <a:r>
              <a:rPr lang="en-US" b="0" i="0" dirty="0" smtClean="0">
                <a:solidFill>
                  <a:srgbClr val="3C4245"/>
                </a:solidFill>
                <a:effectLst/>
                <a:latin typeface="Arial" panose="020B0604020202020204" pitchFamily="34" charset="0"/>
              </a:rPr>
              <a:t> de pays </a:t>
            </a:r>
            <a:r>
              <a:rPr lang="en-US" b="0" i="0" dirty="0" err="1" smtClean="0">
                <a:solidFill>
                  <a:srgbClr val="3C4245"/>
                </a:solidFill>
                <a:effectLst/>
                <a:latin typeface="Arial" panose="020B0604020202020204" pitchFamily="34" charset="0"/>
              </a:rPr>
              <a:t>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réduit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moitié</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taux</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depuis</a:t>
            </a:r>
            <a:r>
              <a:rPr lang="en-US" b="0" i="0" dirty="0" smtClean="0">
                <a:solidFill>
                  <a:srgbClr val="3C4245"/>
                </a:solidFill>
                <a:effectLst/>
                <a:latin typeface="Arial" panose="020B0604020202020204" pitchFamily="34" charset="0"/>
              </a:rPr>
              <a:t> 1990.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d’autres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régions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l’Asie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l’Afrique</a:t>
            </a:r>
            <a:r>
              <a:rPr lang="en-US" b="0" i="0" dirty="0" smtClean="0">
                <a:solidFill>
                  <a:srgbClr val="3C4245"/>
                </a:solidFill>
                <a:effectLst/>
                <a:latin typeface="Arial" panose="020B0604020202020204" pitchFamily="34" charset="0"/>
              </a:rPr>
              <a:t> du Nord, des </a:t>
            </a:r>
            <a:r>
              <a:rPr lang="en-US" b="0" i="0" dirty="0" err="1" smtClean="0">
                <a:solidFill>
                  <a:srgbClr val="3C4245"/>
                </a:solidFill>
                <a:effectLst/>
                <a:latin typeface="Arial" panose="020B0604020202020204" pitchFamily="34" charset="0"/>
              </a:rPr>
              <a:t>progrès</a:t>
            </a:r>
            <a:r>
              <a:rPr lang="en-US" b="0" i="0" dirty="0" smtClean="0">
                <a:solidFill>
                  <a:srgbClr val="3C4245"/>
                </a:solidFill>
                <a:effectLst/>
                <a:latin typeface="Arial" panose="020B0604020202020204" pitchFamily="34" charset="0"/>
              </a:rPr>
              <a:t> encore plus </a:t>
            </a:r>
            <a:r>
              <a:rPr lang="en-US" b="0" i="0" dirty="0" err="1" smtClean="0">
                <a:solidFill>
                  <a:srgbClr val="3C4245"/>
                </a:solidFill>
                <a:effectLst/>
                <a:latin typeface="Arial" panose="020B0604020202020204" pitchFamily="34" charset="0"/>
              </a:rPr>
              <a:t>considérables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réalisés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Entre 1990 et 2015, le </a:t>
            </a:r>
            <a:r>
              <a:rPr lang="en-US" b="0" i="0" dirty="0" err="1" smtClean="0">
                <a:solidFill>
                  <a:srgbClr val="3C4245"/>
                </a:solidFill>
                <a:effectLst/>
                <a:latin typeface="Arial" panose="020B0604020202020204" pitchFamily="34" charset="0"/>
              </a:rPr>
              <a:t>taux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mondial</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soit</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nombre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pour 100 000 naissances </a:t>
            </a:r>
            <a:r>
              <a:rPr lang="en-US" b="0" i="0" dirty="0" err="1" smtClean="0">
                <a:solidFill>
                  <a:srgbClr val="3C4245"/>
                </a:solidFill>
                <a:effectLst/>
                <a:latin typeface="Arial" panose="020B0604020202020204" pitchFamily="34" charset="0"/>
              </a:rPr>
              <a:t>vivantes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n’a</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diminué</a:t>
            </a:r>
            <a:r>
              <a:rPr lang="en-US" b="0" i="0" dirty="0" smtClean="0">
                <a:solidFill>
                  <a:srgbClr val="3C4245"/>
                </a:solidFill>
                <a:effectLst/>
                <a:latin typeface="Arial" panose="020B0604020202020204" pitchFamily="34" charset="0"/>
              </a:rPr>
              <a:t> que de 2,3% par an. </a:t>
            </a:r>
            <a:r>
              <a:rPr lang="en-US" b="0" i="0" dirty="0" err="1" smtClean="0">
                <a:solidFill>
                  <a:srgbClr val="3C4245"/>
                </a:solidFill>
                <a:effectLst/>
                <a:latin typeface="Arial" panose="020B0604020202020204" pitchFamily="34" charset="0"/>
              </a:rPr>
              <a:t>Néanmoins</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baisse</a:t>
            </a:r>
            <a:r>
              <a:rPr lang="en-US" b="0" i="0" dirty="0" smtClean="0">
                <a:solidFill>
                  <a:srgbClr val="3C4245"/>
                </a:solidFill>
                <a:effectLst/>
                <a:latin typeface="Arial" panose="020B0604020202020204" pitchFamily="34" charset="0"/>
              </a:rPr>
              <a:t> de la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accélérée</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partir</a:t>
            </a:r>
            <a:r>
              <a:rPr lang="en-US" b="0" i="0" dirty="0" smtClean="0">
                <a:solidFill>
                  <a:srgbClr val="3C4245"/>
                </a:solidFill>
                <a:effectLst/>
                <a:latin typeface="Arial" panose="020B0604020202020204" pitchFamily="34" charset="0"/>
              </a:rPr>
              <a:t> de 2000.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certains</a:t>
            </a:r>
            <a:r>
              <a:rPr lang="en-US" b="0" i="0" dirty="0" smtClean="0">
                <a:solidFill>
                  <a:srgbClr val="3C4245"/>
                </a:solidFill>
                <a:effectLst/>
                <a:latin typeface="Arial" panose="020B0604020202020204" pitchFamily="34" charset="0"/>
              </a:rPr>
              <a:t> pays, le </a:t>
            </a:r>
            <a:r>
              <a:rPr lang="en-US" b="0" i="0" dirty="0" err="1" smtClean="0">
                <a:solidFill>
                  <a:srgbClr val="3C4245"/>
                </a:solidFill>
                <a:effectLst/>
                <a:latin typeface="Arial" panose="020B0604020202020204" pitchFamily="34" charset="0"/>
              </a:rPr>
              <a:t>repli</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annuel</a:t>
            </a:r>
            <a:r>
              <a:rPr lang="en-US" b="0" i="0" dirty="0" smtClean="0">
                <a:solidFill>
                  <a:srgbClr val="3C4245"/>
                </a:solidFill>
                <a:effectLst/>
                <a:latin typeface="Arial" panose="020B0604020202020204" pitchFamily="34" charset="0"/>
              </a:rPr>
              <a:t> de la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entre 2000 et 2010 </a:t>
            </a:r>
            <a:r>
              <a:rPr lang="en-US" b="0" i="0" dirty="0" err="1" smtClean="0">
                <a:solidFill>
                  <a:srgbClr val="3C4245"/>
                </a:solidFill>
                <a:effectLst/>
                <a:latin typeface="Arial" panose="020B0604020202020204" pitchFamily="34" charset="0"/>
              </a:rPr>
              <a:t>s’est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situé</a:t>
            </a:r>
            <a:r>
              <a:rPr lang="en-US" b="0" i="0" dirty="0" smtClean="0">
                <a:solidFill>
                  <a:srgbClr val="3C4245"/>
                </a:solidFill>
                <a:effectLst/>
                <a:latin typeface="Arial" panose="020B0604020202020204" pitchFamily="34" charset="0"/>
              </a:rPr>
              <a:t> au-</a:t>
            </a:r>
            <a:r>
              <a:rPr lang="en-US" b="0" i="0" dirty="0" err="1" smtClean="0">
                <a:solidFill>
                  <a:srgbClr val="3C4245"/>
                </a:solidFill>
                <a:effectLst/>
                <a:latin typeface="Arial" panose="020B0604020202020204" pitchFamily="34" charset="0"/>
              </a:rPr>
              <a:t>dessus</a:t>
            </a:r>
            <a:r>
              <a:rPr lang="en-US" b="0" i="0" dirty="0" smtClean="0">
                <a:solidFill>
                  <a:srgbClr val="3C4245"/>
                </a:solidFill>
                <a:effectLst/>
                <a:latin typeface="Arial" panose="020B0604020202020204" pitchFamily="34" charset="0"/>
              </a:rPr>
              <a:t> de 5,5%, qui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taux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nécessaire</a:t>
            </a:r>
            <a:r>
              <a:rPr lang="en-US" b="0" i="0" dirty="0" smtClean="0">
                <a:solidFill>
                  <a:srgbClr val="3C4245"/>
                </a:solidFill>
                <a:effectLst/>
                <a:latin typeface="Arial" panose="020B0604020202020204" pitchFamily="34" charset="0"/>
              </a:rPr>
              <a:t> pour </a:t>
            </a:r>
            <a:r>
              <a:rPr lang="en-US" b="0" i="0" dirty="0" err="1" smtClean="0">
                <a:solidFill>
                  <a:srgbClr val="3C4245"/>
                </a:solidFill>
                <a:effectLst/>
                <a:latin typeface="Arial" panose="020B0604020202020204" pitchFamily="34" charset="0"/>
              </a:rPr>
              <a:t>atteindre</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objectifs</a:t>
            </a:r>
            <a:r>
              <a:rPr lang="en-US" b="0" i="0" dirty="0" smtClean="0">
                <a:solidFill>
                  <a:srgbClr val="3C4245"/>
                </a:solidFill>
                <a:effectLst/>
                <a:latin typeface="Arial" panose="020B0604020202020204" pitchFamily="34" charset="0"/>
              </a:rPr>
              <a:t> du </a:t>
            </a:r>
            <a:r>
              <a:rPr lang="en-US" b="0" i="0" dirty="0" err="1" smtClean="0">
                <a:solidFill>
                  <a:srgbClr val="3C4245"/>
                </a:solidFill>
                <a:effectLst/>
                <a:latin typeface="Arial" panose="020B0604020202020204" pitchFamily="34" charset="0"/>
              </a:rPr>
              <a:t>Millénaire</a:t>
            </a:r>
            <a:r>
              <a:rPr lang="en-US" b="0" i="0" dirty="0" smtClean="0">
                <a:solidFill>
                  <a:srgbClr val="3C4245"/>
                </a:solidFill>
                <a:effectLst/>
                <a:latin typeface="Arial" panose="020B0604020202020204" pitchFamily="34" charset="0"/>
              </a:rPr>
              <a:t> pour le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a:t>
            </a:r>
          </a:p>
          <a:p>
            <a:pPr algn="l"/>
            <a:r>
              <a:rPr lang="en-US" b="1" i="0" dirty="0" smtClean="0">
                <a:solidFill>
                  <a:srgbClr val="3C4245"/>
                </a:solidFill>
                <a:effectLst/>
                <a:latin typeface="Arial" panose="020B0604020202020204" pitchFamily="34" charset="0"/>
              </a:rPr>
              <a:t>Les </a:t>
            </a:r>
            <a:r>
              <a:rPr lang="en-US" b="1" i="0" dirty="0" err="1" smtClean="0">
                <a:solidFill>
                  <a:srgbClr val="3C4245"/>
                </a:solidFill>
                <a:effectLst/>
                <a:latin typeface="Arial" panose="020B0604020202020204" pitchFamily="34" charset="0"/>
              </a:rPr>
              <a:t>objectifs</a:t>
            </a:r>
            <a:r>
              <a:rPr lang="en-US" b="1" i="0" dirty="0" smtClean="0">
                <a:solidFill>
                  <a:srgbClr val="3C4245"/>
                </a:solidFill>
                <a:effectLst/>
                <a:latin typeface="Arial" panose="020B0604020202020204" pitchFamily="34" charset="0"/>
              </a:rPr>
              <a:t> de </a:t>
            </a:r>
            <a:r>
              <a:rPr lang="en-US" b="1" i="0" dirty="0" err="1" smtClean="0">
                <a:solidFill>
                  <a:srgbClr val="3C4245"/>
                </a:solidFill>
                <a:effectLst/>
                <a:latin typeface="Arial" panose="020B0604020202020204" pitchFamily="34" charset="0"/>
              </a:rPr>
              <a:t>développement</a:t>
            </a:r>
            <a:r>
              <a:rPr lang="en-US" b="1" i="0" dirty="0" smtClean="0">
                <a:solidFill>
                  <a:srgbClr val="3C4245"/>
                </a:solidFill>
                <a:effectLst/>
                <a:latin typeface="Arial" panose="020B0604020202020204" pitchFamily="34" charset="0"/>
              </a:rPr>
              <a:t> durable et </a:t>
            </a:r>
            <a:r>
              <a:rPr lang="en-US" b="1" i="0" dirty="0" err="1" smtClean="0">
                <a:solidFill>
                  <a:srgbClr val="3C4245"/>
                </a:solidFill>
                <a:effectLst/>
                <a:latin typeface="Arial" panose="020B0604020202020204" pitchFamily="34" charset="0"/>
              </a:rPr>
              <a:t>Stratégie</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mondiale</a:t>
            </a:r>
            <a:endParaRPr lang="en-US" b="1" i="0" dirty="0" smtClean="0">
              <a:solidFill>
                <a:srgbClr val="3C4245"/>
              </a:solidFill>
              <a:effectLst/>
              <a:latin typeface="Arial" panose="020B0604020202020204" pitchFamily="34" charset="0"/>
            </a:endParaRPr>
          </a:p>
          <a:p>
            <a:pPr algn="l"/>
            <a:r>
              <a:rPr lang="en-US" b="0" i="0" dirty="0" err="1" smtClean="0">
                <a:solidFill>
                  <a:srgbClr val="3C4245"/>
                </a:solidFill>
                <a:effectLst/>
                <a:latin typeface="Arial" panose="020B0604020202020204" pitchFamily="34" charset="0"/>
              </a:rPr>
              <a:t>Constatant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qu’il</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possible </a:t>
            </a:r>
            <a:r>
              <a:rPr lang="en-US" b="0" i="0" dirty="0" err="1" smtClean="0">
                <a:solidFill>
                  <a:srgbClr val="3C4245"/>
                </a:solidFill>
                <a:effectLst/>
                <a:latin typeface="Arial" panose="020B0604020202020204" pitchFamily="34" charset="0"/>
              </a:rPr>
              <a:t>d’accélérer</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reculde</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les pays se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maintenant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fixé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une</a:t>
            </a:r>
            <a:r>
              <a:rPr lang="en-US" b="0" i="0" dirty="0" smtClean="0">
                <a:solidFill>
                  <a:srgbClr val="3C4245"/>
                </a:solidFill>
                <a:effectLst/>
                <a:latin typeface="Arial" panose="020B0604020202020204" pitchFamily="34" charset="0"/>
              </a:rPr>
              <a:t> nouvelle </a:t>
            </a:r>
            <a:r>
              <a:rPr lang="en-US" b="0" i="0" dirty="0" err="1" smtClean="0">
                <a:solidFill>
                  <a:srgbClr val="3C4245"/>
                </a:solidFill>
                <a:effectLst/>
                <a:latin typeface="Arial" panose="020B0604020202020204" pitchFamily="34" charset="0"/>
              </a:rPr>
              <a:t>cible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visant</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réduire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davantage</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Une</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cibles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l’objectif</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durable 3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de faire passer le </a:t>
            </a:r>
            <a:r>
              <a:rPr lang="en-US" b="0" i="0" dirty="0" err="1" smtClean="0">
                <a:solidFill>
                  <a:srgbClr val="3C4245"/>
                </a:solidFill>
                <a:effectLst/>
                <a:latin typeface="Arial" panose="020B0604020202020204" pitchFamily="34" charset="0"/>
              </a:rPr>
              <a:t>taux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mondial</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au-</a:t>
            </a:r>
            <a:r>
              <a:rPr lang="en-US" b="0" i="0" dirty="0" err="1" smtClean="0">
                <a:solidFill>
                  <a:srgbClr val="3C4245"/>
                </a:solidFill>
                <a:effectLst/>
                <a:latin typeface="Arial" panose="020B0604020202020204" pitchFamily="34" charset="0"/>
              </a:rPr>
              <a:t>dessous</a:t>
            </a:r>
            <a:r>
              <a:rPr lang="en-US" b="0" i="0" dirty="0" smtClean="0">
                <a:solidFill>
                  <a:srgbClr val="3C4245"/>
                </a:solidFill>
                <a:effectLst/>
                <a:latin typeface="Arial" panose="020B0604020202020204" pitchFamily="34" charset="0"/>
              </a:rPr>
              <a:t> de 70 pour 100 000 naissances </a:t>
            </a:r>
            <a:r>
              <a:rPr lang="en-US" b="0" i="0" dirty="0" err="1" smtClean="0">
                <a:solidFill>
                  <a:srgbClr val="3C4245"/>
                </a:solidFill>
                <a:effectLst/>
                <a:latin typeface="Arial" panose="020B0604020202020204" pitchFamily="34" charset="0"/>
              </a:rPr>
              <a:t>vivantes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aucun</a:t>
            </a:r>
            <a:r>
              <a:rPr lang="en-US" b="0" i="0" dirty="0" smtClean="0">
                <a:solidFill>
                  <a:srgbClr val="3C4245"/>
                </a:solidFill>
                <a:effectLst/>
                <a:latin typeface="Arial" panose="020B0604020202020204" pitchFamily="34" charset="0"/>
              </a:rPr>
              <a:t> pays ne </a:t>
            </a:r>
            <a:r>
              <a:rPr lang="en-US" b="0" i="0" dirty="0" err="1" smtClean="0">
                <a:solidFill>
                  <a:srgbClr val="3C4245"/>
                </a:solidFill>
                <a:effectLst/>
                <a:latin typeface="Arial" panose="020B0604020202020204" pitchFamily="34" charset="0"/>
              </a:rPr>
              <a:t>devant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présenter</a:t>
            </a:r>
            <a:r>
              <a:rPr lang="en-US" b="0" i="0" dirty="0" smtClean="0">
                <a:solidFill>
                  <a:srgbClr val="3C4245"/>
                </a:solidFill>
                <a:effectLst/>
                <a:latin typeface="Arial" panose="020B0604020202020204" pitchFamily="34" charset="0"/>
              </a:rPr>
              <a:t> un </a:t>
            </a:r>
            <a:r>
              <a:rPr lang="en-US" b="0" i="0" dirty="0" err="1" smtClean="0">
                <a:solidFill>
                  <a:srgbClr val="3C4245"/>
                </a:solidFill>
                <a:effectLst/>
                <a:latin typeface="Arial" panose="020B0604020202020204" pitchFamily="34" charset="0"/>
              </a:rPr>
              <a:t>taux</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supérieur</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deux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fois</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moyenne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mondiale</a:t>
            </a:r>
            <a:r>
              <a:rPr lang="en-US" b="0" i="0" dirty="0" smtClean="0">
                <a:solidFill>
                  <a:srgbClr val="3C4245"/>
                </a:solidFill>
                <a:effectLst/>
                <a:latin typeface="Arial" panose="020B0604020202020204" pitchFamily="34" charset="0"/>
              </a:rPr>
              <a:t>.</a:t>
            </a:r>
          </a:p>
          <a:p>
            <a:pPr algn="l"/>
            <a:r>
              <a:rPr lang="en-US" b="1" i="0" dirty="0" err="1" smtClean="0">
                <a:solidFill>
                  <a:srgbClr val="3C4245"/>
                </a:solidFill>
                <a:effectLst/>
                <a:latin typeface="Arial" panose="020B0604020202020204" pitchFamily="34" charset="0"/>
              </a:rPr>
              <a:t>Où</a:t>
            </a:r>
            <a:r>
              <a:rPr lang="en-US" b="1" i="0" dirty="0" smtClean="0">
                <a:solidFill>
                  <a:srgbClr val="3C4245"/>
                </a:solidFill>
                <a:effectLst/>
                <a:latin typeface="Arial" panose="020B0604020202020204" pitchFamily="34" charset="0"/>
              </a:rPr>
              <a:t> les </a:t>
            </a:r>
            <a:r>
              <a:rPr lang="en-US" b="1" i="0" dirty="0" err="1" smtClean="0">
                <a:solidFill>
                  <a:srgbClr val="3C4245"/>
                </a:solidFill>
                <a:effectLst/>
                <a:latin typeface="Arial" panose="020B0604020202020204" pitchFamily="34" charset="0"/>
              </a:rPr>
              <a:t>décès</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maternels</a:t>
            </a:r>
            <a:r>
              <a:rPr lang="en-US" b="1" i="0" dirty="0" smtClean="0">
                <a:solidFill>
                  <a:srgbClr val="3C4245"/>
                </a:solidFill>
                <a:effectLst/>
                <a:latin typeface="Arial" panose="020B0604020202020204" pitchFamily="34" charset="0"/>
              </a:rPr>
              <a:t> se </a:t>
            </a:r>
            <a:r>
              <a:rPr lang="en-US" b="1" i="0" dirty="0" err="1" smtClean="0">
                <a:solidFill>
                  <a:srgbClr val="3C4245"/>
                </a:solidFill>
                <a:effectLst/>
                <a:latin typeface="Arial" panose="020B0604020202020204" pitchFamily="34" charset="0"/>
              </a:rPr>
              <a:t>produisent-ils</a:t>
            </a:r>
            <a:r>
              <a:rPr lang="en-US" b="1"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 </a:t>
            </a:r>
            <a:r>
              <a:rPr lang="en-US" b="0" i="0" dirty="0" err="1" smtClean="0">
                <a:solidFill>
                  <a:srgbClr val="3C4245"/>
                </a:solidFill>
                <a:effectLst/>
                <a:latin typeface="Arial" panose="020B0604020202020204" pitchFamily="34" charset="0"/>
              </a:rPr>
              <a:t>niveau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élevé</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certaines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régions</a:t>
            </a:r>
            <a:r>
              <a:rPr lang="en-US" b="0" i="0" dirty="0" smtClean="0">
                <a:solidFill>
                  <a:srgbClr val="3C4245"/>
                </a:solidFill>
                <a:effectLst/>
                <a:latin typeface="Arial" panose="020B0604020202020204" pitchFamily="34" charset="0"/>
              </a:rPr>
              <a:t> du monde </a:t>
            </a:r>
            <a:r>
              <a:rPr lang="en-US" b="0" i="0" dirty="0" err="1" smtClean="0">
                <a:solidFill>
                  <a:srgbClr val="3C4245"/>
                </a:solidFill>
                <a:effectLst/>
                <a:latin typeface="Arial" panose="020B0604020202020204" pitchFamily="34" charset="0"/>
              </a:rPr>
              <a:t>reflète</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inégalités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l’accès</a:t>
            </a:r>
            <a:r>
              <a:rPr lang="en-US" b="0" i="0" dirty="0" smtClean="0">
                <a:solidFill>
                  <a:srgbClr val="3C4245"/>
                </a:solidFill>
                <a:effectLst/>
                <a:latin typeface="Arial" panose="020B0604020202020204" pitchFamily="34" charset="0"/>
              </a:rPr>
              <a:t> aux services de santé et met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lumière </a:t>
            </a:r>
            <a:r>
              <a:rPr lang="en-US" b="0" i="0" dirty="0" err="1" smtClean="0">
                <a:solidFill>
                  <a:srgbClr val="3C4245"/>
                </a:solidFill>
                <a:effectLst/>
                <a:latin typeface="Arial" panose="020B0604020202020204" pitchFamily="34" charset="0"/>
              </a:rPr>
              <a:t>l’écart</a:t>
            </a:r>
            <a:r>
              <a:rPr lang="en-US" b="0" i="0" dirty="0" smtClean="0">
                <a:solidFill>
                  <a:srgbClr val="3C4245"/>
                </a:solidFill>
                <a:effectLst/>
                <a:latin typeface="Arial" panose="020B0604020202020204" pitchFamily="34" charset="0"/>
              </a:rPr>
              <a:t> entre les riches et les </a:t>
            </a:r>
            <a:r>
              <a:rPr lang="en-US" b="0" i="0" dirty="0" err="1" smtClean="0">
                <a:solidFill>
                  <a:srgbClr val="3C4245"/>
                </a:solidFill>
                <a:effectLst/>
                <a:latin typeface="Arial" panose="020B0604020202020204" pitchFamily="34" charset="0"/>
              </a:rPr>
              <a:t>pauvres</a:t>
            </a:r>
            <a:r>
              <a:rPr lang="en-US" b="0" i="0" dirty="0" smtClean="0">
                <a:solidFill>
                  <a:srgbClr val="3C4245"/>
                </a:solidFill>
                <a:effectLst/>
                <a:latin typeface="Arial" panose="020B0604020202020204" pitchFamily="34" charset="0"/>
              </a:rPr>
              <a:t>. La quasi-</a:t>
            </a:r>
            <a:r>
              <a:rPr lang="en-US" b="0" i="0" dirty="0" err="1" smtClean="0">
                <a:solidFill>
                  <a:srgbClr val="3C4245"/>
                </a:solidFill>
                <a:effectLst/>
                <a:latin typeface="Arial" panose="020B0604020202020204" pitchFamily="34" charset="0"/>
              </a:rPr>
              <a:t>totalité</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(99%) se </a:t>
            </a:r>
            <a:r>
              <a:rPr lang="en-US" b="0" i="0" dirty="0" err="1" smtClean="0">
                <a:solidFill>
                  <a:srgbClr val="3C4245"/>
                </a:solidFill>
                <a:effectLst/>
                <a:latin typeface="Arial" panose="020B0604020202020204" pitchFamily="34" charset="0"/>
              </a:rPr>
              <a:t>produisent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des pays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dont</a:t>
            </a:r>
            <a:r>
              <a:rPr lang="en-US" b="0" i="0" dirty="0" smtClean="0">
                <a:solidFill>
                  <a:srgbClr val="3C4245"/>
                </a:solidFill>
                <a:effectLst/>
                <a:latin typeface="Arial" panose="020B0604020202020204" pitchFamily="34" charset="0"/>
              </a:rPr>
              <a:t> plus de la </a:t>
            </a:r>
            <a:r>
              <a:rPr lang="en-US" b="0" i="0" dirty="0" err="1" smtClean="0">
                <a:solidFill>
                  <a:srgbClr val="3C4245"/>
                </a:solidFill>
                <a:effectLst/>
                <a:latin typeface="Arial" panose="020B0604020202020204" pitchFamily="34" charset="0"/>
              </a:rPr>
              <a:t>moitié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Afrique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subsaharienne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près</a:t>
            </a:r>
            <a:r>
              <a:rPr lang="en-US" b="0" i="0" dirty="0" smtClean="0">
                <a:solidFill>
                  <a:srgbClr val="3C4245"/>
                </a:solidFill>
                <a:effectLst/>
                <a:latin typeface="Arial" panose="020B0604020202020204" pitchFamily="34" charset="0"/>
              </a:rPr>
              <a:t> d'un tiers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Asie</a:t>
            </a:r>
            <a:r>
              <a:rPr lang="en-US" b="0" i="0" dirty="0" smtClean="0">
                <a:solidFill>
                  <a:srgbClr val="3C4245"/>
                </a:solidFill>
                <a:effectLst/>
                <a:latin typeface="Arial" panose="020B0604020202020204" pitchFamily="34" charset="0"/>
              </a:rPr>
              <a:t> du </a:t>
            </a:r>
            <a:r>
              <a:rPr lang="en-US" b="0" i="0" dirty="0" err="1" smtClean="0">
                <a:solidFill>
                  <a:srgbClr val="3C4245"/>
                </a:solidFill>
                <a:effectLst/>
                <a:latin typeface="Arial" panose="020B0604020202020204" pitchFamily="34" charset="0"/>
              </a:rPr>
              <a:t>Sud</a:t>
            </a:r>
            <a:r>
              <a:rPr lang="en-US" b="0" i="0" dirty="0" smtClean="0">
                <a:solidFill>
                  <a:srgbClr val="3C4245"/>
                </a:solidFill>
                <a:effectLst/>
                <a:latin typeface="Arial" panose="020B0604020202020204" pitchFamily="34" charset="0"/>
              </a:rPr>
              <a:t>. Plus de la </a:t>
            </a:r>
            <a:r>
              <a:rPr lang="en-US" b="0" i="0" dirty="0" err="1" smtClean="0">
                <a:solidFill>
                  <a:srgbClr val="3C4245"/>
                </a:solidFill>
                <a:effectLst/>
                <a:latin typeface="Arial" panose="020B0604020202020204" pitchFamily="34" charset="0"/>
              </a:rPr>
              <a:t>moitié</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se </a:t>
            </a:r>
            <a:r>
              <a:rPr lang="en-US" b="0" i="0" dirty="0" err="1" smtClean="0">
                <a:solidFill>
                  <a:srgbClr val="3C4245"/>
                </a:solidFill>
                <a:effectLst/>
                <a:latin typeface="Arial" panose="020B0604020202020204" pitchFamily="34" charset="0"/>
              </a:rPr>
              <a:t>produisent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régions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instables</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plongées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des crises </a:t>
            </a:r>
            <a:r>
              <a:rPr lang="en-US" b="0" i="0" dirty="0" err="1" smtClean="0">
                <a:solidFill>
                  <a:srgbClr val="3C4245"/>
                </a:solidFill>
                <a:effectLst/>
                <a:latin typeface="Arial" panose="020B0604020202020204" pitchFamily="34" charset="0"/>
              </a:rPr>
              <a:t>humanitaires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 ratio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2015, de 239 pour 100 000 naissances, </a:t>
            </a:r>
            <a:r>
              <a:rPr lang="en-US" b="0" i="0" dirty="0" err="1" smtClean="0">
                <a:solidFill>
                  <a:srgbClr val="3C4245"/>
                </a:solidFill>
                <a:effectLst/>
                <a:latin typeface="Arial" panose="020B0604020202020204" pitchFamily="34" charset="0"/>
              </a:rPr>
              <a:t>contre</a:t>
            </a:r>
            <a:r>
              <a:rPr lang="en-US" b="0" i="0" dirty="0" smtClean="0">
                <a:solidFill>
                  <a:srgbClr val="3C4245"/>
                </a:solidFill>
                <a:effectLst/>
                <a:latin typeface="Arial" panose="020B0604020202020204" pitchFamily="34" charset="0"/>
              </a:rPr>
              <a:t> 12 pour 100 000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développés</a:t>
            </a:r>
            <a:r>
              <a:rPr lang="en-US" b="0" i="0" dirty="0" smtClean="0">
                <a:solidFill>
                  <a:srgbClr val="3C4245"/>
                </a:solidFill>
                <a:effectLst/>
                <a:latin typeface="Arial" panose="020B0604020202020204" pitchFamily="34" charset="0"/>
              </a:rPr>
              <a:t>. On note </a:t>
            </a:r>
            <a:r>
              <a:rPr lang="en-US" b="0" i="0" dirty="0" err="1" smtClean="0">
                <a:solidFill>
                  <a:srgbClr val="3C4245"/>
                </a:solidFill>
                <a:effectLst/>
                <a:latin typeface="Arial" panose="020B0604020202020204" pitchFamily="34" charset="0"/>
              </a:rPr>
              <a:t>d’importantes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disparités</a:t>
            </a:r>
            <a:r>
              <a:rPr lang="en-US" b="0" i="0" dirty="0" smtClean="0">
                <a:solidFill>
                  <a:srgbClr val="3C4245"/>
                </a:solidFill>
                <a:effectLst/>
                <a:latin typeface="Arial" panose="020B0604020202020204" pitchFamily="34" charset="0"/>
              </a:rPr>
              <a:t> entre les pays, à </a:t>
            </a:r>
            <a:r>
              <a:rPr lang="en-US" b="0" i="0" dirty="0" err="1" smtClean="0">
                <a:solidFill>
                  <a:srgbClr val="3C4245"/>
                </a:solidFill>
                <a:effectLst/>
                <a:latin typeface="Arial" panose="020B0604020202020204" pitchFamily="34" charset="0"/>
              </a:rPr>
              <a:t>l’intérieur</a:t>
            </a:r>
            <a:r>
              <a:rPr lang="en-US" b="0" i="0" dirty="0" smtClean="0">
                <a:solidFill>
                  <a:srgbClr val="3C4245"/>
                </a:solidFill>
                <a:effectLst/>
                <a:latin typeface="Arial" panose="020B0604020202020204" pitchFamily="34" charset="0"/>
              </a:rPr>
              <a:t> d’un </a:t>
            </a:r>
            <a:r>
              <a:rPr lang="en-US" b="0" i="0" dirty="0" err="1" smtClean="0">
                <a:solidFill>
                  <a:srgbClr val="3C4245"/>
                </a:solidFill>
                <a:effectLst/>
                <a:latin typeface="Arial" panose="020B0604020202020204" pitchFamily="34" charset="0"/>
              </a:rPr>
              <a:t>même</a:t>
            </a:r>
            <a:r>
              <a:rPr lang="en-US" b="0" i="0" dirty="0" smtClean="0">
                <a:solidFill>
                  <a:srgbClr val="3C4245"/>
                </a:solidFill>
                <a:effectLst/>
                <a:latin typeface="Arial" panose="020B0604020202020204" pitchFamily="34" charset="0"/>
              </a:rPr>
              <a:t> pays, entre les populations à </a:t>
            </a:r>
            <a:r>
              <a:rPr lang="en-US" b="0" i="0" dirty="0" err="1" smtClean="0">
                <a:solidFill>
                  <a:srgbClr val="3C4245"/>
                </a:solidFill>
                <a:effectLst/>
                <a:latin typeface="Arial" panose="020B0604020202020204" pitchFamily="34" charset="0"/>
              </a:rPr>
              <a:t>faible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et à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élevé</a:t>
            </a:r>
            <a:r>
              <a:rPr lang="en-US" b="0" i="0" dirty="0" smtClean="0">
                <a:solidFill>
                  <a:srgbClr val="3C4245"/>
                </a:solidFill>
                <a:effectLst/>
                <a:latin typeface="Arial" panose="020B0604020202020204" pitchFamily="34" charset="0"/>
              </a:rPr>
              <a:t> et entre les populations </a:t>
            </a:r>
            <a:r>
              <a:rPr lang="en-US" b="0" i="0" dirty="0" err="1" smtClean="0">
                <a:solidFill>
                  <a:srgbClr val="3C4245"/>
                </a:solidFill>
                <a:effectLst/>
                <a:latin typeface="Arial" panose="020B0604020202020204" pitchFamily="34" charset="0"/>
              </a:rPr>
              <a:t>rurales</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urbaines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mortalité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plus </a:t>
            </a:r>
            <a:r>
              <a:rPr lang="en-US" b="0" i="0" dirty="0" err="1" smtClean="0">
                <a:solidFill>
                  <a:srgbClr val="3C4245"/>
                </a:solidFill>
                <a:effectLst/>
                <a:latin typeface="Arial" panose="020B0604020202020204" pitchFamily="34" charset="0"/>
              </a:rPr>
              <a:t>élevé</a:t>
            </a:r>
            <a:r>
              <a:rPr lang="en-US" b="0" i="0" dirty="0" smtClean="0">
                <a:solidFill>
                  <a:srgbClr val="3C4245"/>
                </a:solidFill>
                <a:effectLst/>
                <a:latin typeface="Arial" panose="020B0604020202020204" pitchFamily="34" charset="0"/>
              </a:rPr>
              <a:t> chez les </a:t>
            </a:r>
            <a:r>
              <a:rPr lang="en-US" b="0" i="0" dirty="0" err="1" smtClean="0">
                <a:solidFill>
                  <a:srgbClr val="3C4245"/>
                </a:solidFill>
                <a:effectLst/>
                <a:latin typeface="Arial" panose="020B0604020202020204" pitchFamily="34" charset="0"/>
              </a:rPr>
              <a:t>adolescentes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moins</a:t>
            </a:r>
            <a:r>
              <a:rPr lang="en-US" b="0" i="0" dirty="0" smtClean="0">
                <a:solidFill>
                  <a:srgbClr val="3C4245"/>
                </a:solidFill>
                <a:effectLst/>
                <a:latin typeface="Arial" panose="020B0604020202020204" pitchFamily="34" charset="0"/>
              </a:rPr>
              <a:t> de 15 ans. Les complications au </a:t>
            </a:r>
            <a:r>
              <a:rPr lang="en-US" b="0" i="0" dirty="0" err="1" smtClean="0">
                <a:solidFill>
                  <a:srgbClr val="3C4245"/>
                </a:solidFill>
                <a:effectLst/>
                <a:latin typeface="Arial" panose="020B0604020202020204" pitchFamily="34" charset="0"/>
              </a:rPr>
              <a:t>cours</a:t>
            </a:r>
            <a:r>
              <a:rPr lang="en-US" b="0" i="0" dirty="0" smtClean="0">
                <a:solidFill>
                  <a:srgbClr val="3C4245"/>
                </a:solidFill>
                <a:effectLst/>
                <a:latin typeface="Arial" panose="020B0604020202020204" pitchFamily="34" charset="0"/>
              </a:rPr>
              <a:t> de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l'une</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principales</a:t>
            </a:r>
            <a:r>
              <a:rPr lang="en-US" b="0" i="0" dirty="0" smtClean="0">
                <a:solidFill>
                  <a:srgbClr val="3C4245"/>
                </a:solidFill>
                <a:effectLst/>
                <a:latin typeface="Arial" panose="020B0604020202020204" pitchFamily="34" charset="0"/>
              </a:rPr>
              <a:t> causes de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chez les </a:t>
            </a:r>
            <a:r>
              <a:rPr lang="en-US" b="0" i="0" dirty="0" err="1" smtClean="0">
                <a:solidFill>
                  <a:srgbClr val="3C4245"/>
                </a:solidFill>
                <a:effectLst/>
                <a:latin typeface="Arial" panose="020B0604020202020204" pitchFamily="34" charset="0"/>
              </a:rPr>
              <a:t>adolescentes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plupart</a:t>
            </a:r>
            <a:r>
              <a:rPr lang="en-US" b="0" i="0" dirty="0" smtClean="0">
                <a:solidFill>
                  <a:srgbClr val="3C4245"/>
                </a:solidFill>
                <a:effectLst/>
                <a:latin typeface="Arial" panose="020B0604020202020204" pitchFamily="34" charset="0"/>
              </a:rPr>
              <a:t> des pays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a:t>
            </a:r>
            <a:r>
              <a:rPr lang="en-US" b="0" i="0" baseline="30000" dirty="0" smtClean="0">
                <a:solidFill>
                  <a:srgbClr val="3C4245"/>
                </a:solidFill>
                <a:effectLst/>
                <a:latin typeface="Arial" panose="020B0604020202020204" pitchFamily="34" charset="0"/>
              </a:rPr>
              <a:t>2,3</a:t>
            </a:r>
            <a:endParaRPr lang="en-US" b="0" i="0" dirty="0" smtClean="0">
              <a:solidFill>
                <a:srgbClr val="3C4245"/>
              </a:solidFill>
              <a:effectLst/>
              <a:latin typeface="Arial" panose="020B0604020202020204" pitchFamily="34" charset="0"/>
            </a:endParaRPr>
          </a:p>
          <a:p>
            <a:pPr algn="l"/>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moyenne</a:t>
            </a:r>
            <a:r>
              <a:rPr lang="en-US" b="0" i="0" dirty="0" smtClean="0">
                <a:solidFill>
                  <a:srgbClr val="3C4245"/>
                </a:solidFill>
                <a:effectLst/>
                <a:latin typeface="Arial" panose="020B0604020202020204" pitchFamily="34" charset="0"/>
              </a:rPr>
              <a:t>, les femmes </a:t>
            </a:r>
            <a:r>
              <a:rPr lang="en-US" b="0" i="0" dirty="0" err="1" smtClean="0">
                <a:solidFill>
                  <a:srgbClr val="3C4245"/>
                </a:solidFill>
                <a:effectLst/>
                <a:latin typeface="Arial" panose="020B0604020202020204" pitchFamily="34" charset="0"/>
              </a:rPr>
              <a:t>ont</a:t>
            </a:r>
            <a:r>
              <a:rPr lang="en-US" b="0" i="0" dirty="0" smtClean="0">
                <a:solidFill>
                  <a:srgbClr val="3C4245"/>
                </a:solidFill>
                <a:effectLst/>
                <a:latin typeface="Arial" panose="020B0604020202020204" pitchFamily="34" charset="0"/>
              </a:rPr>
              <a:t> beaucoup plus de </a:t>
            </a:r>
            <a:r>
              <a:rPr lang="en-US" b="0" i="0" dirty="0" err="1" smtClean="0">
                <a:solidFill>
                  <a:srgbClr val="3C4245"/>
                </a:solidFill>
                <a:effectLst/>
                <a:latin typeface="Arial" panose="020B0604020202020204" pitchFamily="34" charset="0"/>
              </a:rPr>
              <a:t>grossesses</a:t>
            </a:r>
            <a:r>
              <a:rPr lang="en-US" b="0" i="0" dirty="0" smtClean="0">
                <a:solidFill>
                  <a:srgbClr val="3C4245"/>
                </a:solidFill>
                <a:effectLst/>
                <a:latin typeface="Arial" panose="020B0604020202020204" pitchFamily="34" charset="0"/>
              </a:rPr>
              <a:t> que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développés</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mourir</a:t>
            </a:r>
            <a:r>
              <a:rPr lang="en-US" b="0" i="0" dirty="0" smtClean="0">
                <a:solidFill>
                  <a:srgbClr val="3C4245"/>
                </a:solidFill>
                <a:effectLst/>
                <a:latin typeface="Arial" panose="020B0604020202020204" pitchFamily="34" charset="0"/>
              </a:rPr>
              <a:t> du fait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au </a:t>
            </a:r>
            <a:r>
              <a:rPr lang="en-US" b="0" i="0" dirty="0" err="1" smtClean="0">
                <a:solidFill>
                  <a:srgbClr val="3C4245"/>
                </a:solidFill>
                <a:effectLst/>
                <a:latin typeface="Arial" panose="020B0604020202020204" pitchFamily="34" charset="0"/>
              </a:rPr>
              <a:t>cours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leur</a:t>
            </a:r>
            <a:r>
              <a:rPr lang="en-US" b="0" i="0" dirty="0" smtClean="0">
                <a:solidFill>
                  <a:srgbClr val="3C4245"/>
                </a:solidFill>
                <a:effectLst/>
                <a:latin typeface="Arial" panose="020B0604020202020204" pitchFamily="34" charset="0"/>
              </a:rPr>
              <a:t> vie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pour </a:t>
            </a:r>
            <a:r>
              <a:rPr lang="en-US" b="0" i="0" dirty="0" err="1" smtClean="0">
                <a:solidFill>
                  <a:srgbClr val="3C4245"/>
                </a:solidFill>
                <a:effectLst/>
                <a:latin typeface="Arial" panose="020B0604020202020204" pitchFamily="34" charset="0"/>
              </a:rPr>
              <a:t>elles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bien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supérieur</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a:t>
            </a:r>
            <a:r>
              <a:rPr lang="en-US" b="0" i="0" dirty="0" smtClean="0">
                <a:solidFill>
                  <a:srgbClr val="3C4245"/>
                </a:solidFill>
                <a:effectLst/>
                <a:latin typeface="Arial" panose="020B0604020202020204" pitchFamily="34" charset="0"/>
              </a:rPr>
              <a:t> sur la </a:t>
            </a:r>
            <a:r>
              <a:rPr lang="en-US" b="0" i="0" dirty="0" err="1" smtClean="0">
                <a:solidFill>
                  <a:srgbClr val="3C4245"/>
                </a:solidFill>
                <a:effectLst/>
                <a:latin typeface="Arial" panose="020B0604020202020204" pitchFamily="34" charset="0"/>
              </a:rPr>
              <a:t>durée</a:t>
            </a:r>
            <a:r>
              <a:rPr lang="en-US" b="0" i="0" dirty="0" smtClean="0">
                <a:solidFill>
                  <a:srgbClr val="3C4245"/>
                </a:solidFill>
                <a:effectLst/>
                <a:latin typeface="Arial" panose="020B0604020202020204" pitchFamily="34" charset="0"/>
              </a:rPr>
              <a:t> de la vie – </a:t>
            </a:r>
            <a:r>
              <a:rPr lang="en-US" b="0" i="0" dirty="0" err="1" smtClean="0">
                <a:solidFill>
                  <a:srgbClr val="3C4245"/>
                </a:solidFill>
                <a:effectLst/>
                <a:latin typeface="Arial" panose="020B0604020202020204" pitchFamily="34" charset="0"/>
              </a:rPr>
              <a:t>c’est</a:t>
            </a:r>
            <a:r>
              <a:rPr lang="en-US" b="0" i="0" dirty="0" smtClean="0">
                <a:solidFill>
                  <a:srgbClr val="3C4245"/>
                </a:solidFill>
                <a:effectLst/>
                <a:latin typeface="Arial" panose="020B0604020202020204" pitchFamily="34" charset="0"/>
              </a:rPr>
              <a:t> à dire la </a:t>
            </a:r>
            <a:r>
              <a:rPr lang="en-US" b="0" i="0" dirty="0" err="1" smtClean="0">
                <a:solidFill>
                  <a:srgbClr val="3C4245"/>
                </a:solidFill>
                <a:effectLst/>
                <a:latin typeface="Arial" panose="020B0604020202020204" pitchFamily="34" charset="0"/>
              </a:rPr>
              <a:t>probabilité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qu’une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jeune</a:t>
            </a:r>
            <a:r>
              <a:rPr lang="en-US" b="0" i="0" dirty="0" smtClean="0">
                <a:solidFill>
                  <a:srgbClr val="3C4245"/>
                </a:solidFill>
                <a:effectLst/>
                <a:latin typeface="Arial" panose="020B0604020202020204" pitchFamily="34" charset="0"/>
              </a:rPr>
              <a:t> femme </a:t>
            </a:r>
            <a:r>
              <a:rPr lang="en-US" b="0" i="0" dirty="0" err="1" smtClean="0">
                <a:solidFill>
                  <a:srgbClr val="3C4245"/>
                </a:solidFill>
                <a:effectLst/>
                <a:latin typeface="Arial" panose="020B0604020202020204" pitchFamily="34" charset="0"/>
              </a:rPr>
              <a:t>décédera</a:t>
            </a:r>
            <a:r>
              <a:rPr lang="en-US" b="0" i="0" dirty="0" smtClean="0">
                <a:solidFill>
                  <a:srgbClr val="3C4245"/>
                </a:solidFill>
                <a:effectLst/>
                <a:latin typeface="Arial" panose="020B0604020202020204" pitchFamily="34" charset="0"/>
              </a:rPr>
              <a:t> un jour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cause </a:t>
            </a:r>
            <a:r>
              <a:rPr lang="en-US" b="0" i="0" dirty="0" err="1" smtClean="0">
                <a:solidFill>
                  <a:srgbClr val="3C4245"/>
                </a:solidFill>
                <a:effectLst/>
                <a:latin typeface="Arial" panose="020B0604020202020204" pitchFamily="34" charset="0"/>
              </a:rPr>
              <a:t>liée</a:t>
            </a:r>
            <a:r>
              <a:rPr lang="en-US" b="0" i="0" dirty="0" smtClean="0">
                <a:solidFill>
                  <a:srgbClr val="3C4245"/>
                </a:solidFill>
                <a:effectLst/>
                <a:latin typeface="Arial" panose="020B0604020202020204" pitchFamily="34" charset="0"/>
              </a:rPr>
              <a:t> à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de 1 sur 4900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développés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contre</a:t>
            </a:r>
            <a:r>
              <a:rPr lang="en-US" b="0" i="0" dirty="0" smtClean="0">
                <a:solidFill>
                  <a:srgbClr val="3C4245"/>
                </a:solidFill>
                <a:effectLst/>
                <a:latin typeface="Arial" panose="020B0604020202020204" pitchFamily="34" charset="0"/>
              </a:rPr>
              <a:t> 1 sur 180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développement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a:t>
            </a:r>
            <a:r>
              <a:rPr lang="en-US" b="0" i="0" dirty="0" err="1" smtClean="0">
                <a:solidFill>
                  <a:srgbClr val="3C4245"/>
                </a:solidFill>
                <a:effectLst/>
                <a:latin typeface="Arial" panose="020B0604020202020204" pitchFamily="34" charset="0"/>
              </a:rPr>
              <a:t>connus</a:t>
            </a:r>
            <a:r>
              <a:rPr lang="en-US" b="0" i="0" dirty="0" smtClean="0">
                <a:solidFill>
                  <a:srgbClr val="3C4245"/>
                </a:solidFill>
                <a:effectLst/>
                <a:latin typeface="Arial" panose="020B0604020202020204" pitchFamily="34" charset="0"/>
              </a:rPr>
              <a:t> pour </a:t>
            </a:r>
            <a:r>
              <a:rPr lang="en-US" b="0" i="0" dirty="0" err="1" smtClean="0">
                <a:solidFill>
                  <a:srgbClr val="3C4245"/>
                </a:solidFill>
                <a:effectLst/>
                <a:latin typeface="Arial" panose="020B0604020202020204" pitchFamily="34" charset="0"/>
              </a:rPr>
              <a:t>leur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fragilité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de 1 pour 54, </a:t>
            </a:r>
            <a:r>
              <a:rPr lang="en-US" b="0" i="0" dirty="0" err="1" smtClean="0">
                <a:solidFill>
                  <a:srgbClr val="3C4245"/>
                </a:solidFill>
                <a:effectLst/>
                <a:latin typeface="Arial" panose="020B0604020202020204" pitchFamily="34" charset="0"/>
              </a:rPr>
              <a:t>conséquence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l’effondrement</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systèmes</a:t>
            </a:r>
            <a:r>
              <a:rPr lang="en-US" b="0" i="0" dirty="0" smtClean="0">
                <a:solidFill>
                  <a:srgbClr val="3C4245"/>
                </a:solidFill>
                <a:effectLst/>
                <a:latin typeface="Arial" panose="020B0604020202020204" pitchFamily="34" charset="0"/>
              </a:rPr>
              <a:t> de santé.</a:t>
            </a:r>
          </a:p>
          <a:p>
            <a:pPr algn="l"/>
            <a:r>
              <a:rPr lang="en-US" b="1" i="0" dirty="0" smtClean="0">
                <a:solidFill>
                  <a:srgbClr val="3C4245"/>
                </a:solidFill>
                <a:effectLst/>
                <a:latin typeface="Arial" panose="020B0604020202020204" pitchFamily="34" charset="0"/>
              </a:rPr>
              <a:t>Pour </a:t>
            </a:r>
            <a:r>
              <a:rPr lang="en-US" b="1" i="0" dirty="0" err="1" smtClean="0">
                <a:solidFill>
                  <a:srgbClr val="3C4245"/>
                </a:solidFill>
                <a:effectLst/>
                <a:latin typeface="Arial" panose="020B0604020202020204" pitchFamily="34" charset="0"/>
              </a:rPr>
              <a:t>quelles</a:t>
            </a:r>
            <a:r>
              <a:rPr lang="en-US" b="1" i="0" dirty="0" smtClean="0">
                <a:solidFill>
                  <a:srgbClr val="3C4245"/>
                </a:solidFill>
                <a:effectLst/>
                <a:latin typeface="Arial" panose="020B0604020202020204" pitchFamily="34" charset="0"/>
              </a:rPr>
              <a:t> raisons les femmes </a:t>
            </a:r>
            <a:r>
              <a:rPr lang="en-US" b="1" i="0" dirty="0" err="1" smtClean="0">
                <a:solidFill>
                  <a:srgbClr val="3C4245"/>
                </a:solidFill>
                <a:effectLst/>
                <a:latin typeface="Arial" panose="020B0604020202020204" pitchFamily="34" charset="0"/>
              </a:rPr>
              <a:t>meurent-elles</a:t>
            </a:r>
            <a:r>
              <a:rPr lang="en-US" b="1"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Les femmes </a:t>
            </a:r>
            <a:r>
              <a:rPr lang="en-US" b="0" i="0" dirty="0" err="1" smtClean="0">
                <a:solidFill>
                  <a:srgbClr val="3C4245"/>
                </a:solidFill>
                <a:effectLst/>
                <a:latin typeface="Arial" panose="020B0604020202020204" pitchFamily="34" charset="0"/>
              </a:rPr>
              <a:t>décèdent</a:t>
            </a:r>
            <a:r>
              <a:rPr lang="en-US" b="0" i="0" dirty="0" smtClean="0">
                <a:solidFill>
                  <a:srgbClr val="3C4245"/>
                </a:solidFill>
                <a:effectLst/>
                <a:latin typeface="Arial" panose="020B0604020202020204" pitchFamily="34" charset="0"/>
              </a:rPr>
              <a:t> par suite de complications </a:t>
            </a:r>
            <a:r>
              <a:rPr lang="en-US" b="0" i="0" dirty="0" err="1" smtClean="0">
                <a:solidFill>
                  <a:srgbClr val="3C4245"/>
                </a:solidFill>
                <a:effectLst/>
                <a:latin typeface="Arial" panose="020B0604020202020204" pitchFamily="34" charset="0"/>
              </a:rPr>
              <a:t>survenues</a:t>
            </a:r>
            <a:r>
              <a:rPr lang="en-US" b="0" i="0" dirty="0" smtClean="0">
                <a:solidFill>
                  <a:srgbClr val="3C4245"/>
                </a:solidFill>
                <a:effectLst/>
                <a:latin typeface="Arial" panose="020B0604020202020204" pitchFamily="34" charset="0"/>
              </a:rPr>
              <a:t> pendant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après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plupart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ces</a:t>
            </a:r>
            <a:r>
              <a:rPr lang="en-US" b="0" i="0" dirty="0" smtClean="0">
                <a:solidFill>
                  <a:srgbClr val="3C4245"/>
                </a:solidFill>
                <a:effectLst/>
                <a:latin typeface="Arial" panose="020B0604020202020204" pitchFamily="34" charset="0"/>
              </a:rPr>
              <a:t> complications </a:t>
            </a:r>
            <a:r>
              <a:rPr lang="en-US" b="0" i="0" dirty="0" err="1" smtClean="0">
                <a:solidFill>
                  <a:srgbClr val="3C4245"/>
                </a:solidFill>
                <a:effectLst/>
                <a:latin typeface="Arial" panose="020B0604020202020204" pitchFamily="34" charset="0"/>
              </a:rPr>
              <a:t>apparaissent</a:t>
            </a:r>
            <a:r>
              <a:rPr lang="en-US" b="0" i="0" dirty="0" smtClean="0">
                <a:solidFill>
                  <a:srgbClr val="3C4245"/>
                </a:solidFill>
                <a:effectLst/>
                <a:latin typeface="Arial" panose="020B0604020202020204" pitchFamily="34" charset="0"/>
              </a:rPr>
              <a:t> au </a:t>
            </a:r>
            <a:r>
              <a:rPr lang="en-US" b="0" i="0" dirty="0" err="1" smtClean="0">
                <a:solidFill>
                  <a:srgbClr val="3C4245"/>
                </a:solidFill>
                <a:effectLst/>
                <a:latin typeface="Arial" panose="020B0604020202020204" pitchFamily="34" charset="0"/>
              </a:rPr>
              <a:t>cours</a:t>
            </a:r>
            <a:r>
              <a:rPr lang="en-US" b="0" i="0" dirty="0" smtClean="0">
                <a:solidFill>
                  <a:srgbClr val="3C4245"/>
                </a:solidFill>
                <a:effectLst/>
                <a:latin typeface="Arial" panose="020B0604020202020204" pitchFamily="34" charset="0"/>
              </a:rPr>
              <a:t> de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pourraient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être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évitées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traitées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D’autres</a:t>
            </a:r>
            <a:r>
              <a:rPr lang="en-US" b="0" i="0" dirty="0" smtClean="0">
                <a:solidFill>
                  <a:srgbClr val="3C4245"/>
                </a:solidFill>
                <a:effectLst/>
                <a:latin typeface="Arial" panose="020B0604020202020204" pitchFamily="34" charset="0"/>
              </a:rPr>
              <a:t>, qui </a:t>
            </a:r>
            <a:r>
              <a:rPr lang="en-US" b="0" i="0" dirty="0" err="1" smtClean="0">
                <a:solidFill>
                  <a:srgbClr val="3C4245"/>
                </a:solidFill>
                <a:effectLst/>
                <a:latin typeface="Arial" panose="020B0604020202020204" pitchFamily="34" charset="0"/>
              </a:rPr>
              <a:t>existaient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auparavant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s’aggravent</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ce</a:t>
            </a:r>
            <a:r>
              <a:rPr lang="en-US" b="0" i="0" dirty="0" smtClean="0">
                <a:solidFill>
                  <a:srgbClr val="3C4245"/>
                </a:solidFill>
                <a:effectLst/>
                <a:latin typeface="Arial" panose="020B0604020202020204" pitchFamily="34" charset="0"/>
              </a:rPr>
              <a:t> moment-</a:t>
            </a:r>
            <a:r>
              <a:rPr lang="en-US" b="0" i="0" dirty="0" err="1" smtClean="0">
                <a:solidFill>
                  <a:srgbClr val="3C4245"/>
                </a:solidFill>
                <a:effectLst/>
                <a:latin typeface="Arial" panose="020B0604020202020204" pitchFamily="34" charset="0"/>
              </a:rPr>
              <a:t>là</a:t>
            </a:r>
            <a:r>
              <a:rPr lang="en-US" b="0" i="0" dirty="0" smtClean="0">
                <a:solidFill>
                  <a:srgbClr val="3C4245"/>
                </a:solidFill>
                <a:effectLst/>
                <a:latin typeface="Arial" panose="020B0604020202020204" pitchFamily="34" charset="0"/>
              </a:rPr>
              <a:t> surtout </a:t>
            </a:r>
            <a:r>
              <a:rPr lang="en-US" b="0" i="0" dirty="0" err="1" smtClean="0">
                <a:solidFill>
                  <a:srgbClr val="3C4245"/>
                </a:solidFill>
                <a:effectLst/>
                <a:latin typeface="Arial" panose="020B0604020202020204" pitchFamily="34" charset="0"/>
              </a:rPr>
              <a:t>si</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elles</a:t>
            </a:r>
            <a:r>
              <a:rPr lang="en-US" b="0" i="0" dirty="0" smtClean="0">
                <a:solidFill>
                  <a:srgbClr val="3C4245"/>
                </a:solidFill>
                <a:effectLst/>
                <a:latin typeface="Arial" panose="020B0604020202020204" pitchFamily="34" charset="0"/>
              </a:rPr>
              <a:t> ne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pas </a:t>
            </a:r>
            <a:r>
              <a:rPr lang="en-US" b="0" i="0" dirty="0" err="1" smtClean="0">
                <a:solidFill>
                  <a:srgbClr val="3C4245"/>
                </a:solidFill>
                <a:effectLst/>
                <a:latin typeface="Arial" panose="020B0604020202020204" pitchFamily="34" charset="0"/>
              </a:rPr>
              <a:t>prises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compte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 cadre des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principales</a:t>
            </a:r>
            <a:r>
              <a:rPr lang="en-US" b="0" i="0" dirty="0" smtClean="0">
                <a:solidFill>
                  <a:srgbClr val="3C4245"/>
                </a:solidFill>
                <a:effectLst/>
                <a:latin typeface="Arial" panose="020B0604020202020204" pitchFamily="34" charset="0"/>
              </a:rPr>
              <a:t> complications, qui </a:t>
            </a:r>
            <a:r>
              <a:rPr lang="en-US" b="0" i="0" dirty="0" err="1" smtClean="0">
                <a:solidFill>
                  <a:srgbClr val="3C4245"/>
                </a:solidFill>
                <a:effectLst/>
                <a:latin typeface="Arial" panose="020B0604020202020204" pitchFamily="34" charset="0"/>
              </a:rPr>
              <a:t>représentent</a:t>
            </a:r>
            <a:r>
              <a:rPr lang="en-US" b="0" i="0" dirty="0" smtClean="0">
                <a:solidFill>
                  <a:srgbClr val="3C4245"/>
                </a:solidFill>
                <a:effectLst/>
                <a:latin typeface="Arial" panose="020B0604020202020204" pitchFamily="34" charset="0"/>
              </a:rPr>
              <a:t> 75% de </a:t>
            </a:r>
            <a:r>
              <a:rPr lang="en-US" b="0" i="0" dirty="0" err="1" smtClean="0">
                <a:solidFill>
                  <a:srgbClr val="3C4245"/>
                </a:solidFill>
                <a:effectLst/>
                <a:latin typeface="Arial" panose="020B0604020202020204" pitchFamily="34" charset="0"/>
              </a:rPr>
              <a:t>l’ensemble</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les suivantes</a:t>
            </a:r>
            <a:r>
              <a:rPr lang="en-US" b="0" i="0" baseline="30000" dirty="0" smtClean="0">
                <a:solidFill>
                  <a:srgbClr val="3C4245"/>
                </a:solidFill>
                <a:effectLst/>
                <a:latin typeface="Arial" panose="020B0604020202020204" pitchFamily="34" charset="0"/>
              </a:rPr>
              <a:t>4</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err="1" smtClean="0">
                <a:solidFill>
                  <a:srgbClr val="3C4245"/>
                </a:solidFill>
                <a:effectLst/>
                <a:latin typeface="Arial" panose="020B0604020202020204" pitchFamily="34" charset="0"/>
              </a:rPr>
              <a:t>hémorragie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sévère</a:t>
            </a:r>
            <a:r>
              <a:rPr lang="en-US" b="0" i="0" dirty="0" smtClean="0">
                <a:solidFill>
                  <a:srgbClr val="3C4245"/>
                </a:solidFill>
                <a:effectLst/>
                <a:latin typeface="Arial" panose="020B0604020202020204" pitchFamily="34" charset="0"/>
              </a:rPr>
              <a:t> (pour </a:t>
            </a:r>
            <a:r>
              <a:rPr lang="en-US" b="0" i="0" dirty="0" err="1" smtClean="0">
                <a:solidFill>
                  <a:srgbClr val="3C4245"/>
                </a:solidFill>
                <a:effectLst/>
                <a:latin typeface="Arial" panose="020B0604020202020204" pitchFamily="34" charset="0"/>
              </a:rPr>
              <a:t>l’essentiel</a:t>
            </a:r>
            <a:r>
              <a:rPr lang="en-US" b="0" i="0" dirty="0" smtClean="0">
                <a:solidFill>
                  <a:srgbClr val="3C4245"/>
                </a:solidFill>
                <a:effectLst/>
                <a:latin typeface="Arial" panose="020B0604020202020204" pitchFamily="34" charset="0"/>
              </a:rPr>
              <a:t> après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infections (</a:t>
            </a:r>
            <a:r>
              <a:rPr lang="en-US" b="0" i="0" dirty="0" err="1" smtClean="0">
                <a:solidFill>
                  <a:srgbClr val="3C4245"/>
                </a:solidFill>
                <a:effectLst/>
                <a:latin typeface="Arial" panose="020B0604020202020204" pitchFamily="34" charset="0"/>
              </a:rPr>
              <a:t>habituellement</a:t>
            </a:r>
            <a:r>
              <a:rPr lang="en-US" b="0" i="0" dirty="0" smtClean="0">
                <a:solidFill>
                  <a:srgbClr val="3C4245"/>
                </a:solidFill>
                <a:effectLst/>
                <a:latin typeface="Arial" panose="020B0604020202020204" pitchFamily="34" charset="0"/>
              </a:rPr>
              <a:t> après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hypertension </a:t>
            </a:r>
            <a:r>
              <a:rPr lang="en-US" b="0" i="0" dirty="0" err="1" smtClean="0">
                <a:solidFill>
                  <a:srgbClr val="3C4245"/>
                </a:solidFill>
                <a:effectLst/>
                <a:latin typeface="Arial" panose="020B0604020202020204" pitchFamily="34" charset="0"/>
              </a:rPr>
              <a:t>durant</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prééclampsie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éclampsie</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complications dues à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err="1" smtClean="0">
                <a:solidFill>
                  <a:srgbClr val="3C4245"/>
                </a:solidFill>
                <a:effectLst/>
                <a:latin typeface="Arial" panose="020B0604020202020204" pitchFamily="34" charset="0"/>
              </a:rPr>
              <a:t>avortement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pratiqué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mauvaises</a:t>
            </a:r>
            <a:r>
              <a:rPr lang="en-US" b="0" i="0" dirty="0" smtClean="0">
                <a:solidFill>
                  <a:srgbClr val="3C4245"/>
                </a:solidFill>
                <a:effectLst/>
                <a:latin typeface="Arial" panose="020B0604020202020204" pitchFamily="34" charset="0"/>
              </a:rPr>
              <a:t> conditions de </a:t>
            </a:r>
            <a:r>
              <a:rPr lang="en-US" b="0" i="0" dirty="0" err="1" smtClean="0">
                <a:solidFill>
                  <a:srgbClr val="3C4245"/>
                </a:solidFill>
                <a:effectLst/>
                <a:latin typeface="Arial" panose="020B0604020202020204" pitchFamily="34" charset="0"/>
              </a:rPr>
              <a:t>sécurité</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Les </a:t>
            </a:r>
            <a:r>
              <a:rPr lang="en-US" b="0" i="0" dirty="0" err="1" smtClean="0">
                <a:solidFill>
                  <a:srgbClr val="3C4245"/>
                </a:solidFill>
                <a:effectLst/>
                <a:latin typeface="Arial" panose="020B0604020202020204" pitchFamily="34" charset="0"/>
              </a:rPr>
              <a:t>autres</a:t>
            </a:r>
            <a:r>
              <a:rPr lang="en-US" b="0" i="0" dirty="0" smtClean="0">
                <a:solidFill>
                  <a:srgbClr val="3C4245"/>
                </a:solidFill>
                <a:effectLst/>
                <a:latin typeface="Arial" panose="020B0604020202020204" pitchFamily="34" charset="0"/>
              </a:rPr>
              <a:t> causes de complications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associées</a:t>
            </a:r>
            <a:r>
              <a:rPr lang="en-US" b="0" i="0" dirty="0" smtClean="0">
                <a:solidFill>
                  <a:srgbClr val="3C4245"/>
                </a:solidFill>
                <a:effectLst/>
                <a:latin typeface="Arial" panose="020B0604020202020204" pitchFamily="34" charset="0"/>
              </a:rPr>
              <a:t> à des maladies </a:t>
            </a:r>
            <a:r>
              <a:rPr lang="en-US" b="0" i="0" dirty="0" err="1" smtClean="0">
                <a:solidFill>
                  <a:srgbClr val="3C4245"/>
                </a:solidFill>
                <a:effectLst/>
                <a:latin typeface="Arial" panose="020B0604020202020204" pitchFamily="34" charset="0"/>
              </a:rPr>
              <a:t>comme</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paludisme</a:t>
            </a:r>
            <a:r>
              <a:rPr lang="en-US" b="0" i="0" dirty="0" smtClean="0">
                <a:solidFill>
                  <a:srgbClr val="3C4245"/>
                </a:solidFill>
                <a:effectLst/>
                <a:latin typeface="Arial" panose="020B0604020202020204" pitchFamily="34" charset="0"/>
              </a:rPr>
              <a:t>, et le VIH </a:t>
            </a:r>
            <a:r>
              <a:rPr lang="en-US" b="0" i="0" dirty="0" err="1" smtClean="0">
                <a:solidFill>
                  <a:srgbClr val="3C4245"/>
                </a:solidFill>
                <a:effectLst/>
                <a:latin typeface="Arial" panose="020B0604020202020204" pitchFamily="34" charset="0"/>
              </a:rPr>
              <a:t>durant</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a:t>
            </a:r>
          </a:p>
          <a:p>
            <a:pPr algn="l"/>
            <a:r>
              <a:rPr lang="en-US" b="1" i="0" dirty="0" smtClean="0">
                <a:solidFill>
                  <a:srgbClr val="3C4245"/>
                </a:solidFill>
                <a:effectLst/>
                <a:latin typeface="Arial" panose="020B0604020202020204" pitchFamily="34" charset="0"/>
              </a:rPr>
              <a:t>Comment </a:t>
            </a:r>
            <a:r>
              <a:rPr lang="en-US" b="1" i="0" dirty="0" err="1" smtClean="0">
                <a:solidFill>
                  <a:srgbClr val="3C4245"/>
                </a:solidFill>
                <a:effectLst/>
                <a:latin typeface="Arial" panose="020B0604020202020204" pitchFamily="34" charset="0"/>
              </a:rPr>
              <a:t>peut</a:t>
            </a:r>
            <a:r>
              <a:rPr lang="en-US" b="1" i="0" dirty="0" smtClean="0">
                <a:solidFill>
                  <a:srgbClr val="3C4245"/>
                </a:solidFill>
                <a:effectLst/>
                <a:latin typeface="Arial" panose="020B0604020202020204" pitchFamily="34" charset="0"/>
              </a:rPr>
              <a:t>-on </a:t>
            </a:r>
            <a:r>
              <a:rPr lang="en-US" b="1" i="0" dirty="0" err="1" smtClean="0">
                <a:solidFill>
                  <a:srgbClr val="3C4245"/>
                </a:solidFill>
                <a:effectLst/>
                <a:latin typeface="Arial" panose="020B0604020202020204" pitchFamily="34" charset="0"/>
              </a:rPr>
              <a:t>sauver</a:t>
            </a:r>
            <a:r>
              <a:rPr lang="en-US" b="1" i="0" dirty="0" smtClean="0">
                <a:solidFill>
                  <a:srgbClr val="3C4245"/>
                </a:solidFill>
                <a:effectLst/>
                <a:latin typeface="Arial" panose="020B0604020202020204" pitchFamily="34" charset="0"/>
              </a:rPr>
              <a:t> la vie des femmes?</a:t>
            </a:r>
          </a:p>
          <a:p>
            <a:pPr algn="l"/>
            <a:r>
              <a:rPr lang="en-US" b="0" i="0" dirty="0" smtClean="0">
                <a:solidFill>
                  <a:srgbClr val="3C4245"/>
                </a:solidFill>
                <a:effectLst/>
                <a:latin typeface="Arial" panose="020B0604020202020204" pitchFamily="34" charset="0"/>
              </a:rPr>
              <a:t>La majeure </a:t>
            </a:r>
            <a:r>
              <a:rPr lang="en-US" b="0" i="0" dirty="0" err="1" smtClean="0">
                <a:solidFill>
                  <a:srgbClr val="3C4245"/>
                </a:solidFill>
                <a:effectLst/>
                <a:latin typeface="Arial" panose="020B0604020202020204" pitchFamily="34" charset="0"/>
              </a:rPr>
              <a:t>partie</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évitables</a:t>
            </a:r>
            <a:r>
              <a:rPr lang="en-US" b="0" i="0" dirty="0" smtClean="0">
                <a:solidFill>
                  <a:srgbClr val="3C4245"/>
                </a:solidFill>
                <a:effectLst/>
                <a:latin typeface="Arial" panose="020B0604020202020204" pitchFamily="34" charset="0"/>
              </a:rPr>
              <a:t> car on </a:t>
            </a:r>
            <a:r>
              <a:rPr lang="en-US" b="0" i="0" dirty="0" err="1" smtClean="0">
                <a:solidFill>
                  <a:srgbClr val="3C4245"/>
                </a:solidFill>
                <a:effectLst/>
                <a:latin typeface="Arial" panose="020B0604020202020204" pitchFamily="34" charset="0"/>
              </a:rPr>
              <a:t>connaît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bien</a:t>
            </a:r>
            <a:r>
              <a:rPr lang="en-US" b="0" i="0" dirty="0" smtClean="0">
                <a:solidFill>
                  <a:srgbClr val="3C4245"/>
                </a:solidFill>
                <a:effectLst/>
                <a:latin typeface="Arial" panose="020B0604020202020204" pitchFamily="34" charset="0"/>
              </a:rPr>
              <a:t> les solutions </a:t>
            </a:r>
            <a:r>
              <a:rPr lang="en-US" b="0" i="0" dirty="0" err="1" smtClean="0">
                <a:solidFill>
                  <a:srgbClr val="3C4245"/>
                </a:solidFill>
                <a:effectLst/>
                <a:latin typeface="Arial" panose="020B0604020202020204" pitchFamily="34" charset="0"/>
              </a:rPr>
              <a:t>médicales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permettant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prévenir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prendre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charge les complications. </a:t>
            </a:r>
            <a:r>
              <a:rPr lang="en-US" b="0" i="0" dirty="0" err="1" smtClean="0">
                <a:solidFill>
                  <a:srgbClr val="3C4245"/>
                </a:solidFill>
                <a:effectLst/>
                <a:latin typeface="Arial" panose="020B0604020202020204" pitchFamily="34" charset="0"/>
              </a:rPr>
              <a:t>Toutes</a:t>
            </a:r>
            <a:r>
              <a:rPr lang="en-US" b="0" i="0" dirty="0" smtClean="0">
                <a:solidFill>
                  <a:srgbClr val="3C4245"/>
                </a:solidFill>
                <a:effectLst/>
                <a:latin typeface="Arial" panose="020B0604020202020204" pitchFamily="34" charset="0"/>
              </a:rPr>
              <a:t> les femmes </a:t>
            </a:r>
            <a:r>
              <a:rPr lang="en-US" b="0" i="0" dirty="0" err="1" smtClean="0">
                <a:solidFill>
                  <a:srgbClr val="3C4245"/>
                </a:solidFill>
                <a:effectLst/>
                <a:latin typeface="Arial" panose="020B0604020202020204" pitchFamily="34" charset="0"/>
              </a:rPr>
              <a:t>doivent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avoir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accès</a:t>
            </a:r>
            <a:r>
              <a:rPr lang="en-US" b="0" i="0" dirty="0" smtClean="0">
                <a:solidFill>
                  <a:srgbClr val="3C4245"/>
                </a:solidFill>
                <a:effectLst/>
                <a:latin typeface="Arial" panose="020B0604020202020204" pitchFamily="34" charset="0"/>
              </a:rPr>
              <a:t> aux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prénatals</a:t>
            </a:r>
            <a:r>
              <a:rPr lang="en-US" b="0" i="0" dirty="0" smtClean="0">
                <a:solidFill>
                  <a:srgbClr val="3C4245"/>
                </a:solidFill>
                <a:effectLst/>
                <a:latin typeface="Arial" panose="020B0604020202020204" pitchFamily="34" charset="0"/>
              </a:rPr>
              <a:t> pendant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bénéficier</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l’assistance</a:t>
            </a:r>
            <a:r>
              <a:rPr lang="en-US" b="0" i="0" dirty="0" smtClean="0">
                <a:solidFill>
                  <a:srgbClr val="3C4245"/>
                </a:solidFill>
                <a:effectLst/>
                <a:latin typeface="Arial" panose="020B0604020202020204" pitchFamily="34" charset="0"/>
              </a:rPr>
              <a:t> d’un personnel </a:t>
            </a:r>
            <a:r>
              <a:rPr lang="en-US" b="0" i="0" dirty="0" err="1" smtClean="0">
                <a:solidFill>
                  <a:srgbClr val="3C4245"/>
                </a:solidFill>
                <a:effectLst/>
                <a:latin typeface="Arial" panose="020B0604020202020204" pitchFamily="34" charset="0"/>
              </a:rPr>
              <a:t>qualifié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lors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recevoir</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et un </a:t>
            </a:r>
            <a:r>
              <a:rPr lang="en-US" b="0" i="0" dirty="0" err="1" smtClean="0">
                <a:solidFill>
                  <a:srgbClr val="3C4245"/>
                </a:solidFill>
                <a:effectLst/>
                <a:latin typeface="Arial" panose="020B0604020202020204" pitchFamily="34" charset="0"/>
              </a:rPr>
              <a:t>soutien</a:t>
            </a:r>
            <a:r>
              <a:rPr lang="en-US" b="0" i="0" dirty="0" smtClean="0">
                <a:solidFill>
                  <a:srgbClr val="3C4245"/>
                </a:solidFill>
                <a:effectLst/>
                <a:latin typeface="Arial" panose="020B0604020202020204" pitchFamily="34" charset="0"/>
              </a:rPr>
              <a:t> au </a:t>
            </a:r>
            <a:r>
              <a:rPr lang="en-US" b="0" i="0" dirty="0" err="1" smtClean="0">
                <a:solidFill>
                  <a:srgbClr val="3C4245"/>
                </a:solidFill>
                <a:effectLst/>
                <a:latin typeface="Arial" panose="020B0604020202020204" pitchFamily="34" charset="0"/>
              </a:rPr>
              <a:t>cours</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semaines</a:t>
            </a:r>
            <a:r>
              <a:rPr lang="en-US" b="0" i="0" dirty="0" smtClean="0">
                <a:solidFill>
                  <a:srgbClr val="3C4245"/>
                </a:solidFill>
                <a:effectLst/>
                <a:latin typeface="Arial" panose="020B0604020202020204" pitchFamily="34" charset="0"/>
              </a:rPr>
              <a:t> qui </a:t>
            </a:r>
            <a:r>
              <a:rPr lang="en-US" b="0" i="0" dirty="0" err="1" smtClean="0">
                <a:solidFill>
                  <a:srgbClr val="3C4245"/>
                </a:solidFill>
                <a:effectLst/>
                <a:latin typeface="Arial" panose="020B0604020202020204" pitchFamily="34" charset="0"/>
              </a:rPr>
              <a:t>suivent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cet</a:t>
            </a:r>
            <a:r>
              <a:rPr lang="en-US" b="0" i="0" dirty="0" smtClean="0">
                <a:solidFill>
                  <a:srgbClr val="3C4245"/>
                </a:solidFill>
                <a:effectLst/>
                <a:latin typeface="Arial" panose="020B0604020202020204" pitchFamily="34" charset="0"/>
              </a:rPr>
              <a:t> accouchement.</a:t>
            </a:r>
          </a:p>
          <a:p>
            <a:pPr algn="l"/>
            <a:r>
              <a:rPr lang="en-US" b="0" i="0" dirty="0" smtClean="0">
                <a:solidFill>
                  <a:srgbClr val="3C4245"/>
                </a:solidFill>
                <a:effectLst/>
                <a:latin typeface="Arial" panose="020B0604020202020204" pitchFamily="34" charset="0"/>
              </a:rPr>
              <a:t>La santé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et la santé du nouveau-né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étroitement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liées</a:t>
            </a:r>
            <a:r>
              <a:rPr lang="en-US" b="0" i="0" dirty="0" smtClean="0">
                <a:solidFill>
                  <a:srgbClr val="3C4245"/>
                </a:solidFill>
                <a:effectLst/>
                <a:latin typeface="Arial" panose="020B0604020202020204" pitchFamily="34" charset="0"/>
              </a:rPr>
              <a:t>. On </a:t>
            </a:r>
            <a:r>
              <a:rPr lang="en-US" b="0" i="0" dirty="0" err="1" smtClean="0">
                <a:solidFill>
                  <a:srgbClr val="3C4245"/>
                </a:solidFill>
                <a:effectLst/>
                <a:latin typeface="Arial" panose="020B0604020202020204" pitchFamily="34" charset="0"/>
              </a:rPr>
              <a:t>estime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qu'environ</a:t>
            </a:r>
            <a:r>
              <a:rPr lang="en-US" b="0" i="0" dirty="0" smtClean="0">
                <a:solidFill>
                  <a:srgbClr val="3C4245"/>
                </a:solidFill>
                <a:effectLst/>
                <a:latin typeface="Arial" panose="020B0604020202020204" pitchFamily="34" charset="0"/>
              </a:rPr>
              <a:t> 2,7 millions de nouveau-</a:t>
            </a:r>
            <a:r>
              <a:rPr lang="en-US" b="0" i="0" dirty="0" err="1" smtClean="0">
                <a:solidFill>
                  <a:srgbClr val="3C4245"/>
                </a:solidFill>
                <a:effectLst/>
                <a:latin typeface="Arial" panose="020B0604020202020204" pitchFamily="34" charset="0"/>
              </a:rPr>
              <a:t>nés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décédés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2015</a:t>
            </a:r>
            <a:r>
              <a:rPr lang="en-US" b="0" i="0" baseline="30000" dirty="0" smtClean="0">
                <a:solidFill>
                  <a:srgbClr val="3C4245"/>
                </a:solidFill>
                <a:effectLst/>
                <a:latin typeface="Arial" panose="020B0604020202020204" pitchFamily="34" charset="0"/>
              </a:rPr>
              <a:t>5</a:t>
            </a:r>
            <a:r>
              <a:rPr lang="en-US" b="0" i="0" dirty="0" smtClean="0">
                <a:solidFill>
                  <a:srgbClr val="3C4245"/>
                </a:solidFill>
                <a:effectLst/>
                <a:latin typeface="Arial" panose="020B0604020202020204" pitchFamily="34" charset="0"/>
              </a:rPr>
              <a:t> et 2,6 millions </a:t>
            </a:r>
            <a:r>
              <a:rPr lang="en-US" b="0" i="0" dirty="0" err="1" smtClean="0">
                <a:solidFill>
                  <a:srgbClr val="3C4245"/>
                </a:solidFill>
                <a:effectLst/>
                <a:latin typeface="Arial" panose="020B0604020202020204" pitchFamily="34" charset="0"/>
              </a:rPr>
              <a:t>d’autres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enfants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mort-nés</a:t>
            </a:r>
            <a:r>
              <a:rPr lang="en-US" b="0" i="0" baseline="30000" dirty="0" smtClean="0">
                <a:solidFill>
                  <a:srgbClr val="3C4245"/>
                </a:solidFill>
                <a:effectLst/>
                <a:latin typeface="Arial" panose="020B0604020202020204" pitchFamily="34" charset="0"/>
              </a:rPr>
              <a:t>6</a:t>
            </a:r>
            <a:r>
              <a:rPr lang="en-US" b="0" i="0" dirty="0" smtClean="0">
                <a:solidFill>
                  <a:srgbClr val="3C4245"/>
                </a:solidFill>
                <a:effectLst/>
                <a:latin typeface="Arial" panose="020B0604020202020204" pitchFamily="34" charset="0"/>
              </a:rPr>
              <a:t>. Il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fondamental</a:t>
            </a:r>
            <a:r>
              <a:rPr lang="en-US" b="0" i="0" dirty="0" smtClean="0">
                <a:solidFill>
                  <a:srgbClr val="3C4245"/>
                </a:solidFill>
                <a:effectLst/>
                <a:latin typeface="Arial" panose="020B0604020202020204" pitchFamily="34" charset="0"/>
              </a:rPr>
              <a:t> que </a:t>
            </a:r>
            <a:r>
              <a:rPr lang="en-US" b="0" i="0" dirty="0" err="1" smtClean="0">
                <a:solidFill>
                  <a:srgbClr val="3C4245"/>
                </a:solidFill>
                <a:effectLst/>
                <a:latin typeface="Arial" panose="020B0604020202020204" pitchFamily="34" charset="0"/>
              </a:rPr>
              <a:t>toutes</a:t>
            </a:r>
            <a:r>
              <a:rPr lang="en-US" b="0" i="0" dirty="0" smtClean="0">
                <a:solidFill>
                  <a:srgbClr val="3C4245"/>
                </a:solidFill>
                <a:effectLst/>
                <a:latin typeface="Arial" panose="020B0604020202020204" pitchFamily="34" charset="0"/>
              </a:rPr>
              <a:t> les naissances </a:t>
            </a:r>
            <a:r>
              <a:rPr lang="en-US" b="0" i="0" dirty="0" err="1" smtClean="0">
                <a:solidFill>
                  <a:srgbClr val="3C4245"/>
                </a:solidFill>
                <a:effectLst/>
                <a:latin typeface="Arial" panose="020B0604020202020204" pitchFamily="34" charset="0"/>
              </a:rPr>
              <a:t>aient</a:t>
            </a:r>
            <a:r>
              <a:rPr lang="en-US" b="0" i="0" dirty="0" smtClean="0">
                <a:solidFill>
                  <a:srgbClr val="3C4245"/>
                </a:solidFill>
                <a:effectLst/>
                <a:latin typeface="Arial" panose="020B0604020202020204" pitchFamily="34" charset="0"/>
              </a:rPr>
              <a:t> lieu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présence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professionnels</a:t>
            </a:r>
            <a:r>
              <a:rPr lang="en-US" b="0" i="0" dirty="0" smtClean="0">
                <a:solidFill>
                  <a:srgbClr val="3C4245"/>
                </a:solidFill>
                <a:effectLst/>
                <a:latin typeface="Arial" panose="020B0604020202020204" pitchFamily="34" charset="0"/>
              </a:rPr>
              <a:t> de la santé </a:t>
            </a:r>
            <a:r>
              <a:rPr lang="en-US" b="0" i="0" dirty="0" err="1" smtClean="0">
                <a:solidFill>
                  <a:srgbClr val="3C4245"/>
                </a:solidFill>
                <a:effectLst/>
                <a:latin typeface="Arial" panose="020B0604020202020204" pitchFamily="34" charset="0"/>
              </a:rPr>
              <a:t>compétents</a:t>
            </a:r>
            <a:r>
              <a:rPr lang="en-US" b="0" i="0" dirty="0" smtClean="0">
                <a:solidFill>
                  <a:srgbClr val="3C4245"/>
                </a:solidFill>
                <a:effectLst/>
                <a:latin typeface="Arial" panose="020B0604020202020204" pitchFamily="34" charset="0"/>
              </a:rPr>
              <a:t>, car </a:t>
            </a:r>
            <a:r>
              <a:rPr lang="en-US" b="0" i="0" dirty="0" err="1" smtClean="0">
                <a:solidFill>
                  <a:srgbClr val="3C4245"/>
                </a:solidFill>
                <a:effectLst/>
                <a:latin typeface="Arial" panose="020B0604020202020204" pitchFamily="34" charset="0"/>
              </a:rPr>
              <a:t>une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prise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charge et un </a:t>
            </a:r>
            <a:r>
              <a:rPr lang="en-US" b="0" i="0" dirty="0" err="1" smtClean="0">
                <a:solidFill>
                  <a:srgbClr val="3C4245"/>
                </a:solidFill>
                <a:effectLst/>
                <a:latin typeface="Arial" panose="020B0604020202020204" pitchFamily="34" charset="0"/>
              </a:rPr>
              <a:t>traitement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rapides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peuvent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sauver</a:t>
            </a:r>
            <a:r>
              <a:rPr lang="en-US" b="0" i="0" dirty="0" smtClean="0">
                <a:solidFill>
                  <a:srgbClr val="3C4245"/>
                </a:solidFill>
                <a:effectLst/>
                <a:latin typeface="Arial" panose="020B0604020202020204" pitchFamily="34" charset="0"/>
              </a:rPr>
              <a:t> la vie de la </a:t>
            </a:r>
            <a:r>
              <a:rPr lang="en-US" b="0" i="0" dirty="0" err="1" smtClean="0">
                <a:solidFill>
                  <a:srgbClr val="3C4245"/>
                </a:solidFill>
                <a:effectLst/>
                <a:latin typeface="Arial" panose="020B0604020202020204" pitchFamily="34" charset="0"/>
              </a:rPr>
              <a:t>mère</a:t>
            </a:r>
            <a:r>
              <a:rPr lang="en-US" b="0" i="0" dirty="0" smtClean="0">
                <a:solidFill>
                  <a:srgbClr val="3C4245"/>
                </a:solidFill>
                <a:effectLst/>
                <a:latin typeface="Arial" panose="020B0604020202020204" pitchFamily="34" charset="0"/>
              </a:rPr>
              <a:t> et de </a:t>
            </a:r>
            <a:r>
              <a:rPr lang="en-US" b="0" i="0" dirty="0" err="1" smtClean="0">
                <a:solidFill>
                  <a:srgbClr val="3C4245"/>
                </a:solidFill>
                <a:effectLst/>
                <a:latin typeface="Arial" panose="020B0604020202020204" pitchFamily="34" charset="0"/>
              </a:rPr>
              <a:t>l’enfant</a:t>
            </a:r>
            <a:r>
              <a:rPr lang="en-US" b="0" i="0" dirty="0" smtClean="0">
                <a:solidFill>
                  <a:srgbClr val="3C4245"/>
                </a:solidFill>
                <a:effectLst/>
                <a:latin typeface="Arial" panose="020B0604020202020204" pitchFamily="34" charset="0"/>
              </a:rPr>
              <a:t>.</a:t>
            </a:r>
          </a:p>
          <a:p>
            <a:pPr algn="l"/>
            <a:r>
              <a:rPr lang="en-US" b="0" i="0" dirty="0" err="1" smtClean="0">
                <a:solidFill>
                  <a:srgbClr val="3C4245"/>
                </a:solidFill>
                <a:effectLst/>
                <a:latin typeface="Arial" panose="020B0604020202020204" pitchFamily="34" charset="0"/>
              </a:rPr>
              <a:t>Une</a:t>
            </a:r>
            <a:r>
              <a:rPr lang="en-US" b="0"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hémorragie</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sévère</a:t>
            </a:r>
            <a:r>
              <a:rPr lang="en-US" b="0" i="0" dirty="0" smtClean="0">
                <a:solidFill>
                  <a:srgbClr val="3C4245"/>
                </a:solidFill>
                <a:effectLst/>
                <a:latin typeface="Arial" panose="020B0604020202020204" pitchFamily="34" charset="0"/>
              </a:rPr>
              <a:t> après la naissance de </a:t>
            </a:r>
            <a:r>
              <a:rPr lang="en-US" b="0" i="0" dirty="0" err="1" smtClean="0">
                <a:solidFill>
                  <a:srgbClr val="3C4245"/>
                </a:solidFill>
                <a:effectLst/>
                <a:latin typeface="Arial" panose="020B0604020202020204" pitchFamily="34" charset="0"/>
              </a:rPr>
              <a:t>l’enfant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peut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tuer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une</a:t>
            </a:r>
            <a:r>
              <a:rPr lang="en-US" b="0" i="0" dirty="0" smtClean="0">
                <a:solidFill>
                  <a:srgbClr val="3C4245"/>
                </a:solidFill>
                <a:effectLst/>
                <a:latin typeface="Arial" panose="020B0604020202020204" pitchFamily="34" charset="0"/>
              </a:rPr>
              <a:t> femme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bonne santé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2 </a:t>
            </a:r>
            <a:r>
              <a:rPr lang="en-US" b="0" i="0" dirty="0" err="1" smtClean="0">
                <a:solidFill>
                  <a:srgbClr val="3C4245"/>
                </a:solidFill>
                <a:effectLst/>
                <a:latin typeface="Arial" panose="020B0604020202020204" pitchFamily="34" charset="0"/>
              </a:rPr>
              <a:t>heures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seulement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si</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elle</a:t>
            </a:r>
            <a:r>
              <a:rPr lang="en-US" b="0" i="0" dirty="0" smtClean="0">
                <a:solidFill>
                  <a:srgbClr val="3C4245"/>
                </a:solidFill>
                <a:effectLst/>
                <a:latin typeface="Arial" panose="020B0604020202020204" pitchFamily="34" charset="0"/>
              </a:rPr>
              <a:t> ne </a:t>
            </a:r>
            <a:r>
              <a:rPr lang="en-US" b="0" i="0" dirty="0" err="1" smtClean="0">
                <a:solidFill>
                  <a:srgbClr val="3C4245"/>
                </a:solidFill>
                <a:effectLst/>
                <a:latin typeface="Arial" panose="020B0604020202020204" pitchFamily="34" charset="0"/>
              </a:rPr>
              <a:t>bénéficie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d’aucune</a:t>
            </a:r>
            <a:r>
              <a:rPr lang="en-US" b="0" i="0" dirty="0" smtClean="0">
                <a:solidFill>
                  <a:srgbClr val="3C4245"/>
                </a:solidFill>
                <a:effectLst/>
                <a:latin typeface="Arial" panose="020B0604020202020204" pitchFamily="34" charset="0"/>
              </a:rPr>
              <a:t> assistance. </a:t>
            </a:r>
            <a:r>
              <a:rPr lang="en-US" b="0" i="0" dirty="0" err="1" smtClean="0">
                <a:solidFill>
                  <a:srgbClr val="3C4245"/>
                </a:solidFill>
                <a:effectLst/>
                <a:latin typeface="Arial" panose="020B0604020202020204" pitchFamily="34" charset="0"/>
              </a:rPr>
              <a:t>L’injection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d’ocytocine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immédiatement</a:t>
            </a:r>
            <a:r>
              <a:rPr lang="en-US" b="0" i="0" dirty="0" smtClean="0">
                <a:solidFill>
                  <a:srgbClr val="3C4245"/>
                </a:solidFill>
                <a:effectLst/>
                <a:latin typeface="Arial" panose="020B0604020202020204" pitchFamily="34" charset="0"/>
              </a:rPr>
              <a:t> après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réduit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manière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efficace</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d’hémorragie</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t>
            </a:r>
            <a:r>
              <a:rPr lang="en-US" b="1" i="0" dirty="0" err="1" smtClean="0">
                <a:solidFill>
                  <a:srgbClr val="3C4245"/>
                </a:solidFill>
                <a:effectLst/>
                <a:latin typeface="Arial" panose="020B0604020202020204" pitchFamily="34" charset="0"/>
              </a:rPr>
              <a:t>infection</a:t>
            </a:r>
            <a:r>
              <a:rPr lang="en-US" b="0" i="0" dirty="0" smtClean="0">
                <a:solidFill>
                  <a:srgbClr val="3C4245"/>
                </a:solidFill>
                <a:effectLst/>
                <a:latin typeface="Arial" panose="020B0604020202020204" pitchFamily="34" charset="0"/>
              </a:rPr>
              <a:t> après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peut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être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supprimé</a:t>
            </a:r>
            <a:r>
              <a:rPr lang="en-US" b="0" i="0" dirty="0" smtClean="0">
                <a:solidFill>
                  <a:srgbClr val="3C4245"/>
                </a:solidFill>
                <a:effectLst/>
                <a:latin typeface="Arial" panose="020B0604020202020204" pitchFamily="34" charset="0"/>
              </a:rPr>
              <a:t> par la </a:t>
            </a:r>
            <a:r>
              <a:rPr lang="en-US" b="0" i="0" dirty="0" err="1" smtClean="0">
                <a:solidFill>
                  <a:srgbClr val="3C4245"/>
                </a:solidFill>
                <a:effectLst/>
                <a:latin typeface="Arial" panose="020B0604020202020204" pitchFamily="34" charset="0"/>
              </a:rPr>
              <a:t>pratique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bonne </a:t>
            </a:r>
            <a:r>
              <a:rPr lang="en-US" b="0" i="0" dirty="0" err="1" smtClean="0">
                <a:solidFill>
                  <a:srgbClr val="3C4245"/>
                </a:solidFill>
                <a:effectLst/>
                <a:latin typeface="Arial" panose="020B0604020202020204" pitchFamily="34" charset="0"/>
              </a:rPr>
              <a:t>hygiène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si</a:t>
            </a:r>
            <a:r>
              <a:rPr lang="en-US" b="0" i="0" dirty="0" smtClean="0">
                <a:solidFill>
                  <a:srgbClr val="3C4245"/>
                </a:solidFill>
                <a:effectLst/>
                <a:latin typeface="Arial" panose="020B0604020202020204" pitchFamily="34" charset="0"/>
              </a:rPr>
              <a:t> les premiers </a:t>
            </a:r>
            <a:r>
              <a:rPr lang="en-US" b="0" i="0" dirty="0" err="1" smtClean="0">
                <a:solidFill>
                  <a:srgbClr val="3C4245"/>
                </a:solidFill>
                <a:effectLst/>
                <a:latin typeface="Arial" panose="020B0604020202020204" pitchFamily="34" charset="0"/>
              </a:rPr>
              <a:t>signes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d’infection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reconnus</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traités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meilleurs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délais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Il </a:t>
            </a:r>
            <a:r>
              <a:rPr lang="en-US" b="0" i="0" dirty="0" err="1" smtClean="0">
                <a:solidFill>
                  <a:srgbClr val="3C4245"/>
                </a:solidFill>
                <a:effectLst/>
                <a:latin typeface="Arial" panose="020B0604020202020204" pitchFamily="34" charset="0"/>
              </a:rPr>
              <a:t>conviendrait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repérer</a:t>
            </a:r>
            <a:r>
              <a:rPr lang="en-US" b="0" i="0" dirty="0" smtClean="0">
                <a:solidFill>
                  <a:srgbClr val="3C4245"/>
                </a:solidFill>
                <a:effectLst/>
                <a:latin typeface="Arial" panose="020B0604020202020204" pitchFamily="34" charset="0"/>
              </a:rPr>
              <a:t> la </a:t>
            </a:r>
            <a:r>
              <a:rPr lang="en-US" b="1" i="0" dirty="0" err="1" smtClean="0">
                <a:solidFill>
                  <a:srgbClr val="3C4245"/>
                </a:solidFill>
                <a:effectLst/>
                <a:latin typeface="Arial" panose="020B0604020202020204" pitchFamily="34" charset="0"/>
              </a:rPr>
              <a:t>prééclampsie</a:t>
            </a:r>
            <a:r>
              <a:rPr lang="en-US" b="1" i="0" dirty="0" smtClean="0">
                <a:solidFill>
                  <a:srgbClr val="3C4245"/>
                </a:solidFill>
                <a:effectLst/>
                <a:latin typeface="Arial" panose="020B0604020202020204" pitchFamily="34" charset="0"/>
              </a:rPr>
              <a:t> </a:t>
            </a:r>
            <a:r>
              <a:rPr lang="en-US" b="0" i="0" dirty="0" smtClean="0">
                <a:solidFill>
                  <a:srgbClr val="3C4245"/>
                </a:solidFill>
                <a:effectLst/>
                <a:latin typeface="Arial" panose="020B0604020202020204" pitchFamily="34" charset="0"/>
              </a:rPr>
              <a:t>et de la </a:t>
            </a:r>
            <a:r>
              <a:rPr lang="en-US" b="0" i="0" dirty="0" err="1" smtClean="0">
                <a:solidFill>
                  <a:srgbClr val="3C4245"/>
                </a:solidFill>
                <a:effectLst/>
                <a:latin typeface="Arial" panose="020B0604020202020204" pitchFamily="34" charset="0"/>
              </a:rPr>
              <a:t>prendre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charge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manière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appropriée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avant</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survenue</a:t>
            </a:r>
            <a:r>
              <a:rPr lang="en-US" b="0" i="0" dirty="0" smtClean="0">
                <a:solidFill>
                  <a:srgbClr val="3C4245"/>
                </a:solidFill>
                <a:effectLst/>
                <a:latin typeface="Arial" panose="020B0604020202020204" pitchFamily="34" charset="0"/>
              </a:rPr>
              <a:t> de convulsions (</a:t>
            </a:r>
            <a:r>
              <a:rPr lang="en-US" b="0" i="0" dirty="0" err="1" smtClean="0">
                <a:solidFill>
                  <a:srgbClr val="3C4245"/>
                </a:solidFill>
                <a:effectLst/>
                <a:latin typeface="Arial" panose="020B0604020202020204" pitchFamily="34" charset="0"/>
              </a:rPr>
              <a:t>éclampsie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autres</a:t>
            </a:r>
            <a:r>
              <a:rPr lang="en-US" b="0" i="0" dirty="0" smtClean="0">
                <a:solidFill>
                  <a:srgbClr val="3C4245"/>
                </a:solidFill>
                <a:effectLst/>
                <a:latin typeface="Arial" panose="020B0604020202020204" pitchFamily="34" charset="0"/>
              </a:rPr>
              <a:t> complications </a:t>
            </a:r>
            <a:r>
              <a:rPr lang="en-US" b="0" i="0" dirty="0" err="1" smtClean="0">
                <a:solidFill>
                  <a:srgbClr val="3C4245"/>
                </a:solidFill>
                <a:effectLst/>
                <a:latin typeface="Arial" panose="020B0604020202020204" pitchFamily="34" charset="0"/>
              </a:rPr>
              <a:t>mettant</a:t>
            </a:r>
            <a:r>
              <a:rPr lang="en-US" b="0" i="0" dirty="0" smtClean="0">
                <a:solidFill>
                  <a:srgbClr val="3C4245"/>
                </a:solidFill>
                <a:effectLst/>
                <a:latin typeface="Arial" panose="020B0604020202020204" pitchFamily="34" charset="0"/>
              </a:rPr>
              <a:t> la vie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danger. </a:t>
            </a:r>
            <a:r>
              <a:rPr lang="en-US" b="0" i="0" dirty="0" err="1" smtClean="0">
                <a:solidFill>
                  <a:srgbClr val="3C4245"/>
                </a:solidFill>
                <a:effectLst/>
                <a:latin typeface="Arial" panose="020B0604020202020204" pitchFamily="34" charset="0"/>
              </a:rPr>
              <a:t>L’administration</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médicaments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comme</a:t>
            </a:r>
            <a:r>
              <a:rPr lang="en-US" b="0" i="0" dirty="0" smtClean="0">
                <a:solidFill>
                  <a:srgbClr val="3C4245"/>
                </a:solidFill>
                <a:effectLst/>
                <a:latin typeface="Arial" panose="020B0604020202020204" pitchFamily="34" charset="0"/>
              </a:rPr>
              <a:t> le sulfate de </a:t>
            </a:r>
            <a:r>
              <a:rPr lang="en-US" b="0" i="0" dirty="0" err="1" smtClean="0">
                <a:solidFill>
                  <a:srgbClr val="3C4245"/>
                </a:solidFill>
                <a:effectLst/>
                <a:latin typeface="Arial" panose="020B0604020202020204" pitchFamily="34" charset="0"/>
              </a:rPr>
              <a:t>magnésium</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cas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prééclampsie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peut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réduire</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risque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d’éclampsie</a:t>
            </a:r>
            <a:r>
              <a:rPr lang="en-US" b="0" i="0" dirty="0" smtClean="0">
                <a:solidFill>
                  <a:srgbClr val="3C4245"/>
                </a:solidFill>
                <a:effectLst/>
                <a:latin typeface="Arial" panose="020B0604020202020204" pitchFamily="34" charset="0"/>
              </a:rPr>
              <a:t> chez la femme.</a:t>
            </a:r>
          </a:p>
          <a:p>
            <a:pPr algn="l"/>
            <a:r>
              <a:rPr lang="en-US" b="0" i="0" dirty="0" smtClean="0">
                <a:solidFill>
                  <a:srgbClr val="3C4245"/>
                </a:solidFill>
                <a:effectLst/>
                <a:latin typeface="Arial" panose="020B0604020202020204" pitchFamily="34" charset="0"/>
              </a:rPr>
              <a:t>Pour </a:t>
            </a:r>
            <a:r>
              <a:rPr lang="en-US" b="0" i="0" dirty="0" err="1" smtClean="0">
                <a:solidFill>
                  <a:srgbClr val="3C4245"/>
                </a:solidFill>
                <a:effectLst/>
                <a:latin typeface="Arial" panose="020B0604020202020204" pitchFamily="34" charset="0"/>
              </a:rPr>
              <a:t>éviter</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décès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maternels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il</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également</a:t>
            </a:r>
            <a:r>
              <a:rPr lang="en-US" b="0" i="0" dirty="0" smtClean="0">
                <a:solidFill>
                  <a:srgbClr val="3C4245"/>
                </a:solidFill>
                <a:effectLst/>
                <a:latin typeface="Arial" panose="020B0604020202020204" pitchFamily="34" charset="0"/>
              </a:rPr>
              <a:t> primordial de </a:t>
            </a:r>
            <a:r>
              <a:rPr lang="en-US" b="0" i="0" dirty="0" err="1" smtClean="0">
                <a:solidFill>
                  <a:srgbClr val="3C4245"/>
                </a:solidFill>
                <a:effectLst/>
                <a:latin typeface="Arial" panose="020B0604020202020204" pitchFamily="34" charset="0"/>
              </a:rPr>
              <a:t>prévenir</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grossesses</a:t>
            </a:r>
            <a:r>
              <a:rPr lang="en-US" b="0" i="0" dirty="0" smtClean="0">
                <a:solidFill>
                  <a:srgbClr val="3C4245"/>
                </a:solidFill>
                <a:effectLst/>
                <a:latin typeface="Arial" panose="020B0604020202020204" pitchFamily="34" charset="0"/>
              </a:rPr>
              <a:t> non </a:t>
            </a:r>
            <a:r>
              <a:rPr lang="en-US" b="0" i="0" dirty="0" err="1" smtClean="0">
                <a:solidFill>
                  <a:srgbClr val="3C4245"/>
                </a:solidFill>
                <a:effectLst/>
                <a:latin typeface="Arial" panose="020B0604020202020204" pitchFamily="34" charset="0"/>
              </a:rPr>
              <a:t>désirées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trop </a:t>
            </a:r>
            <a:r>
              <a:rPr lang="en-US" b="0" i="0" dirty="0" err="1" smtClean="0">
                <a:solidFill>
                  <a:srgbClr val="3C4245"/>
                </a:solidFill>
                <a:effectLst/>
                <a:latin typeface="Arial" panose="020B0604020202020204" pitchFamily="34" charset="0"/>
              </a:rPr>
              <a:t>précoces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Toutes</a:t>
            </a:r>
            <a:r>
              <a:rPr lang="en-US" b="0" i="0" dirty="0" smtClean="0">
                <a:solidFill>
                  <a:srgbClr val="3C4245"/>
                </a:solidFill>
                <a:effectLst/>
                <a:latin typeface="Arial" panose="020B0604020202020204" pitchFamily="34" charset="0"/>
              </a:rPr>
              <a:t> les femmes, y </a:t>
            </a:r>
            <a:r>
              <a:rPr lang="en-US" b="0" i="0" dirty="0" err="1" smtClean="0">
                <a:solidFill>
                  <a:srgbClr val="3C4245"/>
                </a:solidFill>
                <a:effectLst/>
                <a:latin typeface="Arial" panose="020B0604020202020204" pitchFamily="34" charset="0"/>
              </a:rPr>
              <a:t>compris</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adolescentes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doivent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avoir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accès</a:t>
            </a:r>
            <a:r>
              <a:rPr lang="en-US" b="0" i="0" dirty="0" smtClean="0">
                <a:solidFill>
                  <a:srgbClr val="3C4245"/>
                </a:solidFill>
                <a:effectLst/>
                <a:latin typeface="Arial" panose="020B0604020202020204" pitchFamily="34" charset="0"/>
              </a:rPr>
              <a:t> à la contraception, à </a:t>
            </a:r>
            <a:r>
              <a:rPr lang="en-US" b="0" i="0" dirty="0" err="1" smtClean="0">
                <a:solidFill>
                  <a:srgbClr val="3C4245"/>
                </a:solidFill>
                <a:effectLst/>
                <a:latin typeface="Arial" panose="020B0604020202020204" pitchFamily="34" charset="0"/>
              </a:rPr>
              <a:t>l’avortement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bonnes</a:t>
            </a:r>
            <a:r>
              <a:rPr lang="en-US" b="0" i="0" dirty="0" smtClean="0">
                <a:solidFill>
                  <a:srgbClr val="3C4245"/>
                </a:solidFill>
                <a:effectLst/>
                <a:latin typeface="Arial" panose="020B0604020202020204" pitchFamily="34" charset="0"/>
              </a:rPr>
              <a:t> conditions de </a:t>
            </a:r>
            <a:r>
              <a:rPr lang="en-US" b="0" i="0" dirty="0" err="1" smtClean="0">
                <a:solidFill>
                  <a:srgbClr val="3C4245"/>
                </a:solidFill>
                <a:effectLst/>
                <a:latin typeface="Arial" panose="020B0604020202020204" pitchFamily="34" charset="0"/>
              </a:rPr>
              <a:t>sécurité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plein</a:t>
            </a:r>
            <a:r>
              <a:rPr lang="en-US" b="0" i="0" dirty="0" smtClean="0">
                <a:solidFill>
                  <a:srgbClr val="3C4245"/>
                </a:solidFill>
                <a:effectLst/>
                <a:latin typeface="Arial" panose="020B0604020202020204" pitchFamily="34" charset="0"/>
              </a:rPr>
              <a:t> respect du cadre </a:t>
            </a:r>
            <a:r>
              <a:rPr lang="en-US" b="0" i="0" dirty="0" err="1" smtClean="0">
                <a:solidFill>
                  <a:srgbClr val="3C4245"/>
                </a:solidFill>
                <a:effectLst/>
                <a:latin typeface="Arial" panose="020B0604020202020204" pitchFamily="34" charset="0"/>
              </a:rPr>
              <a:t>législatif</a:t>
            </a:r>
            <a:r>
              <a:rPr lang="en-US" b="0" i="0" dirty="0" smtClean="0">
                <a:solidFill>
                  <a:srgbClr val="3C4245"/>
                </a:solidFill>
                <a:effectLst/>
                <a:latin typeface="Arial" panose="020B0604020202020204" pitchFamily="34" charset="0"/>
              </a:rPr>
              <a:t> et à des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qualité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suivant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l’avortement</a:t>
            </a:r>
            <a:r>
              <a:rPr lang="en-US" b="0" i="0" dirty="0" smtClean="0">
                <a:solidFill>
                  <a:srgbClr val="3C4245"/>
                </a:solidFill>
                <a:effectLst/>
                <a:latin typeface="Arial" panose="020B0604020202020204" pitchFamily="34" charset="0"/>
              </a:rPr>
              <a:t>.</a:t>
            </a:r>
          </a:p>
          <a:p>
            <a:pPr algn="l"/>
            <a:r>
              <a:rPr lang="en-US" b="1" i="0" dirty="0" err="1" smtClean="0">
                <a:solidFill>
                  <a:srgbClr val="3C4245"/>
                </a:solidFill>
                <a:effectLst/>
                <a:latin typeface="Arial" panose="020B0604020202020204" pitchFamily="34" charset="0"/>
              </a:rPr>
              <a:t>Pourquoi</a:t>
            </a:r>
            <a:r>
              <a:rPr lang="en-US" b="1" i="0" dirty="0" smtClean="0">
                <a:solidFill>
                  <a:srgbClr val="3C4245"/>
                </a:solidFill>
                <a:effectLst/>
                <a:latin typeface="Arial" panose="020B0604020202020204" pitchFamily="34" charset="0"/>
              </a:rPr>
              <a:t> les femmes ne </a:t>
            </a:r>
            <a:r>
              <a:rPr lang="en-US" b="1" i="0" dirty="0" err="1" smtClean="0">
                <a:solidFill>
                  <a:srgbClr val="3C4245"/>
                </a:solidFill>
                <a:effectLst/>
                <a:latin typeface="Arial" panose="020B0604020202020204" pitchFamily="34" charset="0"/>
              </a:rPr>
              <a:t>bénéficient-elles</a:t>
            </a:r>
            <a:r>
              <a:rPr lang="en-US" b="1" i="0" dirty="0" smtClean="0">
                <a:solidFill>
                  <a:srgbClr val="3C4245"/>
                </a:solidFill>
                <a:effectLst/>
                <a:latin typeface="Arial" panose="020B0604020202020204" pitchFamily="34" charset="0"/>
              </a:rPr>
              <a:t> pas des </a:t>
            </a:r>
            <a:r>
              <a:rPr lang="en-US" b="1" i="0" dirty="0" err="1" smtClean="0">
                <a:solidFill>
                  <a:srgbClr val="3C4245"/>
                </a:solidFill>
                <a:effectLst/>
                <a:latin typeface="Arial" panose="020B0604020202020204" pitchFamily="34" charset="0"/>
              </a:rPr>
              <a:t>soins</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dont</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elles</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ont</a:t>
            </a:r>
            <a:r>
              <a:rPr lang="en-US" b="1" i="0" dirty="0" smtClean="0">
                <a:solidFill>
                  <a:srgbClr val="3C4245"/>
                </a:solidFill>
                <a:effectLst/>
                <a:latin typeface="Arial" panose="020B0604020202020204" pitchFamily="34" charset="0"/>
              </a:rPr>
              <a:t> </a:t>
            </a:r>
            <a:r>
              <a:rPr lang="en-US" b="1" i="0" dirty="0" err="1" smtClean="0">
                <a:solidFill>
                  <a:srgbClr val="3C4245"/>
                </a:solidFill>
                <a:effectLst/>
                <a:latin typeface="Arial" panose="020B0604020202020204" pitchFamily="34" charset="0"/>
              </a:rPr>
              <a:t>besoin</a:t>
            </a:r>
            <a:r>
              <a:rPr lang="en-US" b="1"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Ce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les femmes </a:t>
            </a:r>
            <a:r>
              <a:rPr lang="en-US" b="0" i="0" dirty="0" err="1" smtClean="0">
                <a:solidFill>
                  <a:srgbClr val="3C4245"/>
                </a:solidFill>
                <a:effectLst/>
                <a:latin typeface="Arial" panose="020B0604020202020204" pitchFamily="34" charset="0"/>
              </a:rPr>
              <a:t>pauvres</a:t>
            </a:r>
            <a:r>
              <a:rPr lang="en-US" b="0" i="0" dirty="0" smtClean="0">
                <a:solidFill>
                  <a:srgbClr val="3C4245"/>
                </a:solidFill>
                <a:effectLst/>
                <a:latin typeface="Arial" panose="020B0604020202020204" pitchFamily="34" charset="0"/>
              </a:rPr>
              <a:t> vivant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des zones </a:t>
            </a:r>
            <a:r>
              <a:rPr lang="en-US" b="0" i="0" dirty="0" err="1" smtClean="0">
                <a:solidFill>
                  <a:srgbClr val="3C4245"/>
                </a:solidFill>
                <a:effectLst/>
                <a:latin typeface="Arial" panose="020B0604020202020204" pitchFamily="34" charset="0"/>
              </a:rPr>
              <a:t>reculées</a:t>
            </a:r>
            <a:r>
              <a:rPr lang="en-US" b="0" i="0" dirty="0" smtClean="0">
                <a:solidFill>
                  <a:srgbClr val="3C4245"/>
                </a:solidFill>
                <a:effectLst/>
                <a:latin typeface="Arial" panose="020B0604020202020204" pitchFamily="34" charset="0"/>
              </a:rPr>
              <a:t> qui </a:t>
            </a:r>
            <a:r>
              <a:rPr lang="en-US" b="0" i="0" dirty="0" err="1" smtClean="0">
                <a:solidFill>
                  <a:srgbClr val="3C4245"/>
                </a:solidFill>
                <a:effectLst/>
                <a:latin typeface="Arial" panose="020B0604020202020204" pitchFamily="34" charset="0"/>
              </a:rPr>
              <a:t>ont</a:t>
            </a:r>
            <a:r>
              <a:rPr lang="en-US" b="0" i="0" dirty="0" smtClean="0">
                <a:solidFill>
                  <a:srgbClr val="3C4245"/>
                </a:solidFill>
                <a:effectLst/>
                <a:latin typeface="Arial" panose="020B0604020202020204" pitchFamily="34" charset="0"/>
              </a:rPr>
              <a:t> le </a:t>
            </a:r>
            <a:r>
              <a:rPr lang="en-US" b="0" i="0" dirty="0" err="1" smtClean="0">
                <a:solidFill>
                  <a:srgbClr val="3C4245"/>
                </a:solidFill>
                <a:effectLst/>
                <a:latin typeface="Arial" panose="020B0604020202020204" pitchFamily="34" charset="0"/>
              </a:rPr>
              <a:t>moins</a:t>
            </a:r>
            <a:r>
              <a:rPr lang="en-US" b="0" i="0" dirty="0" smtClean="0">
                <a:solidFill>
                  <a:srgbClr val="3C4245"/>
                </a:solidFill>
                <a:effectLst/>
                <a:latin typeface="Arial" panose="020B0604020202020204" pitchFamily="34" charset="0"/>
              </a:rPr>
              <a:t> de chances de </a:t>
            </a:r>
            <a:r>
              <a:rPr lang="en-US" b="0" i="0" dirty="0" err="1" smtClean="0">
                <a:solidFill>
                  <a:srgbClr val="3C4245"/>
                </a:solidFill>
                <a:effectLst/>
                <a:latin typeface="Arial" panose="020B0604020202020204" pitchFamily="34" charset="0"/>
              </a:rPr>
              <a:t>recevoir</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médicaux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appropriés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Cela</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est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particulièrement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vrai</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régions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où</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travailleurs</a:t>
            </a:r>
            <a:r>
              <a:rPr lang="en-US" b="0" i="0" dirty="0" smtClean="0">
                <a:solidFill>
                  <a:srgbClr val="3C4245"/>
                </a:solidFill>
                <a:effectLst/>
                <a:latin typeface="Arial" panose="020B0604020202020204" pitchFamily="34" charset="0"/>
              </a:rPr>
              <a:t> de santé </a:t>
            </a:r>
            <a:r>
              <a:rPr lang="en-US" b="0" i="0" dirty="0" err="1" smtClean="0">
                <a:solidFill>
                  <a:srgbClr val="3C4245"/>
                </a:solidFill>
                <a:effectLst/>
                <a:latin typeface="Arial" panose="020B0604020202020204" pitchFamily="34" charset="0"/>
              </a:rPr>
              <a:t>qualifiés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peu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nombreux</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comme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l’Afrique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subsaharienne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l’Asie</a:t>
            </a:r>
            <a:r>
              <a:rPr lang="en-US" b="0" i="0" dirty="0" smtClean="0">
                <a:solidFill>
                  <a:srgbClr val="3C4245"/>
                </a:solidFill>
                <a:effectLst/>
                <a:latin typeface="Arial" panose="020B0604020202020204" pitchFamily="34" charset="0"/>
              </a:rPr>
              <a:t> du </a:t>
            </a:r>
            <a:r>
              <a:rPr lang="en-US" b="0" i="0" dirty="0" err="1" smtClean="0">
                <a:solidFill>
                  <a:srgbClr val="3C4245"/>
                </a:solidFill>
                <a:effectLst/>
                <a:latin typeface="Arial" panose="020B0604020202020204" pitchFamily="34" charset="0"/>
              </a:rPr>
              <a:t>Sud</a:t>
            </a:r>
            <a:r>
              <a:rPr lang="en-US" b="0" i="0" dirty="0" smtClean="0">
                <a:solidFill>
                  <a:srgbClr val="3C4245"/>
                </a:solidFill>
                <a:effectLst/>
                <a:latin typeface="Arial" panose="020B0604020202020204" pitchFamily="34" charset="0"/>
              </a:rPr>
              <a:t>. Si le </a:t>
            </a:r>
            <a:r>
              <a:rPr lang="en-US" b="0" i="0" dirty="0" err="1" smtClean="0">
                <a:solidFill>
                  <a:srgbClr val="3C4245"/>
                </a:solidFill>
                <a:effectLst/>
                <a:latin typeface="Arial" panose="020B0604020202020204" pitchFamily="34" charset="0"/>
              </a:rPr>
              <a:t>niveau</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anténatals</a:t>
            </a:r>
            <a:r>
              <a:rPr lang="en-US" b="0" i="0" dirty="0" smtClean="0">
                <a:solidFill>
                  <a:srgbClr val="3C4245"/>
                </a:solidFill>
                <a:effectLst/>
                <a:latin typeface="Arial" panose="020B0604020202020204" pitchFamily="34" charset="0"/>
              </a:rPr>
              <a:t> a </a:t>
            </a:r>
            <a:r>
              <a:rPr lang="en-US" b="0" i="0" dirty="0" err="1" smtClean="0">
                <a:solidFill>
                  <a:srgbClr val="3C4245"/>
                </a:solidFill>
                <a:effectLst/>
                <a:latin typeface="Arial" panose="020B0604020202020204" pitchFamily="34" charset="0"/>
              </a:rPr>
              <a:t>augmenté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nombreuses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régions</a:t>
            </a:r>
            <a:r>
              <a:rPr lang="en-US" b="0" i="0" dirty="0" smtClean="0">
                <a:solidFill>
                  <a:srgbClr val="3C4245"/>
                </a:solidFill>
                <a:effectLst/>
                <a:latin typeface="Arial" panose="020B0604020202020204" pitchFamily="34" charset="0"/>
              </a:rPr>
              <a:t> du monde au </a:t>
            </a:r>
            <a:r>
              <a:rPr lang="en-US" b="0" i="0" dirty="0" err="1" smtClean="0">
                <a:solidFill>
                  <a:srgbClr val="3C4245"/>
                </a:solidFill>
                <a:effectLst/>
                <a:latin typeface="Arial" panose="020B0604020202020204" pitchFamily="34" charset="0"/>
              </a:rPr>
              <a:t>cours</a:t>
            </a:r>
            <a:r>
              <a:rPr lang="en-US" b="0" i="0" dirty="0" smtClean="0">
                <a:solidFill>
                  <a:srgbClr val="3C4245"/>
                </a:solidFill>
                <a:effectLst/>
                <a:latin typeface="Arial" panose="020B0604020202020204" pitchFamily="34" charset="0"/>
              </a:rPr>
              <a:t> de la </a:t>
            </a:r>
            <a:r>
              <a:rPr lang="en-US" b="0" i="0" dirty="0" err="1" smtClean="0">
                <a:solidFill>
                  <a:srgbClr val="3C4245"/>
                </a:solidFill>
                <a:effectLst/>
                <a:latin typeface="Arial" panose="020B0604020202020204" pitchFamily="34" charset="0"/>
              </a:rPr>
              <a:t>dernière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décennie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seules</a:t>
            </a:r>
            <a:r>
              <a:rPr lang="en-US" b="0" i="0" dirty="0" smtClean="0">
                <a:solidFill>
                  <a:srgbClr val="3C4245"/>
                </a:solidFill>
                <a:effectLst/>
                <a:latin typeface="Arial" panose="020B0604020202020204" pitchFamily="34" charset="0"/>
              </a:rPr>
              <a:t> 51% des femmes des pays à </a:t>
            </a:r>
            <a:r>
              <a:rPr lang="en-US" b="0" i="0" dirty="0" err="1" smtClean="0">
                <a:solidFill>
                  <a:srgbClr val="3C4245"/>
                </a:solidFill>
                <a:effectLst/>
                <a:latin typeface="Arial" panose="020B0604020202020204" pitchFamily="34" charset="0"/>
              </a:rPr>
              <a:t>faible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bénéficient</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l’assistance</a:t>
            </a:r>
            <a:r>
              <a:rPr lang="en-US" b="0" i="0" dirty="0" smtClean="0">
                <a:solidFill>
                  <a:srgbClr val="3C4245"/>
                </a:solidFill>
                <a:effectLst/>
                <a:latin typeface="Arial" panose="020B0604020202020204" pitchFamily="34" charset="0"/>
              </a:rPr>
              <a:t> d’un personnel </a:t>
            </a:r>
            <a:r>
              <a:rPr lang="en-US" b="0" i="0" dirty="0" err="1" smtClean="0">
                <a:solidFill>
                  <a:srgbClr val="3C4245"/>
                </a:solidFill>
                <a:effectLst/>
                <a:latin typeface="Arial" panose="020B0604020202020204" pitchFamily="34" charset="0"/>
              </a:rPr>
              <a:t>qualifié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lors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Autrement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dit</a:t>
            </a:r>
            <a:r>
              <a:rPr lang="en-US" b="0" i="0" dirty="0" smtClean="0">
                <a:solidFill>
                  <a:srgbClr val="3C4245"/>
                </a:solidFill>
                <a:effectLst/>
                <a:latin typeface="Arial" panose="020B0604020202020204" pitchFamily="34" charset="0"/>
              </a:rPr>
              <a:t>, des millions de naissances </a:t>
            </a:r>
            <a:r>
              <a:rPr lang="en-US" b="0" i="0" dirty="0" err="1" smtClean="0">
                <a:solidFill>
                  <a:srgbClr val="3C4245"/>
                </a:solidFill>
                <a:effectLst/>
                <a:latin typeface="Arial" panose="020B0604020202020204" pitchFamily="34" charset="0"/>
              </a:rPr>
              <a:t>ont</a:t>
            </a:r>
            <a:r>
              <a:rPr lang="en-US" b="0" i="0" dirty="0" smtClean="0">
                <a:solidFill>
                  <a:srgbClr val="3C4245"/>
                </a:solidFill>
                <a:effectLst/>
                <a:latin typeface="Arial" panose="020B0604020202020204" pitchFamily="34" charset="0"/>
              </a:rPr>
              <a:t> lieu sans </a:t>
            </a:r>
            <a:r>
              <a:rPr lang="en-US" b="0" i="0" dirty="0" err="1" smtClean="0">
                <a:solidFill>
                  <a:srgbClr val="3C4245"/>
                </a:solidFill>
                <a:effectLst/>
                <a:latin typeface="Arial" panose="020B0604020202020204" pitchFamily="34" charset="0"/>
              </a:rPr>
              <a:t>l’assistance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sage-femme, d’un </a:t>
            </a:r>
            <a:r>
              <a:rPr lang="en-US" b="0" i="0" dirty="0" err="1" smtClean="0">
                <a:solidFill>
                  <a:srgbClr val="3C4245"/>
                </a:solidFill>
                <a:effectLst/>
                <a:latin typeface="Arial" panose="020B0604020202020204" pitchFamily="34" charset="0"/>
              </a:rPr>
              <a:t>médecin</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d’une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infirmière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qualifiée</a:t>
            </a:r>
            <a:r>
              <a:rPr lang="en-US" b="0" i="0" dirty="0" smtClean="0">
                <a:solidFill>
                  <a:srgbClr val="3C4245"/>
                </a:solidFill>
                <a:effectLst/>
                <a:latin typeface="Arial" panose="020B0604020202020204" pitchFamily="34" charset="0"/>
              </a:rPr>
              <a:t>.</a:t>
            </a:r>
          </a:p>
          <a:p>
            <a:pPr algn="l"/>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à haut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la quasi-</a:t>
            </a:r>
            <a:r>
              <a:rPr lang="en-US" b="0" i="0" dirty="0" err="1" smtClean="0">
                <a:solidFill>
                  <a:srgbClr val="3C4245"/>
                </a:solidFill>
                <a:effectLst/>
                <a:latin typeface="Arial" panose="020B0604020202020204" pitchFamily="34" charset="0"/>
              </a:rPr>
              <a:t>totalité</a:t>
            </a:r>
            <a:r>
              <a:rPr lang="en-US" b="0" i="0" dirty="0" smtClean="0">
                <a:solidFill>
                  <a:srgbClr val="3C4245"/>
                </a:solidFill>
                <a:effectLst/>
                <a:latin typeface="Arial" panose="020B0604020202020204" pitchFamily="34" charset="0"/>
              </a:rPr>
              <a:t> des femmes </a:t>
            </a:r>
            <a:r>
              <a:rPr lang="en-US" b="0" i="0" dirty="0" err="1" smtClean="0">
                <a:solidFill>
                  <a:srgbClr val="3C4245"/>
                </a:solidFill>
                <a:effectLst/>
                <a:latin typeface="Arial" panose="020B0604020202020204" pitchFamily="34" charset="0"/>
              </a:rPr>
              <a:t>bénéficient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d’au</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moins</a:t>
            </a:r>
            <a:r>
              <a:rPr lang="en-US" b="0" i="0" dirty="0" smtClean="0">
                <a:solidFill>
                  <a:srgbClr val="3C4245"/>
                </a:solidFill>
                <a:effectLst/>
                <a:latin typeface="Arial" panose="020B0604020202020204" pitchFamily="34" charset="0"/>
              </a:rPr>
              <a:t> 4 consultations </a:t>
            </a:r>
            <a:r>
              <a:rPr lang="en-US" b="0" i="0" dirty="0" err="1" smtClean="0">
                <a:solidFill>
                  <a:srgbClr val="3C4245"/>
                </a:solidFill>
                <a:effectLst/>
                <a:latin typeface="Arial" panose="020B0604020202020204" pitchFamily="34" charset="0"/>
              </a:rPr>
              <a:t>anténatales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l’assistance</a:t>
            </a:r>
            <a:r>
              <a:rPr lang="en-US" b="0" i="0" dirty="0" smtClean="0">
                <a:solidFill>
                  <a:srgbClr val="3C4245"/>
                </a:solidFill>
                <a:effectLst/>
                <a:latin typeface="Arial" panose="020B0604020202020204" pitchFamily="34" charset="0"/>
              </a:rPr>
              <a:t> d’un agent de santé </a:t>
            </a:r>
            <a:r>
              <a:rPr lang="en-US" b="0" i="0" dirty="0" err="1" smtClean="0">
                <a:solidFill>
                  <a:srgbClr val="3C4245"/>
                </a:solidFill>
                <a:effectLst/>
                <a:latin typeface="Arial" panose="020B0604020202020204" pitchFamily="34" charset="0"/>
              </a:rPr>
              <a:t>qualifié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lors</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et de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post-partum. </a:t>
            </a:r>
            <a:r>
              <a:rPr lang="en-US" b="0" i="0" dirty="0" err="1" smtClean="0">
                <a:solidFill>
                  <a:srgbClr val="3C4245"/>
                </a:solidFill>
                <a:effectLst/>
                <a:latin typeface="Arial" panose="020B0604020202020204" pitchFamily="34" charset="0"/>
              </a:rPr>
              <a:t>Dans</a:t>
            </a:r>
            <a:r>
              <a:rPr lang="en-US" b="0" i="0" dirty="0" smtClean="0">
                <a:solidFill>
                  <a:srgbClr val="3C4245"/>
                </a:solidFill>
                <a:effectLst/>
                <a:latin typeface="Arial" panose="020B0604020202020204" pitchFamily="34" charset="0"/>
              </a:rPr>
              <a:t> les pays à </a:t>
            </a:r>
            <a:r>
              <a:rPr lang="en-US" b="0" i="0" dirty="0" err="1" smtClean="0">
                <a:solidFill>
                  <a:srgbClr val="3C4245"/>
                </a:solidFill>
                <a:effectLst/>
                <a:latin typeface="Arial" panose="020B0604020202020204" pitchFamily="34" charset="0"/>
              </a:rPr>
              <a:t>faible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revenu</a:t>
            </a:r>
            <a:r>
              <a:rPr lang="en-US" b="0" i="0" dirty="0" smtClean="0">
                <a:solidFill>
                  <a:srgbClr val="3C4245"/>
                </a:solidFill>
                <a:effectLst/>
                <a:latin typeface="Arial" panose="020B0604020202020204" pitchFamily="34" charset="0"/>
              </a:rPr>
              <a:t>, sur </a:t>
            </a:r>
            <a:r>
              <a:rPr lang="en-US" b="0" i="0" dirty="0" err="1" smtClean="0">
                <a:solidFill>
                  <a:srgbClr val="3C4245"/>
                </a:solidFill>
                <a:effectLst/>
                <a:latin typeface="Arial" panose="020B0604020202020204" pitchFamily="34" charset="0"/>
              </a:rPr>
              <a:t>l’ensemble</a:t>
            </a:r>
            <a:r>
              <a:rPr lang="en-US" b="0" i="0" dirty="0" smtClean="0">
                <a:solidFill>
                  <a:srgbClr val="3C4245"/>
                </a:solidFill>
                <a:effectLst/>
                <a:latin typeface="Arial" panose="020B0604020202020204" pitchFamily="34" charset="0"/>
              </a:rPr>
              <a:t> des femmes enceintes, un </a:t>
            </a:r>
            <a:r>
              <a:rPr lang="en-US" b="0" i="0" dirty="0" err="1" smtClean="0">
                <a:solidFill>
                  <a:srgbClr val="3C4245"/>
                </a:solidFill>
                <a:effectLst/>
                <a:latin typeface="Arial" panose="020B0604020202020204" pitchFamily="34" charset="0"/>
              </a:rPr>
              <a:t>peu</a:t>
            </a:r>
            <a:r>
              <a:rPr lang="en-US" b="0" i="0" dirty="0" smtClean="0">
                <a:solidFill>
                  <a:srgbClr val="3C4245"/>
                </a:solidFill>
                <a:effectLst/>
                <a:latin typeface="Arial" panose="020B0604020202020204" pitchFamily="34" charset="0"/>
              </a:rPr>
              <a:t> plus de 40% </a:t>
            </a:r>
            <a:r>
              <a:rPr lang="en-US" b="0" i="0" dirty="0" err="1" smtClean="0">
                <a:solidFill>
                  <a:srgbClr val="3C4245"/>
                </a:solidFill>
                <a:effectLst/>
                <a:latin typeface="Arial" panose="020B0604020202020204" pitchFamily="34" charset="0"/>
              </a:rPr>
              <a:t>avaient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bénéficié</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en</a:t>
            </a:r>
            <a:r>
              <a:rPr lang="en-US" b="0" i="0" dirty="0" smtClean="0">
                <a:solidFill>
                  <a:srgbClr val="3C4245"/>
                </a:solidFill>
                <a:effectLst/>
                <a:latin typeface="Arial" panose="020B0604020202020204" pitchFamily="34" charset="0"/>
              </a:rPr>
              <a:t> 2015 des 4 consultations </a:t>
            </a:r>
            <a:r>
              <a:rPr lang="en-US" b="0" i="0" dirty="0" err="1" smtClean="0">
                <a:solidFill>
                  <a:srgbClr val="3C4245"/>
                </a:solidFill>
                <a:effectLst/>
                <a:latin typeface="Arial" panose="020B0604020202020204" pitchFamily="34" charset="0"/>
              </a:rPr>
              <a:t>anténatales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recommandées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Les </a:t>
            </a:r>
            <a:r>
              <a:rPr lang="en-US" b="0" i="0" dirty="0" err="1" smtClean="0">
                <a:solidFill>
                  <a:srgbClr val="3C4245"/>
                </a:solidFill>
                <a:effectLst/>
                <a:latin typeface="Arial" panose="020B0604020202020204" pitchFamily="34" charset="0"/>
              </a:rPr>
              <a:t>autres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facteurs</a:t>
            </a:r>
            <a:r>
              <a:rPr lang="en-US" b="0" i="0" dirty="0" smtClean="0">
                <a:solidFill>
                  <a:srgbClr val="3C4245"/>
                </a:solidFill>
                <a:effectLst/>
                <a:latin typeface="Arial" panose="020B0604020202020204" pitchFamily="34" charset="0"/>
              </a:rPr>
              <a:t> qui </a:t>
            </a:r>
            <a:r>
              <a:rPr lang="en-US" b="0" i="0" dirty="0" err="1" smtClean="0">
                <a:solidFill>
                  <a:srgbClr val="3C4245"/>
                </a:solidFill>
                <a:effectLst/>
                <a:latin typeface="Arial" panose="020B0604020202020204" pitchFamily="34" charset="0"/>
              </a:rPr>
              <a:t>empêchent</a:t>
            </a:r>
            <a:r>
              <a:rPr lang="en-US" b="0" i="0" dirty="0" smtClean="0">
                <a:solidFill>
                  <a:srgbClr val="3C4245"/>
                </a:solidFill>
                <a:effectLst/>
                <a:latin typeface="Arial" panose="020B0604020202020204" pitchFamily="34" charset="0"/>
              </a:rPr>
              <a:t> les femmes de </a:t>
            </a:r>
            <a:r>
              <a:rPr lang="en-US" b="0" i="0" dirty="0" err="1" smtClean="0">
                <a:solidFill>
                  <a:srgbClr val="3C4245"/>
                </a:solidFill>
                <a:effectLst/>
                <a:latin typeface="Arial" panose="020B0604020202020204" pitchFamily="34" charset="0"/>
              </a:rPr>
              <a:t>recevoir</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ou</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solliciter</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soins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durant</a:t>
            </a:r>
            <a:r>
              <a:rPr lang="en-US" b="0" i="0" dirty="0" smtClean="0">
                <a:solidFill>
                  <a:srgbClr val="3C4245"/>
                </a:solidFill>
                <a:effectLst/>
                <a:latin typeface="Arial" panose="020B0604020202020204" pitchFamily="34" charset="0"/>
              </a:rPr>
              <a:t> la </a:t>
            </a:r>
            <a:r>
              <a:rPr lang="en-US" b="0" i="0" dirty="0" err="1" smtClean="0">
                <a:solidFill>
                  <a:srgbClr val="3C4245"/>
                </a:solidFill>
                <a:effectLst/>
                <a:latin typeface="Arial" panose="020B0604020202020204" pitchFamily="34" charset="0"/>
              </a:rPr>
              <a:t>grossesse</a:t>
            </a:r>
            <a:r>
              <a:rPr lang="en-US" b="0" i="0" dirty="0" smtClean="0">
                <a:solidFill>
                  <a:srgbClr val="3C4245"/>
                </a:solidFill>
                <a:effectLst/>
                <a:latin typeface="Arial" panose="020B0604020202020204" pitchFamily="34" charset="0"/>
              </a:rPr>
              <a:t> et </a:t>
            </a:r>
            <a:r>
              <a:rPr lang="en-US" b="0" i="0" dirty="0" err="1" smtClean="0">
                <a:solidFill>
                  <a:srgbClr val="3C4245"/>
                </a:solidFill>
                <a:effectLst/>
                <a:latin typeface="Arial" panose="020B0604020202020204" pitchFamily="34" charset="0"/>
              </a:rPr>
              <a:t>l’accouchement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sont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notamment</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suivants</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la </a:t>
            </a:r>
            <a:r>
              <a:rPr lang="en-US" b="0" i="0" dirty="0" err="1" smtClean="0">
                <a:solidFill>
                  <a:srgbClr val="3C4245"/>
                </a:solidFill>
                <a:effectLst/>
                <a:latin typeface="Arial" panose="020B0604020202020204" pitchFamily="34" charset="0"/>
              </a:rPr>
              <a:t>pauvreté</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la distance;</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le </a:t>
            </a:r>
            <a:r>
              <a:rPr lang="en-US" b="0" i="0" dirty="0" err="1" smtClean="0">
                <a:solidFill>
                  <a:srgbClr val="3C4245"/>
                </a:solidFill>
                <a:effectLst/>
                <a:latin typeface="Arial" panose="020B0604020202020204" pitchFamily="34" charset="0"/>
              </a:rPr>
              <a:t>manque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d’informations</a:t>
            </a:r>
            <a:r>
              <a:rPr lang="en-US" b="0" i="0" dirty="0" smtClean="0">
                <a:solidFill>
                  <a:srgbClr val="3C4245"/>
                </a:solidFill>
                <a:effectLst/>
                <a:latin typeface="Arial" panose="020B0604020202020204" pitchFamily="34" charset="0"/>
              </a:rPr>
              <a:t>;</a:t>
            </a:r>
          </a:p>
          <a:p>
            <a:pPr algn="l">
              <a:buFont typeface="Arial" panose="020B0604020202020204" pitchFamily="34" charset="0"/>
              <a:buChar char="•"/>
            </a:pPr>
            <a:r>
              <a:rPr lang="en-US" b="0" i="0" dirty="0" err="1" smtClean="0">
                <a:solidFill>
                  <a:srgbClr val="3C4245"/>
                </a:solidFill>
                <a:effectLst/>
                <a:latin typeface="Arial" panose="020B0604020202020204" pitchFamily="34" charset="0"/>
              </a:rPr>
              <a:t>l’inadéquation</a:t>
            </a:r>
            <a:r>
              <a:rPr lang="en-US" b="0" i="0" dirty="0" smtClean="0">
                <a:solidFill>
                  <a:srgbClr val="3C4245"/>
                </a:solidFill>
                <a:effectLst/>
                <a:latin typeface="Arial" panose="020B0604020202020204" pitchFamily="34" charset="0"/>
              </a:rPr>
              <a:t> des services;</a:t>
            </a:r>
          </a:p>
          <a:p>
            <a:pPr algn="l">
              <a:buFont typeface="Arial" panose="020B0604020202020204" pitchFamily="34" charset="0"/>
              <a:buChar char="•"/>
            </a:pPr>
            <a:r>
              <a:rPr lang="en-US" b="0" i="0" dirty="0" smtClean="0">
                <a:solidFill>
                  <a:srgbClr val="3C4245"/>
                </a:solidFill>
                <a:effectLst/>
                <a:latin typeface="Arial" panose="020B0604020202020204" pitchFamily="34" charset="0"/>
              </a:rPr>
              <a:t>les </a:t>
            </a:r>
            <a:r>
              <a:rPr lang="en-US" b="0" i="0" dirty="0" err="1" smtClean="0">
                <a:solidFill>
                  <a:srgbClr val="3C4245"/>
                </a:solidFill>
                <a:effectLst/>
                <a:latin typeface="Arial" panose="020B0604020202020204" pitchFamily="34" charset="0"/>
              </a:rPr>
              <a:t>pratiques</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culturelles</a:t>
            </a:r>
            <a:r>
              <a:rPr lang="en-US" b="0" i="0" dirty="0" smtClean="0">
                <a:solidFill>
                  <a:srgbClr val="3C4245"/>
                </a:solidFill>
                <a:effectLst/>
                <a:latin typeface="Arial" panose="020B0604020202020204" pitchFamily="34" charset="0"/>
              </a:rPr>
              <a:t>.</a:t>
            </a:r>
          </a:p>
          <a:p>
            <a:pPr algn="l"/>
            <a:r>
              <a:rPr lang="en-US" b="0" i="0" dirty="0" smtClean="0">
                <a:solidFill>
                  <a:srgbClr val="3C4245"/>
                </a:solidFill>
                <a:effectLst/>
                <a:latin typeface="Arial" panose="020B0604020202020204" pitchFamily="34" charset="0"/>
              </a:rPr>
              <a:t>Pour </a:t>
            </a:r>
            <a:r>
              <a:rPr lang="en-US" b="0" i="0" dirty="0" err="1" smtClean="0">
                <a:solidFill>
                  <a:srgbClr val="3C4245"/>
                </a:solidFill>
                <a:effectLst/>
                <a:latin typeface="Arial" panose="020B0604020202020204" pitchFamily="34" charset="0"/>
              </a:rPr>
              <a:t>améliorer</a:t>
            </a:r>
            <a:r>
              <a:rPr lang="en-US" b="0" i="0" dirty="0" smtClean="0">
                <a:solidFill>
                  <a:srgbClr val="3C4245"/>
                </a:solidFill>
                <a:effectLst/>
                <a:latin typeface="Arial" panose="020B0604020202020204" pitchFamily="34" charset="0"/>
              </a:rPr>
              <a:t> la santé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il</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convient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d’identifier</a:t>
            </a:r>
            <a:r>
              <a:rPr lang="en-US" b="0" i="0" dirty="0" smtClean="0">
                <a:solidFill>
                  <a:srgbClr val="3C4245"/>
                </a:solidFill>
                <a:effectLst/>
                <a:latin typeface="Arial" panose="020B0604020202020204" pitchFamily="34" charset="0"/>
              </a:rPr>
              <a:t> les obstacles qui </a:t>
            </a:r>
            <a:r>
              <a:rPr lang="en-US" b="0" i="0" dirty="0" err="1" smtClean="0">
                <a:solidFill>
                  <a:srgbClr val="3C4245"/>
                </a:solidFill>
                <a:effectLst/>
                <a:latin typeface="Arial" panose="020B0604020202020204" pitchFamily="34" charset="0"/>
              </a:rPr>
              <a:t>limitent</a:t>
            </a:r>
            <a:r>
              <a:rPr lang="en-US" b="0" i="0" dirty="0" smtClean="0">
                <a:solidFill>
                  <a:srgbClr val="3C4245"/>
                </a:solidFill>
                <a:effectLst/>
                <a:latin typeface="Arial" panose="020B0604020202020204" pitchFamily="34" charset="0"/>
              </a:rPr>
              <a:t> </a:t>
            </a:r>
            <a:r>
              <a:rPr lang="en-US" b="0" i="0" dirty="0" err="1" smtClean="0">
                <a:solidFill>
                  <a:srgbClr val="3C4245"/>
                </a:solidFill>
                <a:effectLst/>
                <a:latin typeface="Arial" panose="020B0604020202020204" pitchFamily="34" charset="0"/>
              </a:rPr>
              <a:t>l’accès</a:t>
            </a:r>
            <a:r>
              <a:rPr lang="en-US" b="0" i="0" dirty="0" smtClean="0">
                <a:solidFill>
                  <a:srgbClr val="3C4245"/>
                </a:solidFill>
                <a:effectLst/>
                <a:latin typeface="Arial" panose="020B0604020202020204" pitchFamily="34" charset="0"/>
              </a:rPr>
              <a:t> à des services de santé </a:t>
            </a:r>
            <a:r>
              <a:rPr lang="en-US" b="0" i="0" dirty="0" err="1" smtClean="0">
                <a:solidFill>
                  <a:srgbClr val="3C4245"/>
                </a:solidFill>
                <a:effectLst/>
                <a:latin typeface="Arial" panose="020B0604020202020204" pitchFamily="34" charset="0"/>
              </a:rPr>
              <a:t>maternelle</a:t>
            </a:r>
            <a:r>
              <a:rPr lang="en-US" b="0" i="0" dirty="0" smtClean="0">
                <a:solidFill>
                  <a:srgbClr val="3C4245"/>
                </a:solidFill>
                <a:effectLst/>
                <a:latin typeface="Arial" panose="020B0604020202020204" pitchFamily="34" charset="0"/>
              </a:rPr>
              <a:t> de </a:t>
            </a:r>
            <a:r>
              <a:rPr lang="en-US" b="0" i="0" dirty="0" err="1" smtClean="0">
                <a:solidFill>
                  <a:srgbClr val="3C4245"/>
                </a:solidFill>
                <a:effectLst/>
                <a:latin typeface="Arial" panose="020B0604020202020204" pitchFamily="34" charset="0"/>
              </a:rPr>
              <a:t>qualité</a:t>
            </a:r>
            <a:r>
              <a:rPr lang="en-US" b="0" i="0" dirty="0" smtClean="0">
                <a:solidFill>
                  <a:srgbClr val="3C4245"/>
                </a:solidFill>
                <a:effectLst/>
                <a:latin typeface="Arial" panose="020B0604020202020204" pitchFamily="34" charset="0"/>
              </a:rPr>
              <a:t> et de </a:t>
            </a:r>
            <a:r>
              <a:rPr lang="en-US" b="0" i="0" dirty="0" err="1" smtClean="0">
                <a:solidFill>
                  <a:srgbClr val="3C4245"/>
                </a:solidFill>
                <a:effectLst/>
                <a:latin typeface="Arial" panose="020B0604020202020204" pitchFamily="34" charset="0"/>
              </a:rPr>
              <a:t>prendre</a:t>
            </a:r>
            <a:r>
              <a:rPr lang="en-US" b="0" i="0" dirty="0" smtClean="0">
                <a:solidFill>
                  <a:srgbClr val="3C4245"/>
                </a:solidFill>
                <a:effectLst/>
                <a:latin typeface="Arial" panose="020B0604020202020204" pitchFamily="34" charset="0"/>
              </a:rPr>
              <a:t> des </a:t>
            </a:r>
            <a:r>
              <a:rPr lang="en-US" b="0" i="0" dirty="0" err="1" smtClean="0">
                <a:solidFill>
                  <a:srgbClr val="3C4245"/>
                </a:solidFill>
                <a:effectLst/>
                <a:latin typeface="Arial" panose="020B0604020202020204" pitchFamily="34" charset="0"/>
              </a:rPr>
              <a:t>mesures</a:t>
            </a:r>
            <a:r>
              <a:rPr lang="en-US" b="0" i="0" dirty="0" smtClean="0">
                <a:solidFill>
                  <a:srgbClr val="3C4245"/>
                </a:solidFill>
                <a:effectLst/>
                <a:latin typeface="Arial" panose="020B0604020202020204" pitchFamily="34" charset="0"/>
              </a:rPr>
              <a:t> pour y </a:t>
            </a:r>
            <a:r>
              <a:rPr lang="en-US" b="0" i="0" dirty="0" err="1" smtClean="0">
                <a:solidFill>
                  <a:srgbClr val="3C4245"/>
                </a:solidFill>
                <a:effectLst/>
                <a:latin typeface="Arial" panose="020B0604020202020204" pitchFamily="34" charset="0"/>
              </a:rPr>
              <a:t>remédier</a:t>
            </a:r>
            <a:r>
              <a:rPr lang="en-US" b="0" i="0" dirty="0" smtClean="0">
                <a:solidFill>
                  <a:srgbClr val="3C4245"/>
                </a:solidFill>
                <a:effectLst/>
                <a:latin typeface="Arial" panose="020B0604020202020204" pitchFamily="34" charset="0"/>
              </a:rPr>
              <a:t> à </a:t>
            </a:r>
            <a:r>
              <a:rPr lang="en-US" b="0" i="0" dirty="0" err="1" smtClean="0">
                <a:solidFill>
                  <a:srgbClr val="3C4245"/>
                </a:solidFill>
                <a:effectLst/>
                <a:latin typeface="Arial" panose="020B0604020202020204" pitchFamily="34" charset="0"/>
              </a:rPr>
              <a:t>tous</a:t>
            </a:r>
            <a:r>
              <a:rPr lang="en-US" b="0" i="0" dirty="0" smtClean="0">
                <a:solidFill>
                  <a:srgbClr val="3C4245"/>
                </a:solidFill>
                <a:effectLst/>
                <a:latin typeface="Arial" panose="020B0604020202020204" pitchFamily="34" charset="0"/>
              </a:rPr>
              <a:t> les </a:t>
            </a:r>
            <a:r>
              <a:rPr lang="en-US" b="0" i="0" dirty="0" err="1" smtClean="0">
                <a:solidFill>
                  <a:srgbClr val="3C4245"/>
                </a:solidFill>
                <a:effectLst/>
                <a:latin typeface="Arial" panose="020B0604020202020204" pitchFamily="34" charset="0"/>
              </a:rPr>
              <a:t>niveaux</a:t>
            </a:r>
            <a:r>
              <a:rPr lang="en-US" b="0" i="0" dirty="0" smtClean="0">
                <a:solidFill>
                  <a:srgbClr val="3C4245"/>
                </a:solidFill>
                <a:effectLst/>
                <a:latin typeface="Arial" panose="020B0604020202020204" pitchFamily="34" charset="0"/>
              </a:rPr>
              <a:t> du </a:t>
            </a:r>
            <a:r>
              <a:rPr lang="en-US" b="0" i="0" dirty="0" err="1" smtClean="0">
                <a:solidFill>
                  <a:srgbClr val="3C4245"/>
                </a:solidFill>
                <a:effectLst/>
                <a:latin typeface="Arial" panose="020B0604020202020204" pitchFamily="34" charset="0"/>
              </a:rPr>
              <a:t>système</a:t>
            </a:r>
            <a:r>
              <a:rPr lang="en-US" b="0" i="0" dirty="0" smtClean="0">
                <a:solidFill>
                  <a:srgbClr val="3C4245"/>
                </a:solidFill>
                <a:effectLst/>
                <a:latin typeface="Arial" panose="020B0604020202020204" pitchFamily="34" charset="0"/>
              </a:rPr>
              <a:t> de santé. </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1A0A3-5BA1-43C5-8D2B-742E3B377DD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31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18</a:t>
            </a:fld>
            <a:endParaRPr lang="fr-FR" dirty="0"/>
          </a:p>
        </p:txBody>
      </p:sp>
    </p:spTree>
    <p:extLst>
      <p:ext uri="{BB962C8B-B14F-4D97-AF65-F5344CB8AC3E}">
        <p14:creationId xmlns:p14="http://schemas.microsoft.com/office/powerpoint/2010/main" val="329277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Quelles sont les causes principales de </a:t>
            </a:r>
            <a:r>
              <a:rPr lang="fr-FR" dirty="0" err="1" smtClean="0"/>
              <a:t>deces</a:t>
            </a:r>
            <a:r>
              <a:rPr lang="fr-FR" dirty="0" smtClean="0"/>
              <a:t> maternel dans</a:t>
            </a:r>
            <a:r>
              <a:rPr lang="fr-FR" baseline="0" dirty="0" smtClean="0"/>
              <a:t> votre pays?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21</a:t>
            </a:fld>
            <a:endParaRPr lang="fr-FR"/>
          </a:p>
        </p:txBody>
      </p:sp>
    </p:spTree>
    <p:extLst>
      <p:ext uri="{BB962C8B-B14F-4D97-AF65-F5344CB8AC3E}">
        <p14:creationId xmlns:p14="http://schemas.microsoft.com/office/powerpoint/2010/main" val="181714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Question: </a:t>
            </a:r>
            <a:r>
              <a:rPr lang="fr-FR" dirty="0" smtClean="0"/>
              <a:t>comment</a:t>
            </a:r>
            <a:r>
              <a:rPr lang="fr-FR" baseline="0" dirty="0" smtClean="0"/>
              <a:t> assurer les soins maternels et néonataux de qualité en milieu urbain et chez la population mobile?  </a:t>
            </a:r>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264129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BA1A0A3-5BA1-43C5-8D2B-742E3B377DD8}" type="slidenum">
              <a:rPr lang="fr-FR" smtClean="0"/>
              <a:t>23</a:t>
            </a:fld>
            <a:endParaRPr lang="fr-FR"/>
          </a:p>
        </p:txBody>
      </p:sp>
    </p:spTree>
    <p:extLst>
      <p:ext uri="{BB962C8B-B14F-4D97-AF65-F5344CB8AC3E}">
        <p14:creationId xmlns:p14="http://schemas.microsoft.com/office/powerpoint/2010/main" val="346807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describes the signal functions of basic emergency obstetric and newborn care that should be readily available at community-level health facilities (1 facility per 30,000 people). The signal functions are normally the minimal competencies for health care providers when providing emergency obstetric and newborn care.</a:t>
            </a:r>
            <a:endParaRPr/>
          </a:p>
        </p:txBody>
      </p:sp>
      <p:sp>
        <p:nvSpPr>
          <p:cNvPr id="244" name="Google Shape;2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9814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30148A2-8C36-4807-AFFD-78511BDD1475}" type="datetime1">
              <a:rPr lang="fr-FR" smtClean="0"/>
              <a:t>19/02/2022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104826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E7C947B-4B97-4E98-A46E-D0211EAED326}" type="datetime1">
              <a:rPr lang="fr-FR" smtClean="0"/>
              <a:t>19/02/2022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410062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468CC65-14F3-4D83-9531-14E1E727ED91}" type="datetime1">
              <a:rPr lang="fr-FR" smtClean="0"/>
              <a:t>19/02/2022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324703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843FCC1-EA79-4812-94FE-D319783EEC3F}"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25672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DBCA778-5D44-4461-82DF-A1B04E30EC88}"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72938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78A33-F3FC-4665-927D-6EC0D97D82EF}"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09367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A231814-B85C-4D0D-9C01-116DE7A59623}" type="datetime1">
              <a:rPr lang="fr-FR" smtClean="0">
                <a:solidFill>
                  <a:prstClr val="black">
                    <a:tint val="75000"/>
                  </a:prstClr>
                </a:solidFill>
              </a:rPr>
              <a:t>19/02/2022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00841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73C98E4-B92B-451F-91DE-4067A0ABE806}" type="datetime1">
              <a:rPr lang="fr-FR" smtClean="0">
                <a:solidFill>
                  <a:prstClr val="black">
                    <a:tint val="75000"/>
                  </a:prstClr>
                </a:solidFill>
              </a:rPr>
              <a:t>19/02/2022</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10" name="Picture 9"/>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4221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10006C1-AA03-464E-81C5-8E541D612247}" type="datetime1">
              <a:rPr lang="fr-FR" smtClean="0">
                <a:solidFill>
                  <a:prstClr val="black">
                    <a:tint val="75000"/>
                  </a:prstClr>
                </a:solidFill>
              </a:rPr>
              <a:t>19/02/2022</a:t>
            </a:fld>
            <a:endParaRPr lang="fr-F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F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6" name="Picture 5"/>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9101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8FAE7-D48E-4E58-A1D3-6D5D8BD63CF8}" type="datetime1">
              <a:rPr lang="fr-FR" smtClean="0">
                <a:solidFill>
                  <a:prstClr val="black">
                    <a:tint val="75000"/>
                  </a:prstClr>
                </a:solidFill>
              </a:rPr>
              <a:t>19/02/2022</a:t>
            </a:fld>
            <a:endParaRPr lang="fr-F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F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5" name="Picture 4"/>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359817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95290-24F3-4062-A9A6-9931A5BC2E6C}" type="datetime1">
              <a:rPr lang="fr-FR" smtClean="0">
                <a:solidFill>
                  <a:prstClr val="black">
                    <a:tint val="75000"/>
                  </a:prstClr>
                </a:solidFill>
              </a:rPr>
              <a:t>19/02/2022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07755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C990371-B458-4185-9848-11AE1036C8BF}" type="datetime1">
              <a:rPr lang="fr-FR" smtClean="0"/>
              <a:t>19/02/2022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74647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C8C7F-CD81-438D-93F7-DD3070502C10}" type="datetime1">
              <a:rPr lang="fr-FR" smtClean="0">
                <a:solidFill>
                  <a:prstClr val="black">
                    <a:tint val="75000"/>
                  </a:prstClr>
                </a:solidFill>
              </a:rPr>
              <a:t>19/02/2022</a:t>
            </a:fld>
            <a:endParaRPr lang="fr-F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F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923922" y="0"/>
            <a:ext cx="1268078" cy="823031"/>
          </a:xfrm>
          <a:prstGeom prst="rect">
            <a:avLst/>
          </a:prstGeom>
        </p:spPr>
      </p:pic>
    </p:spTree>
    <p:extLst>
      <p:ext uri="{BB962C8B-B14F-4D97-AF65-F5344CB8AC3E}">
        <p14:creationId xmlns:p14="http://schemas.microsoft.com/office/powerpoint/2010/main" val="218709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D91DD9B-7E5E-4029-B9B7-CA2C8DF94218}"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16827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A5F1326-570B-4B1C-8435-A7964AA37A3A}"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F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186723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B8778C8-D59B-4DB1-9DDB-1F9D3B890496}"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86699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9CE37B1-DAE4-473E-97CF-2561E73A9957}"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5861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055A3-A2CF-467A-9E68-FF20F93AC8B1}"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13813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F2492290-5E02-48A8-A32F-DAA75246C6C7}" type="datetime1">
              <a:rPr lang="fr-FR" smtClean="0">
                <a:solidFill>
                  <a:prstClr val="black">
                    <a:tint val="75000"/>
                  </a:prstClr>
                </a:solidFill>
              </a:rPr>
              <a:t>19/02/2022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8672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634ADF5-B5CD-46CC-8FF1-968A12729D3B}" type="datetime1">
              <a:rPr lang="fr-FR" smtClean="0">
                <a:solidFill>
                  <a:prstClr val="black">
                    <a:tint val="75000"/>
                  </a:prstClr>
                </a:solidFill>
              </a:rPr>
              <a:t>19/02/2022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5072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9BBC85-38FC-4F9A-B929-240C1BB358A9}" type="datetime1">
              <a:rPr lang="fr-FR" smtClean="0">
                <a:solidFill>
                  <a:prstClr val="black">
                    <a:tint val="75000"/>
                  </a:prstClr>
                </a:solidFill>
              </a:rPr>
              <a:t>19/02/2022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49807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B9881-A6AA-46B7-97B6-655472447C46}" type="datetime1">
              <a:rPr lang="fr-FR" smtClean="0">
                <a:solidFill>
                  <a:prstClr val="black">
                    <a:tint val="75000"/>
                  </a:prstClr>
                </a:solidFill>
              </a:rPr>
              <a:t>19/02/2022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7642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2AEDF-6184-4AB8-8A45-FD5DB09FF885}" type="datetime1">
              <a:rPr lang="fr-FR" smtClean="0"/>
              <a:t>19/02/2022</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111198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C9AE2-A27E-4382-8B78-987348EE44B8}" type="datetime1">
              <a:rPr lang="fr-FR" smtClean="0">
                <a:solidFill>
                  <a:prstClr val="black">
                    <a:tint val="75000"/>
                  </a:prstClr>
                </a:solidFill>
              </a:rPr>
              <a:t>19/02/2022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3170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18D20-B9E0-4965-AA5B-E2917DB229AC}" type="datetime1">
              <a:rPr lang="fr-FR" smtClean="0">
                <a:solidFill>
                  <a:prstClr val="black">
                    <a:tint val="75000"/>
                  </a:prstClr>
                </a:solidFill>
              </a:rPr>
              <a:t>19/02/2022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92925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73FFBC3-3458-4FC7-AB61-7FB82E8F0BAA}"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75769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E3D79F47-7B04-4FAE-934E-B8B9F297EE21}"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470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6D3DFCE8-559A-40BE-9E35-3A4C201B8485}" type="datetime1">
              <a:rPr lang="fr-FR" smtClean="0"/>
              <a:t>19/02/2022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14162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069BF2A-A6C4-494C-9155-1762FF91794F}" type="datetime1">
              <a:rPr lang="fr-FR" smtClean="0"/>
              <a:t>19/02/2022</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185860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349FFE2-DE92-4200-B136-6BDC2086CCA1}" type="datetime1">
              <a:rPr lang="fr-FR" smtClean="0"/>
              <a:t>19/02/2022</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194141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BF0EA-F607-4185-A008-D718CE00D510}" type="datetime1">
              <a:rPr lang="fr-FR" smtClean="0"/>
              <a:t>19/02/2022</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371549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C5E36-0C87-4CBD-8A2D-18201ED2C396}" type="datetime1">
              <a:rPr lang="fr-FR" smtClean="0"/>
              <a:t>19/02/2022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65761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A339A-119B-447B-BD25-8EFFF8FDB6B4}" type="datetime1">
              <a:rPr lang="fr-FR" smtClean="0"/>
              <a:t>19/02/2022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43B8E0D-AF96-4B0C-8E56-E4E087691751}" type="slidenum">
              <a:rPr lang="fr-FR" smtClean="0"/>
              <a:t>‹#›</a:t>
            </a:fld>
            <a:endParaRPr lang="fr-FR" dirty="0"/>
          </a:p>
        </p:txBody>
      </p:sp>
    </p:spTree>
    <p:extLst>
      <p:ext uri="{BB962C8B-B14F-4D97-AF65-F5344CB8AC3E}">
        <p14:creationId xmlns:p14="http://schemas.microsoft.com/office/powerpoint/2010/main" val="27419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EA248-F46B-4284-AAB4-06DEAC1FABC1}" type="datetime1">
              <a:rPr lang="fr-FR" smtClean="0"/>
              <a:t>19/02/2022</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t>‹#›</a:t>
            </a:fld>
            <a:endParaRPr lang="fr-FR" dirty="0"/>
          </a:p>
        </p:txBody>
      </p:sp>
    </p:spTree>
    <p:extLst>
      <p:ext uri="{BB962C8B-B14F-4D97-AF65-F5344CB8AC3E}">
        <p14:creationId xmlns:p14="http://schemas.microsoft.com/office/powerpoint/2010/main" val="174240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6881D-8861-4B95-8D92-D6F16E812BAC}" type="datetime1">
              <a:rPr lang="fr-FR" smtClean="0">
                <a:solidFill>
                  <a:prstClr val="black">
                    <a:tint val="75000"/>
                  </a:prstClr>
                </a:solidFill>
              </a:rPr>
              <a:t>19/02/2022</a:t>
            </a:fld>
            <a:endParaRPr lang="fr-FR"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60CC8-F0FE-4F0D-B416-27449B59D699}"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551079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5B073-560E-4005-875F-5FDC86D9536C}" type="datetime1">
              <a:rPr lang="fr-FR" smtClean="0">
                <a:solidFill>
                  <a:prstClr val="black">
                    <a:tint val="75000"/>
                  </a:prstClr>
                </a:solidFill>
              </a:rPr>
              <a:t>19/02/2022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0923922" y="0"/>
            <a:ext cx="1268078" cy="823031"/>
          </a:xfrm>
          <a:prstGeom prst="rect">
            <a:avLst/>
          </a:prstGeom>
        </p:spPr>
      </p:pic>
    </p:spTree>
    <p:extLst>
      <p:ext uri="{BB962C8B-B14F-4D97-AF65-F5344CB8AC3E}">
        <p14:creationId xmlns:p14="http://schemas.microsoft.com/office/powerpoint/2010/main" val="2051962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JLZ9n5eP8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2513965"/>
            <a:ext cx="10515600" cy="1325563"/>
          </a:xfrm>
        </p:spPr>
        <p:txBody>
          <a:bodyPr/>
          <a:lstStyle/>
          <a:p>
            <a:pPr algn="ctr"/>
            <a:r>
              <a:rPr lang="fr-FR" b="1" dirty="0" smtClean="0">
                <a:ln>
                  <a:solidFill>
                    <a:schemeClr val="accent2"/>
                  </a:solidFill>
                </a:ln>
                <a:solidFill>
                  <a:sysClr val="windowText" lastClr="000000"/>
                </a:solidFill>
                <a:latin typeface="+mn-lt"/>
              </a:rPr>
              <a:t>Révision- évaluation  continue sur le module de la violence sexuelle</a:t>
            </a:r>
            <a:endParaRPr lang="fr-FR" b="1" dirty="0">
              <a:ln>
                <a:solidFill>
                  <a:schemeClr val="accent2"/>
                </a:solidFill>
              </a:ln>
              <a:solidFill>
                <a:sysClr val="windowText" lastClr="000000"/>
              </a:solidFill>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1</a:t>
            </a:fld>
            <a:endParaRPr lang="fr-FR" dirty="0">
              <a:solidFill>
                <a:prstClr val="black">
                  <a:tint val="75000"/>
                </a:prstClr>
              </a:solidFill>
            </a:endParaRPr>
          </a:p>
        </p:txBody>
      </p:sp>
    </p:spTree>
    <p:extLst>
      <p:ext uri="{BB962C8B-B14F-4D97-AF65-F5344CB8AC3E}">
        <p14:creationId xmlns:p14="http://schemas.microsoft.com/office/powerpoint/2010/main" val="64794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265" y="2982201"/>
            <a:ext cx="4783783" cy="1116833"/>
          </a:xfrm>
          <a:ln>
            <a:solidFill>
              <a:schemeClr val="accent4"/>
            </a:solidFill>
          </a:ln>
        </p:spPr>
        <p:txBody>
          <a:bodyPr>
            <a:normAutofit/>
          </a:bodyPr>
          <a:lstStyle/>
          <a:p>
            <a:pPr marL="742950" indent="-742950">
              <a:buFont typeface="+mj-lt"/>
              <a:buAutoNum type="arabicPeriod"/>
            </a:pPr>
            <a:r>
              <a:rPr lang="fr-FR" sz="4800" b="1" dirty="0" smtClean="0">
                <a:ln>
                  <a:solidFill>
                    <a:schemeClr val="accent2"/>
                  </a:solidFill>
                </a:ln>
                <a:latin typeface="+mn-lt"/>
              </a:rPr>
              <a:t>Introduction </a:t>
            </a:r>
            <a:endParaRPr lang="fr-FR" sz="4800"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10</a:t>
            </a:fld>
            <a:endParaRPr lang="fr-FR" dirty="0">
              <a:solidFill>
                <a:prstClr val="black">
                  <a:tint val="75000"/>
                </a:prstClr>
              </a:solidFill>
            </a:endParaRPr>
          </a:p>
        </p:txBody>
      </p:sp>
    </p:spTree>
    <p:extLst>
      <p:ext uri="{BB962C8B-B14F-4D97-AF65-F5344CB8AC3E}">
        <p14:creationId xmlns:p14="http://schemas.microsoft.com/office/powerpoint/2010/main" val="308833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52012" cy="925793"/>
          </a:xfrm>
        </p:spPr>
        <p:txBody>
          <a:bodyPr>
            <a:normAutofit fontScale="90000"/>
          </a:bodyPr>
          <a:lstStyle/>
          <a:p>
            <a:r>
              <a:rPr lang="fr-FR" b="1" dirty="0" smtClean="0">
                <a:ln>
                  <a:solidFill>
                    <a:schemeClr val="accent2"/>
                  </a:solidFill>
                </a:ln>
                <a:solidFill>
                  <a:sysClr val="windowText" lastClr="000000"/>
                </a:solidFill>
                <a:latin typeface="+mn-lt"/>
              </a:rPr>
              <a:t>La vulnérabilité des femmes et filles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838199" y="1290918"/>
            <a:ext cx="11170921" cy="5399442"/>
          </a:xfrm>
        </p:spPr>
        <p:txBody>
          <a:bodyPr>
            <a:normAutofit fontScale="25000" lnSpcReduction="20000"/>
          </a:bodyPr>
          <a:lstStyle/>
          <a:p>
            <a:pPr marL="3657600" lvl="8" indent="0">
              <a:buNone/>
            </a:pPr>
            <a:r>
              <a:rPr lang="fr-FR" sz="2600" dirty="0"/>
              <a:t> </a:t>
            </a:r>
            <a:r>
              <a:rPr lang="fr-FR" sz="2600" dirty="0" smtClean="0"/>
              <a:t>                                                                                                                               </a:t>
            </a:r>
            <a:endParaRPr lang="fr-FR" sz="3600" dirty="0" smtClean="0"/>
          </a:p>
          <a:p>
            <a:pPr marL="3657600" lvl="8" indent="0">
              <a:buNone/>
            </a:pPr>
            <a:r>
              <a:rPr lang="fr-FR" sz="2600" dirty="0" smtClean="0"/>
              <a:t>                                                                                                                                                                                                                                                      </a:t>
            </a:r>
            <a:r>
              <a:rPr lang="fr-FR" sz="8000" dirty="0" smtClean="0"/>
              <a:t>Déni des biens 	</a:t>
            </a:r>
            <a:r>
              <a:rPr lang="fr-FR" sz="2600" dirty="0" smtClean="0"/>
              <a:t>				                                                       </a:t>
            </a:r>
          </a:p>
          <a:p>
            <a:pPr marL="3657600" lvl="8" indent="0">
              <a:buNone/>
            </a:pPr>
            <a:r>
              <a:rPr lang="fr-FR" sz="7200" dirty="0" smtClean="0"/>
              <a:t>                                                                                      </a:t>
            </a:r>
            <a:r>
              <a:rPr lang="fr-FR" sz="8000" u="sng" dirty="0" smtClean="0"/>
              <a:t>Grossesse et complications</a:t>
            </a:r>
          </a:p>
          <a:p>
            <a:pPr marL="2286000" lvl="5" indent="0">
              <a:buNone/>
            </a:pPr>
            <a:r>
              <a:rPr lang="fr-FR" sz="2600" dirty="0" smtClean="0"/>
              <a:t>     </a:t>
            </a:r>
          </a:p>
          <a:p>
            <a:pPr marL="2286000" lvl="5" indent="0">
              <a:buNone/>
            </a:pPr>
            <a:endParaRPr lang="fr-FR" sz="2600" dirty="0"/>
          </a:p>
          <a:p>
            <a:pPr marL="2286000" lvl="5" indent="0">
              <a:buNone/>
            </a:pPr>
            <a:r>
              <a:rPr lang="fr-FR" sz="2600" dirty="0" smtClean="0"/>
              <a:t>                                                                                                                                                                                                                                                                                            </a:t>
            </a:r>
            <a:r>
              <a:rPr lang="fr-FR" sz="8000" dirty="0" smtClean="0"/>
              <a:t>Rapports sexuels précoces   </a:t>
            </a:r>
            <a:endParaRPr lang="fr-FR" sz="2600" dirty="0" smtClean="0"/>
          </a:p>
          <a:p>
            <a:pPr marL="2286000" lvl="5" indent="0">
              <a:buNone/>
            </a:pPr>
            <a:r>
              <a:rPr lang="fr-FR" sz="2600" dirty="0" smtClean="0"/>
              <a:t>                                                                                                                                                                                                                                                             </a:t>
            </a:r>
          </a:p>
          <a:p>
            <a:pPr marL="2286000" lvl="5" indent="0">
              <a:buNone/>
            </a:pPr>
            <a:endParaRPr lang="fr-FR" sz="2600" dirty="0"/>
          </a:p>
          <a:p>
            <a:pPr marL="2286000" lvl="5" indent="0">
              <a:buNone/>
            </a:pPr>
            <a:endParaRPr lang="fr-FR" sz="2600" dirty="0"/>
          </a:p>
          <a:p>
            <a:pPr marL="2286000" lvl="5" indent="0">
              <a:buNone/>
            </a:pPr>
            <a:r>
              <a:rPr lang="fr-FR" sz="4000" dirty="0" smtClean="0"/>
              <a:t>                                                                                                                                                                                </a:t>
            </a:r>
            <a:r>
              <a:rPr lang="fr-FR" sz="8000" dirty="0"/>
              <a:t>M</a:t>
            </a:r>
            <a:r>
              <a:rPr lang="fr-FR" sz="8000" dirty="0" smtClean="0"/>
              <a:t>utilation  génitale féminine </a:t>
            </a:r>
          </a:p>
          <a:p>
            <a:pPr marL="2286000" lvl="5" indent="0">
              <a:buNone/>
            </a:pPr>
            <a:r>
              <a:rPr lang="fr-FR" sz="4000" dirty="0"/>
              <a:t>	</a:t>
            </a:r>
            <a:r>
              <a:rPr lang="fr-FR" sz="4000" dirty="0" smtClean="0"/>
              <a:t>				</a:t>
            </a:r>
            <a:r>
              <a:rPr lang="fr-FR" sz="8000" dirty="0" smtClean="0"/>
              <a:t>Violence </a:t>
            </a:r>
            <a:r>
              <a:rPr lang="fr-FR" sz="8000" dirty="0"/>
              <a:t>domestique  </a:t>
            </a:r>
            <a:r>
              <a:rPr lang="fr-FR" sz="8000" dirty="0" smtClean="0"/>
              <a:t> </a:t>
            </a:r>
            <a:endParaRPr lang="fr-FR" sz="4000" dirty="0"/>
          </a:p>
          <a:p>
            <a:pPr marL="2286000" lvl="5" indent="0">
              <a:buNone/>
            </a:pPr>
            <a:endParaRPr lang="fr-FR" sz="4000" dirty="0" smtClean="0"/>
          </a:p>
          <a:p>
            <a:pPr marL="2286000" lvl="5" indent="0">
              <a:buNone/>
            </a:pPr>
            <a:r>
              <a:rPr lang="fr-FR" sz="4000" dirty="0" smtClean="0"/>
              <a:t>                                                                                                                        </a:t>
            </a:r>
          </a:p>
          <a:p>
            <a:pPr marL="3657600" lvl="8" indent="0">
              <a:buNone/>
            </a:pPr>
            <a:r>
              <a:rPr lang="fr-FR" sz="8000" dirty="0"/>
              <a:t> </a:t>
            </a:r>
            <a:r>
              <a:rPr lang="fr-FR" sz="8000" dirty="0" smtClean="0"/>
              <a:t>                                  Tuerie </a:t>
            </a:r>
            <a:r>
              <a:rPr lang="fr-FR" sz="8000" dirty="0"/>
              <a:t>d’honneur </a:t>
            </a:r>
          </a:p>
          <a:p>
            <a:pPr marL="2286000" lvl="5" indent="0">
              <a:buNone/>
            </a:pPr>
            <a:r>
              <a:rPr lang="fr-FR" sz="8000" dirty="0" smtClean="0"/>
              <a:t>			</a:t>
            </a:r>
            <a:r>
              <a:rPr lang="fr-FR" sz="8000" dirty="0"/>
              <a:t>	</a:t>
            </a:r>
            <a:r>
              <a:rPr lang="fr-FR" sz="8000" dirty="0" smtClean="0"/>
              <a:t>		</a:t>
            </a:r>
          </a:p>
          <a:p>
            <a:pPr marL="3657600" lvl="8" indent="0">
              <a:buNone/>
            </a:pPr>
            <a:r>
              <a:rPr lang="fr-FR" sz="8000" dirty="0"/>
              <a:t> </a:t>
            </a:r>
            <a:r>
              <a:rPr lang="fr-FR" sz="8000" dirty="0" smtClean="0"/>
              <a:t>            Violence </a:t>
            </a:r>
            <a:r>
              <a:rPr lang="fr-FR" sz="8000" dirty="0"/>
              <a:t>basée sur le </a:t>
            </a:r>
            <a:r>
              <a:rPr lang="fr-FR" sz="8000" dirty="0" smtClean="0"/>
              <a:t>genre</a:t>
            </a:r>
            <a:r>
              <a:rPr lang="fr-FR" sz="2600" dirty="0" smtClean="0"/>
              <a:t> </a:t>
            </a:r>
            <a:r>
              <a:rPr lang="fr-FR" sz="5000" dirty="0" smtClean="0"/>
              <a:t>                                                                       </a:t>
            </a:r>
          </a:p>
          <a:p>
            <a:pPr marL="1371600" lvl="3" indent="0">
              <a:buNone/>
            </a:pPr>
            <a:r>
              <a:rPr lang="fr-FR" sz="5400" dirty="0" smtClean="0"/>
              <a:t>                                           </a:t>
            </a:r>
          </a:p>
          <a:p>
            <a:pPr marL="3200400" lvl="7" indent="0">
              <a:buNone/>
            </a:pPr>
            <a:r>
              <a:rPr lang="fr-FR" sz="8000" dirty="0" smtClean="0"/>
              <a:t>Trafic </a:t>
            </a:r>
            <a:r>
              <a:rPr lang="fr-FR" sz="8000" dirty="0"/>
              <a:t>des filles et </a:t>
            </a:r>
            <a:r>
              <a:rPr lang="fr-FR" sz="8000" dirty="0" smtClean="0"/>
              <a:t>femmes</a:t>
            </a:r>
            <a:r>
              <a:rPr lang="fr-FR" sz="5400" dirty="0" smtClean="0"/>
              <a:t>                                            </a:t>
            </a:r>
            <a:endParaRPr lang="fr-FR" sz="5000" dirty="0"/>
          </a:p>
          <a:p>
            <a:pPr marL="1371600" lvl="3" indent="0">
              <a:buNone/>
            </a:pPr>
            <a:r>
              <a:rPr lang="fr-FR" sz="5000" dirty="0" smtClean="0"/>
              <a:t>                         </a:t>
            </a:r>
          </a:p>
          <a:p>
            <a:pPr marL="2286000" lvl="5" indent="0">
              <a:buNone/>
            </a:pPr>
            <a:r>
              <a:rPr lang="fr-FR" sz="8000" dirty="0" smtClean="0"/>
              <a:t>Négligence </a:t>
            </a:r>
            <a:r>
              <a:rPr lang="fr-FR" sz="8000" dirty="0"/>
              <a:t>des filles </a:t>
            </a:r>
            <a:endParaRPr lang="fr-FR" sz="8000" dirty="0" smtClean="0"/>
          </a:p>
          <a:p>
            <a:pPr marL="1371600" lvl="3" indent="0">
              <a:buNone/>
            </a:pPr>
            <a:r>
              <a:rPr lang="fr-FR" sz="5000" dirty="0" smtClean="0"/>
              <a:t>    </a:t>
            </a:r>
            <a:r>
              <a:rPr lang="fr-FR" sz="8000" dirty="0"/>
              <a:t>Infanticide des </a:t>
            </a:r>
            <a:r>
              <a:rPr lang="fr-FR" sz="8000" dirty="0" smtClean="0"/>
              <a:t>filles </a:t>
            </a:r>
            <a:endParaRPr lang="fr-FR" sz="8000" dirty="0"/>
          </a:p>
          <a:p>
            <a:pPr marL="1371600" lvl="3" indent="0">
              <a:buNone/>
            </a:pPr>
            <a:r>
              <a:rPr lang="fr-FR" sz="5000" dirty="0" smtClean="0"/>
              <a:t>          </a:t>
            </a:r>
          </a:p>
          <a:p>
            <a:pPr marL="914400" lvl="2" indent="0">
              <a:buNone/>
            </a:pPr>
            <a:r>
              <a:rPr lang="fr-FR" sz="8000" dirty="0" smtClean="0"/>
              <a:t>Avortement sélectif (intra-utérine)</a:t>
            </a:r>
            <a:endParaRPr lang="fr-FR" sz="8000" dirty="0"/>
          </a:p>
          <a:p>
            <a:pPr marL="1371600" lvl="3" indent="0">
              <a:buNone/>
            </a:pPr>
            <a:r>
              <a:rPr lang="fr-FR" sz="5000" dirty="0" smtClean="0"/>
              <a:t>              </a:t>
            </a:r>
          </a:p>
        </p:txBody>
      </p:sp>
      <p:cxnSp>
        <p:nvCxnSpPr>
          <p:cNvPr id="6" name="Straight Arrow Connector 5"/>
          <p:cNvCxnSpPr/>
          <p:nvPr/>
        </p:nvCxnSpPr>
        <p:spPr>
          <a:xfrm>
            <a:off x="9596718" y="6293223"/>
            <a:ext cx="175708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7529" y="1290918"/>
            <a:ext cx="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Summing Junction 10"/>
          <p:cNvSpPr/>
          <p:nvPr/>
        </p:nvSpPr>
        <p:spPr>
          <a:xfrm>
            <a:off x="9215815" y="1360048"/>
            <a:ext cx="327164" cy="25539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owchart: Summing Junction 20"/>
          <p:cNvSpPr/>
          <p:nvPr/>
        </p:nvSpPr>
        <p:spPr>
          <a:xfrm>
            <a:off x="1332176" y="6293223"/>
            <a:ext cx="327164" cy="25539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owchart: Summing Junction 21"/>
          <p:cNvSpPr/>
          <p:nvPr/>
        </p:nvSpPr>
        <p:spPr>
          <a:xfrm flipH="1">
            <a:off x="1859280" y="5791200"/>
            <a:ext cx="30480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owchart: Summing Junction 22"/>
          <p:cNvSpPr/>
          <p:nvPr/>
        </p:nvSpPr>
        <p:spPr>
          <a:xfrm>
            <a:off x="8558895" y="1710182"/>
            <a:ext cx="339666" cy="257821"/>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owchart: Summing Junction 23"/>
          <p:cNvSpPr/>
          <p:nvPr/>
        </p:nvSpPr>
        <p:spPr>
          <a:xfrm>
            <a:off x="8558895" y="2301989"/>
            <a:ext cx="339666" cy="247948"/>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owchart: Summing Junction 25"/>
          <p:cNvSpPr/>
          <p:nvPr/>
        </p:nvSpPr>
        <p:spPr>
          <a:xfrm>
            <a:off x="7818120" y="2972197"/>
            <a:ext cx="335280" cy="278802"/>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owchart: Summing Junction 26"/>
          <p:cNvSpPr/>
          <p:nvPr/>
        </p:nvSpPr>
        <p:spPr>
          <a:xfrm>
            <a:off x="6766560" y="3279289"/>
            <a:ext cx="274320" cy="2286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owchart: Summing Junction 27"/>
          <p:cNvSpPr/>
          <p:nvPr/>
        </p:nvSpPr>
        <p:spPr>
          <a:xfrm>
            <a:off x="6172199" y="3883959"/>
            <a:ext cx="28956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owchart: Summing Junction 28"/>
          <p:cNvSpPr/>
          <p:nvPr/>
        </p:nvSpPr>
        <p:spPr>
          <a:xfrm>
            <a:off x="4823920" y="4495800"/>
            <a:ext cx="280571" cy="207878"/>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owchart: Summing Junction 29"/>
          <p:cNvSpPr/>
          <p:nvPr/>
        </p:nvSpPr>
        <p:spPr>
          <a:xfrm>
            <a:off x="3760247" y="4932278"/>
            <a:ext cx="293594"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owchart: Summing Junction 30"/>
          <p:cNvSpPr/>
          <p:nvPr/>
        </p:nvSpPr>
        <p:spPr>
          <a:xfrm>
            <a:off x="2834640" y="5410200"/>
            <a:ext cx="259080" cy="21336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33" name="Freeform 32"/>
          <p:cNvSpPr/>
          <p:nvPr/>
        </p:nvSpPr>
        <p:spPr>
          <a:xfrm>
            <a:off x="777240" y="1005840"/>
            <a:ext cx="9113734" cy="5379720"/>
          </a:xfrm>
          <a:custGeom>
            <a:avLst/>
            <a:gdLst>
              <a:gd name="connsiteX0" fmla="*/ 0 w 9113734"/>
              <a:gd name="connsiteY0" fmla="*/ 5379720 h 5379720"/>
              <a:gd name="connsiteX1" fmla="*/ 121920 w 9113734"/>
              <a:gd name="connsiteY1" fmla="*/ 5349240 h 5379720"/>
              <a:gd name="connsiteX2" fmla="*/ 213360 w 9113734"/>
              <a:gd name="connsiteY2" fmla="*/ 5303520 h 5379720"/>
              <a:gd name="connsiteX3" fmla="*/ 548640 w 9113734"/>
              <a:gd name="connsiteY3" fmla="*/ 5288280 h 5379720"/>
              <a:gd name="connsiteX4" fmla="*/ 640080 w 9113734"/>
              <a:gd name="connsiteY4" fmla="*/ 5227320 h 5379720"/>
              <a:gd name="connsiteX5" fmla="*/ 701040 w 9113734"/>
              <a:gd name="connsiteY5" fmla="*/ 5166360 h 5379720"/>
              <a:gd name="connsiteX6" fmla="*/ 746760 w 9113734"/>
              <a:gd name="connsiteY6" fmla="*/ 5120640 h 5379720"/>
              <a:gd name="connsiteX7" fmla="*/ 777240 w 9113734"/>
              <a:gd name="connsiteY7" fmla="*/ 5074920 h 5379720"/>
              <a:gd name="connsiteX8" fmla="*/ 944880 w 9113734"/>
              <a:gd name="connsiteY8" fmla="*/ 5059680 h 5379720"/>
              <a:gd name="connsiteX9" fmla="*/ 1066800 w 9113734"/>
              <a:gd name="connsiteY9" fmla="*/ 4983480 h 5379720"/>
              <a:gd name="connsiteX10" fmla="*/ 1143000 w 9113734"/>
              <a:gd name="connsiteY10" fmla="*/ 4937760 h 5379720"/>
              <a:gd name="connsiteX11" fmla="*/ 1264920 w 9113734"/>
              <a:gd name="connsiteY11" fmla="*/ 4876800 h 5379720"/>
              <a:gd name="connsiteX12" fmla="*/ 1356360 w 9113734"/>
              <a:gd name="connsiteY12" fmla="*/ 4815840 h 5379720"/>
              <a:gd name="connsiteX13" fmla="*/ 1386840 w 9113734"/>
              <a:gd name="connsiteY13" fmla="*/ 4724400 h 5379720"/>
              <a:gd name="connsiteX14" fmla="*/ 1478280 w 9113734"/>
              <a:gd name="connsiteY14" fmla="*/ 4663440 h 5379720"/>
              <a:gd name="connsiteX15" fmla="*/ 1524000 w 9113734"/>
              <a:gd name="connsiteY15" fmla="*/ 4632960 h 5379720"/>
              <a:gd name="connsiteX16" fmla="*/ 1569720 w 9113734"/>
              <a:gd name="connsiteY16" fmla="*/ 4617720 h 5379720"/>
              <a:gd name="connsiteX17" fmla="*/ 1615440 w 9113734"/>
              <a:gd name="connsiteY17" fmla="*/ 4572000 h 5379720"/>
              <a:gd name="connsiteX18" fmla="*/ 1767840 w 9113734"/>
              <a:gd name="connsiteY18" fmla="*/ 4556760 h 5379720"/>
              <a:gd name="connsiteX19" fmla="*/ 1859280 w 9113734"/>
              <a:gd name="connsiteY19" fmla="*/ 4511040 h 5379720"/>
              <a:gd name="connsiteX20" fmla="*/ 1935480 w 9113734"/>
              <a:gd name="connsiteY20" fmla="*/ 4450080 h 5379720"/>
              <a:gd name="connsiteX21" fmla="*/ 1981200 w 9113734"/>
              <a:gd name="connsiteY21" fmla="*/ 4419600 h 5379720"/>
              <a:gd name="connsiteX22" fmla="*/ 2209800 w 9113734"/>
              <a:gd name="connsiteY22" fmla="*/ 4389120 h 5379720"/>
              <a:gd name="connsiteX23" fmla="*/ 2346960 w 9113734"/>
              <a:gd name="connsiteY23" fmla="*/ 4343400 h 5379720"/>
              <a:gd name="connsiteX24" fmla="*/ 2392680 w 9113734"/>
              <a:gd name="connsiteY24" fmla="*/ 4328160 h 5379720"/>
              <a:gd name="connsiteX25" fmla="*/ 2545080 w 9113734"/>
              <a:gd name="connsiteY25" fmla="*/ 4312920 h 5379720"/>
              <a:gd name="connsiteX26" fmla="*/ 2651760 w 9113734"/>
              <a:gd name="connsiteY26" fmla="*/ 4282440 h 5379720"/>
              <a:gd name="connsiteX27" fmla="*/ 2697480 w 9113734"/>
              <a:gd name="connsiteY27" fmla="*/ 4267200 h 5379720"/>
              <a:gd name="connsiteX28" fmla="*/ 2727960 w 9113734"/>
              <a:gd name="connsiteY28" fmla="*/ 4221480 h 5379720"/>
              <a:gd name="connsiteX29" fmla="*/ 2743200 w 9113734"/>
              <a:gd name="connsiteY29" fmla="*/ 4175760 h 5379720"/>
              <a:gd name="connsiteX30" fmla="*/ 2788920 w 9113734"/>
              <a:gd name="connsiteY30" fmla="*/ 4145280 h 5379720"/>
              <a:gd name="connsiteX31" fmla="*/ 2804160 w 9113734"/>
              <a:gd name="connsiteY31" fmla="*/ 4099560 h 5379720"/>
              <a:gd name="connsiteX32" fmla="*/ 2865120 w 9113734"/>
              <a:gd name="connsiteY32" fmla="*/ 4008120 h 5379720"/>
              <a:gd name="connsiteX33" fmla="*/ 2926080 w 9113734"/>
              <a:gd name="connsiteY33" fmla="*/ 3901440 h 5379720"/>
              <a:gd name="connsiteX34" fmla="*/ 2971800 w 9113734"/>
              <a:gd name="connsiteY34" fmla="*/ 3886200 h 5379720"/>
              <a:gd name="connsiteX35" fmla="*/ 3032760 w 9113734"/>
              <a:gd name="connsiteY35" fmla="*/ 3840480 h 5379720"/>
              <a:gd name="connsiteX36" fmla="*/ 3078480 w 9113734"/>
              <a:gd name="connsiteY36" fmla="*/ 3825240 h 5379720"/>
              <a:gd name="connsiteX37" fmla="*/ 3108960 w 9113734"/>
              <a:gd name="connsiteY37" fmla="*/ 3779520 h 5379720"/>
              <a:gd name="connsiteX38" fmla="*/ 3154680 w 9113734"/>
              <a:gd name="connsiteY38" fmla="*/ 3764280 h 5379720"/>
              <a:gd name="connsiteX39" fmla="*/ 3291840 w 9113734"/>
              <a:gd name="connsiteY39" fmla="*/ 3672840 h 5379720"/>
              <a:gd name="connsiteX40" fmla="*/ 3337560 w 9113734"/>
              <a:gd name="connsiteY40" fmla="*/ 3642360 h 5379720"/>
              <a:gd name="connsiteX41" fmla="*/ 3383280 w 9113734"/>
              <a:gd name="connsiteY41" fmla="*/ 3627120 h 5379720"/>
              <a:gd name="connsiteX42" fmla="*/ 3535680 w 9113734"/>
              <a:gd name="connsiteY42" fmla="*/ 3642360 h 5379720"/>
              <a:gd name="connsiteX43" fmla="*/ 3596640 w 9113734"/>
              <a:gd name="connsiteY43" fmla="*/ 3611880 h 5379720"/>
              <a:gd name="connsiteX44" fmla="*/ 3718560 w 9113734"/>
              <a:gd name="connsiteY44" fmla="*/ 3596640 h 5379720"/>
              <a:gd name="connsiteX45" fmla="*/ 3779520 w 9113734"/>
              <a:gd name="connsiteY45" fmla="*/ 3581400 h 5379720"/>
              <a:gd name="connsiteX46" fmla="*/ 3870960 w 9113734"/>
              <a:gd name="connsiteY46" fmla="*/ 3566160 h 5379720"/>
              <a:gd name="connsiteX47" fmla="*/ 3931920 w 9113734"/>
              <a:gd name="connsiteY47" fmla="*/ 3550920 h 5379720"/>
              <a:gd name="connsiteX48" fmla="*/ 4008120 w 9113734"/>
              <a:gd name="connsiteY48" fmla="*/ 3535680 h 5379720"/>
              <a:gd name="connsiteX49" fmla="*/ 4236720 w 9113734"/>
              <a:gd name="connsiteY49" fmla="*/ 3489960 h 5379720"/>
              <a:gd name="connsiteX50" fmla="*/ 4343400 w 9113734"/>
              <a:gd name="connsiteY50" fmla="*/ 3429000 h 5379720"/>
              <a:gd name="connsiteX51" fmla="*/ 4419600 w 9113734"/>
              <a:gd name="connsiteY51" fmla="*/ 3368040 h 5379720"/>
              <a:gd name="connsiteX52" fmla="*/ 4450080 w 9113734"/>
              <a:gd name="connsiteY52" fmla="*/ 3322320 h 5379720"/>
              <a:gd name="connsiteX53" fmla="*/ 4495800 w 9113734"/>
              <a:gd name="connsiteY53" fmla="*/ 3307080 h 5379720"/>
              <a:gd name="connsiteX54" fmla="*/ 4541520 w 9113734"/>
              <a:gd name="connsiteY54" fmla="*/ 3276600 h 5379720"/>
              <a:gd name="connsiteX55" fmla="*/ 4663440 w 9113734"/>
              <a:gd name="connsiteY55" fmla="*/ 3200400 h 5379720"/>
              <a:gd name="connsiteX56" fmla="*/ 4754880 w 9113734"/>
              <a:gd name="connsiteY56" fmla="*/ 3139440 h 5379720"/>
              <a:gd name="connsiteX57" fmla="*/ 4800600 w 9113734"/>
              <a:gd name="connsiteY57" fmla="*/ 3124200 h 5379720"/>
              <a:gd name="connsiteX58" fmla="*/ 4876800 w 9113734"/>
              <a:gd name="connsiteY58" fmla="*/ 3093720 h 5379720"/>
              <a:gd name="connsiteX59" fmla="*/ 4983480 w 9113734"/>
              <a:gd name="connsiteY59" fmla="*/ 3063240 h 5379720"/>
              <a:gd name="connsiteX60" fmla="*/ 5074920 w 9113734"/>
              <a:gd name="connsiteY60" fmla="*/ 3048000 h 5379720"/>
              <a:gd name="connsiteX61" fmla="*/ 5196840 w 9113734"/>
              <a:gd name="connsiteY61" fmla="*/ 3017520 h 5379720"/>
              <a:gd name="connsiteX62" fmla="*/ 5273040 w 9113734"/>
              <a:gd name="connsiteY62" fmla="*/ 2941320 h 5379720"/>
              <a:gd name="connsiteX63" fmla="*/ 5318760 w 9113734"/>
              <a:gd name="connsiteY63" fmla="*/ 2910840 h 5379720"/>
              <a:gd name="connsiteX64" fmla="*/ 5349240 w 9113734"/>
              <a:gd name="connsiteY64" fmla="*/ 2865120 h 5379720"/>
              <a:gd name="connsiteX65" fmla="*/ 5394960 w 9113734"/>
              <a:gd name="connsiteY65" fmla="*/ 2834640 h 5379720"/>
              <a:gd name="connsiteX66" fmla="*/ 5410200 w 9113734"/>
              <a:gd name="connsiteY66" fmla="*/ 2788920 h 5379720"/>
              <a:gd name="connsiteX67" fmla="*/ 5440680 w 9113734"/>
              <a:gd name="connsiteY67" fmla="*/ 2743200 h 5379720"/>
              <a:gd name="connsiteX68" fmla="*/ 5455920 w 9113734"/>
              <a:gd name="connsiteY68" fmla="*/ 2682240 h 5379720"/>
              <a:gd name="connsiteX69" fmla="*/ 5547360 w 9113734"/>
              <a:gd name="connsiteY69" fmla="*/ 2606040 h 5379720"/>
              <a:gd name="connsiteX70" fmla="*/ 5577840 w 9113734"/>
              <a:gd name="connsiteY70" fmla="*/ 2560320 h 5379720"/>
              <a:gd name="connsiteX71" fmla="*/ 5623560 w 9113734"/>
              <a:gd name="connsiteY71" fmla="*/ 2529840 h 5379720"/>
              <a:gd name="connsiteX72" fmla="*/ 5638800 w 9113734"/>
              <a:gd name="connsiteY72" fmla="*/ 2484120 h 5379720"/>
              <a:gd name="connsiteX73" fmla="*/ 5669280 w 9113734"/>
              <a:gd name="connsiteY73" fmla="*/ 2438400 h 5379720"/>
              <a:gd name="connsiteX74" fmla="*/ 5684520 w 9113734"/>
              <a:gd name="connsiteY74" fmla="*/ 2392680 h 5379720"/>
              <a:gd name="connsiteX75" fmla="*/ 5730240 w 9113734"/>
              <a:gd name="connsiteY75" fmla="*/ 2377440 h 5379720"/>
              <a:gd name="connsiteX76" fmla="*/ 5760720 w 9113734"/>
              <a:gd name="connsiteY76" fmla="*/ 2331720 h 5379720"/>
              <a:gd name="connsiteX77" fmla="*/ 5806440 w 9113734"/>
              <a:gd name="connsiteY77" fmla="*/ 2301240 h 5379720"/>
              <a:gd name="connsiteX78" fmla="*/ 5821680 w 9113734"/>
              <a:gd name="connsiteY78" fmla="*/ 2255520 h 5379720"/>
              <a:gd name="connsiteX79" fmla="*/ 5958840 w 9113734"/>
              <a:gd name="connsiteY79" fmla="*/ 2179320 h 5379720"/>
              <a:gd name="connsiteX80" fmla="*/ 6004560 w 9113734"/>
              <a:gd name="connsiteY80" fmla="*/ 2148840 h 5379720"/>
              <a:gd name="connsiteX81" fmla="*/ 6080760 w 9113734"/>
              <a:gd name="connsiteY81" fmla="*/ 2133600 h 5379720"/>
              <a:gd name="connsiteX82" fmla="*/ 6141720 w 9113734"/>
              <a:gd name="connsiteY82" fmla="*/ 2118360 h 5379720"/>
              <a:gd name="connsiteX83" fmla="*/ 6233160 w 9113734"/>
              <a:gd name="connsiteY83" fmla="*/ 2087880 h 5379720"/>
              <a:gd name="connsiteX84" fmla="*/ 6339840 w 9113734"/>
              <a:gd name="connsiteY84" fmla="*/ 2057400 h 5379720"/>
              <a:gd name="connsiteX85" fmla="*/ 6858000 w 9113734"/>
              <a:gd name="connsiteY85" fmla="*/ 2057400 h 5379720"/>
              <a:gd name="connsiteX86" fmla="*/ 6949440 w 9113734"/>
              <a:gd name="connsiteY86" fmla="*/ 2026920 h 5379720"/>
              <a:gd name="connsiteX87" fmla="*/ 6995160 w 9113734"/>
              <a:gd name="connsiteY87" fmla="*/ 1996440 h 5379720"/>
              <a:gd name="connsiteX88" fmla="*/ 7071360 w 9113734"/>
              <a:gd name="connsiteY88" fmla="*/ 1859280 h 5379720"/>
              <a:gd name="connsiteX89" fmla="*/ 7132320 w 9113734"/>
              <a:gd name="connsiteY89" fmla="*/ 1783080 h 5379720"/>
              <a:gd name="connsiteX90" fmla="*/ 7147560 w 9113734"/>
              <a:gd name="connsiteY90" fmla="*/ 1737360 h 5379720"/>
              <a:gd name="connsiteX91" fmla="*/ 7330440 w 9113734"/>
              <a:gd name="connsiteY91" fmla="*/ 1645920 h 5379720"/>
              <a:gd name="connsiteX92" fmla="*/ 7376160 w 9113734"/>
              <a:gd name="connsiteY92" fmla="*/ 1615440 h 5379720"/>
              <a:gd name="connsiteX93" fmla="*/ 7559040 w 9113734"/>
              <a:gd name="connsiteY93" fmla="*/ 1569720 h 5379720"/>
              <a:gd name="connsiteX94" fmla="*/ 7635240 w 9113734"/>
              <a:gd name="connsiteY94" fmla="*/ 1554480 h 5379720"/>
              <a:gd name="connsiteX95" fmla="*/ 7696200 w 9113734"/>
              <a:gd name="connsiteY95" fmla="*/ 914400 h 5379720"/>
              <a:gd name="connsiteX96" fmla="*/ 7741920 w 9113734"/>
              <a:gd name="connsiteY96" fmla="*/ 822960 h 5379720"/>
              <a:gd name="connsiteX97" fmla="*/ 7848600 w 9113734"/>
              <a:gd name="connsiteY97" fmla="*/ 701040 h 5379720"/>
              <a:gd name="connsiteX98" fmla="*/ 7894320 w 9113734"/>
              <a:gd name="connsiteY98" fmla="*/ 670560 h 5379720"/>
              <a:gd name="connsiteX99" fmla="*/ 7924800 w 9113734"/>
              <a:gd name="connsiteY99" fmla="*/ 624840 h 5379720"/>
              <a:gd name="connsiteX100" fmla="*/ 8061960 w 9113734"/>
              <a:gd name="connsiteY100" fmla="*/ 518160 h 5379720"/>
              <a:gd name="connsiteX101" fmla="*/ 8153400 w 9113734"/>
              <a:gd name="connsiteY101" fmla="*/ 457200 h 5379720"/>
              <a:gd name="connsiteX102" fmla="*/ 8199120 w 9113734"/>
              <a:gd name="connsiteY102" fmla="*/ 426720 h 5379720"/>
              <a:gd name="connsiteX103" fmla="*/ 8260080 w 9113734"/>
              <a:gd name="connsiteY103" fmla="*/ 411480 h 5379720"/>
              <a:gd name="connsiteX104" fmla="*/ 8305800 w 9113734"/>
              <a:gd name="connsiteY104" fmla="*/ 381000 h 5379720"/>
              <a:gd name="connsiteX105" fmla="*/ 8503920 w 9113734"/>
              <a:gd name="connsiteY105" fmla="*/ 335280 h 5379720"/>
              <a:gd name="connsiteX106" fmla="*/ 8610600 w 9113734"/>
              <a:gd name="connsiteY106" fmla="*/ 274320 h 5379720"/>
              <a:gd name="connsiteX107" fmla="*/ 8793480 w 9113734"/>
              <a:gd name="connsiteY107" fmla="*/ 213360 h 5379720"/>
              <a:gd name="connsiteX108" fmla="*/ 8839200 w 9113734"/>
              <a:gd name="connsiteY108" fmla="*/ 198120 h 5379720"/>
              <a:gd name="connsiteX109" fmla="*/ 9037320 w 9113734"/>
              <a:gd name="connsiteY109" fmla="*/ 182880 h 5379720"/>
              <a:gd name="connsiteX110" fmla="*/ 9083040 w 9113734"/>
              <a:gd name="connsiteY110" fmla="*/ 152400 h 5379720"/>
              <a:gd name="connsiteX111" fmla="*/ 9098280 w 9113734"/>
              <a:gd name="connsiteY111" fmla="*/ 76200 h 5379720"/>
              <a:gd name="connsiteX112" fmla="*/ 9113520 w 9113734"/>
              <a:gd name="connsiteY112" fmla="*/ 0 h 53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113734" h="5379720">
                <a:moveTo>
                  <a:pt x="0" y="5379720"/>
                </a:moveTo>
                <a:cubicBezTo>
                  <a:pt x="28983" y="5373923"/>
                  <a:pt x="90678" y="5364861"/>
                  <a:pt x="121920" y="5349240"/>
                </a:cubicBezTo>
                <a:cubicBezTo>
                  <a:pt x="161060" y="5329670"/>
                  <a:pt x="167757" y="5307168"/>
                  <a:pt x="213360" y="5303520"/>
                </a:cubicBezTo>
                <a:cubicBezTo>
                  <a:pt x="324879" y="5294598"/>
                  <a:pt x="436880" y="5293360"/>
                  <a:pt x="548640" y="5288280"/>
                </a:cubicBezTo>
                <a:cubicBezTo>
                  <a:pt x="596573" y="5272302"/>
                  <a:pt x="607463" y="5276245"/>
                  <a:pt x="640080" y="5227320"/>
                </a:cubicBezTo>
                <a:cubicBezTo>
                  <a:pt x="686526" y="5157651"/>
                  <a:pt x="613954" y="5195389"/>
                  <a:pt x="701040" y="5166360"/>
                </a:cubicBezTo>
                <a:cubicBezTo>
                  <a:pt x="716280" y="5151120"/>
                  <a:pt x="732962" y="5137197"/>
                  <a:pt x="746760" y="5120640"/>
                </a:cubicBezTo>
                <a:cubicBezTo>
                  <a:pt x="758486" y="5106569"/>
                  <a:pt x="759734" y="5080307"/>
                  <a:pt x="777240" y="5074920"/>
                </a:cubicBezTo>
                <a:cubicBezTo>
                  <a:pt x="830869" y="5058419"/>
                  <a:pt x="889000" y="5064760"/>
                  <a:pt x="944880" y="5059680"/>
                </a:cubicBezTo>
                <a:lnTo>
                  <a:pt x="1066800" y="4983480"/>
                </a:lnTo>
                <a:cubicBezTo>
                  <a:pt x="1092027" y="4967956"/>
                  <a:pt x="1116506" y="4951007"/>
                  <a:pt x="1143000" y="4937760"/>
                </a:cubicBezTo>
                <a:cubicBezTo>
                  <a:pt x="1183640" y="4917440"/>
                  <a:pt x="1226587" y="4901194"/>
                  <a:pt x="1264920" y="4876800"/>
                </a:cubicBezTo>
                <a:cubicBezTo>
                  <a:pt x="1390494" y="4796889"/>
                  <a:pt x="1239140" y="4854913"/>
                  <a:pt x="1356360" y="4815840"/>
                </a:cubicBezTo>
                <a:cubicBezTo>
                  <a:pt x="1366520" y="4785360"/>
                  <a:pt x="1360107" y="4742222"/>
                  <a:pt x="1386840" y="4724400"/>
                </a:cubicBezTo>
                <a:lnTo>
                  <a:pt x="1478280" y="4663440"/>
                </a:lnTo>
                <a:cubicBezTo>
                  <a:pt x="1493520" y="4653280"/>
                  <a:pt x="1506624" y="4638752"/>
                  <a:pt x="1524000" y="4632960"/>
                </a:cubicBezTo>
                <a:lnTo>
                  <a:pt x="1569720" y="4617720"/>
                </a:lnTo>
                <a:cubicBezTo>
                  <a:pt x="1584960" y="4602480"/>
                  <a:pt x="1594840" y="4578338"/>
                  <a:pt x="1615440" y="4572000"/>
                </a:cubicBezTo>
                <a:cubicBezTo>
                  <a:pt x="1664236" y="4556986"/>
                  <a:pt x="1717380" y="4564523"/>
                  <a:pt x="1767840" y="4556760"/>
                </a:cubicBezTo>
                <a:cubicBezTo>
                  <a:pt x="1808853" y="4550450"/>
                  <a:pt x="1825373" y="4533645"/>
                  <a:pt x="1859280" y="4511040"/>
                </a:cubicBezTo>
                <a:cubicBezTo>
                  <a:pt x="1910661" y="4433968"/>
                  <a:pt x="1861868" y="4486886"/>
                  <a:pt x="1935480" y="4450080"/>
                </a:cubicBezTo>
                <a:cubicBezTo>
                  <a:pt x="1951863" y="4441889"/>
                  <a:pt x="1964817" y="4427791"/>
                  <a:pt x="1981200" y="4419600"/>
                </a:cubicBezTo>
                <a:cubicBezTo>
                  <a:pt x="2043451" y="4388474"/>
                  <a:pt x="2168942" y="4392525"/>
                  <a:pt x="2209800" y="4389120"/>
                </a:cubicBezTo>
                <a:lnTo>
                  <a:pt x="2346960" y="4343400"/>
                </a:lnTo>
                <a:cubicBezTo>
                  <a:pt x="2362200" y="4338320"/>
                  <a:pt x="2376695" y="4329758"/>
                  <a:pt x="2392680" y="4328160"/>
                </a:cubicBezTo>
                <a:lnTo>
                  <a:pt x="2545080" y="4312920"/>
                </a:lnTo>
                <a:cubicBezTo>
                  <a:pt x="2654701" y="4276380"/>
                  <a:pt x="2517807" y="4320712"/>
                  <a:pt x="2651760" y="4282440"/>
                </a:cubicBezTo>
                <a:cubicBezTo>
                  <a:pt x="2667206" y="4278027"/>
                  <a:pt x="2682240" y="4272280"/>
                  <a:pt x="2697480" y="4267200"/>
                </a:cubicBezTo>
                <a:cubicBezTo>
                  <a:pt x="2707640" y="4251960"/>
                  <a:pt x="2719769" y="4237863"/>
                  <a:pt x="2727960" y="4221480"/>
                </a:cubicBezTo>
                <a:cubicBezTo>
                  <a:pt x="2735144" y="4207112"/>
                  <a:pt x="2733165" y="4188304"/>
                  <a:pt x="2743200" y="4175760"/>
                </a:cubicBezTo>
                <a:cubicBezTo>
                  <a:pt x="2754642" y="4161457"/>
                  <a:pt x="2773680" y="4155440"/>
                  <a:pt x="2788920" y="4145280"/>
                </a:cubicBezTo>
                <a:cubicBezTo>
                  <a:pt x="2794000" y="4130040"/>
                  <a:pt x="2796358" y="4113603"/>
                  <a:pt x="2804160" y="4099560"/>
                </a:cubicBezTo>
                <a:cubicBezTo>
                  <a:pt x="2821950" y="4067538"/>
                  <a:pt x="2853536" y="4042873"/>
                  <a:pt x="2865120" y="4008120"/>
                </a:cubicBezTo>
                <a:cubicBezTo>
                  <a:pt x="2880313" y="3962542"/>
                  <a:pt x="2883496" y="3936926"/>
                  <a:pt x="2926080" y="3901440"/>
                </a:cubicBezTo>
                <a:cubicBezTo>
                  <a:pt x="2938421" y="3891156"/>
                  <a:pt x="2956560" y="3891280"/>
                  <a:pt x="2971800" y="3886200"/>
                </a:cubicBezTo>
                <a:cubicBezTo>
                  <a:pt x="2992120" y="3870960"/>
                  <a:pt x="3010707" y="3853082"/>
                  <a:pt x="3032760" y="3840480"/>
                </a:cubicBezTo>
                <a:cubicBezTo>
                  <a:pt x="3046708" y="3832510"/>
                  <a:pt x="3065936" y="3835275"/>
                  <a:pt x="3078480" y="3825240"/>
                </a:cubicBezTo>
                <a:cubicBezTo>
                  <a:pt x="3092783" y="3813798"/>
                  <a:pt x="3094657" y="3790962"/>
                  <a:pt x="3108960" y="3779520"/>
                </a:cubicBezTo>
                <a:cubicBezTo>
                  <a:pt x="3121504" y="3769485"/>
                  <a:pt x="3140637" y="3772082"/>
                  <a:pt x="3154680" y="3764280"/>
                </a:cubicBezTo>
                <a:lnTo>
                  <a:pt x="3291840" y="3672840"/>
                </a:lnTo>
                <a:cubicBezTo>
                  <a:pt x="3307080" y="3662680"/>
                  <a:pt x="3320184" y="3648152"/>
                  <a:pt x="3337560" y="3642360"/>
                </a:cubicBezTo>
                <a:lnTo>
                  <a:pt x="3383280" y="3627120"/>
                </a:lnTo>
                <a:cubicBezTo>
                  <a:pt x="3434080" y="3632200"/>
                  <a:pt x="3484756" y="3645997"/>
                  <a:pt x="3535680" y="3642360"/>
                </a:cubicBezTo>
                <a:cubicBezTo>
                  <a:pt x="3558341" y="3640741"/>
                  <a:pt x="3574600" y="3617390"/>
                  <a:pt x="3596640" y="3611880"/>
                </a:cubicBezTo>
                <a:cubicBezTo>
                  <a:pt x="3636373" y="3601947"/>
                  <a:pt x="3678161" y="3603373"/>
                  <a:pt x="3718560" y="3596640"/>
                </a:cubicBezTo>
                <a:cubicBezTo>
                  <a:pt x="3739220" y="3593197"/>
                  <a:pt x="3758981" y="3585508"/>
                  <a:pt x="3779520" y="3581400"/>
                </a:cubicBezTo>
                <a:cubicBezTo>
                  <a:pt x="3809820" y="3575340"/>
                  <a:pt x="3840660" y="3572220"/>
                  <a:pt x="3870960" y="3566160"/>
                </a:cubicBezTo>
                <a:cubicBezTo>
                  <a:pt x="3891499" y="3562052"/>
                  <a:pt x="3911473" y="3555464"/>
                  <a:pt x="3931920" y="3550920"/>
                </a:cubicBezTo>
                <a:cubicBezTo>
                  <a:pt x="3957206" y="3545301"/>
                  <a:pt x="3982611" y="3540182"/>
                  <a:pt x="4008120" y="3535680"/>
                </a:cubicBezTo>
                <a:cubicBezTo>
                  <a:pt x="4062919" y="3526010"/>
                  <a:pt x="4169783" y="3518647"/>
                  <a:pt x="4236720" y="3489960"/>
                </a:cubicBezTo>
                <a:cubicBezTo>
                  <a:pt x="4290860" y="3466757"/>
                  <a:pt x="4297484" y="3459611"/>
                  <a:pt x="4343400" y="3429000"/>
                </a:cubicBezTo>
                <a:cubicBezTo>
                  <a:pt x="4430751" y="3297973"/>
                  <a:pt x="4314440" y="3452168"/>
                  <a:pt x="4419600" y="3368040"/>
                </a:cubicBezTo>
                <a:cubicBezTo>
                  <a:pt x="4433903" y="3356598"/>
                  <a:pt x="4435777" y="3333762"/>
                  <a:pt x="4450080" y="3322320"/>
                </a:cubicBezTo>
                <a:cubicBezTo>
                  <a:pt x="4462624" y="3312285"/>
                  <a:pt x="4481432" y="3314264"/>
                  <a:pt x="4495800" y="3307080"/>
                </a:cubicBezTo>
                <a:cubicBezTo>
                  <a:pt x="4512183" y="3298889"/>
                  <a:pt x="4526280" y="3286760"/>
                  <a:pt x="4541520" y="3276600"/>
                </a:cubicBezTo>
                <a:cubicBezTo>
                  <a:pt x="4614636" y="3166926"/>
                  <a:pt x="4511097" y="3301962"/>
                  <a:pt x="4663440" y="3200400"/>
                </a:cubicBezTo>
                <a:cubicBezTo>
                  <a:pt x="4693920" y="3180080"/>
                  <a:pt x="4720127" y="3151024"/>
                  <a:pt x="4754880" y="3139440"/>
                </a:cubicBezTo>
                <a:cubicBezTo>
                  <a:pt x="4770120" y="3134360"/>
                  <a:pt x="4785558" y="3129841"/>
                  <a:pt x="4800600" y="3124200"/>
                </a:cubicBezTo>
                <a:cubicBezTo>
                  <a:pt x="4826215" y="3114594"/>
                  <a:pt x="4851185" y="3103326"/>
                  <a:pt x="4876800" y="3093720"/>
                </a:cubicBezTo>
                <a:cubicBezTo>
                  <a:pt x="4910000" y="3081270"/>
                  <a:pt x="4949167" y="3070103"/>
                  <a:pt x="4983480" y="3063240"/>
                </a:cubicBezTo>
                <a:cubicBezTo>
                  <a:pt x="5013780" y="3057180"/>
                  <a:pt x="5044705" y="3054475"/>
                  <a:pt x="5074920" y="3048000"/>
                </a:cubicBezTo>
                <a:cubicBezTo>
                  <a:pt x="5115881" y="3039223"/>
                  <a:pt x="5196840" y="3017520"/>
                  <a:pt x="5196840" y="3017520"/>
                </a:cubicBezTo>
                <a:cubicBezTo>
                  <a:pt x="5318760" y="2936240"/>
                  <a:pt x="5171440" y="3042920"/>
                  <a:pt x="5273040" y="2941320"/>
                </a:cubicBezTo>
                <a:cubicBezTo>
                  <a:pt x="5285992" y="2928368"/>
                  <a:pt x="5303520" y="2921000"/>
                  <a:pt x="5318760" y="2910840"/>
                </a:cubicBezTo>
                <a:cubicBezTo>
                  <a:pt x="5328920" y="2895600"/>
                  <a:pt x="5336288" y="2878072"/>
                  <a:pt x="5349240" y="2865120"/>
                </a:cubicBezTo>
                <a:cubicBezTo>
                  <a:pt x="5362192" y="2852168"/>
                  <a:pt x="5383518" y="2848943"/>
                  <a:pt x="5394960" y="2834640"/>
                </a:cubicBezTo>
                <a:cubicBezTo>
                  <a:pt x="5404995" y="2822096"/>
                  <a:pt x="5403016" y="2803288"/>
                  <a:pt x="5410200" y="2788920"/>
                </a:cubicBezTo>
                <a:cubicBezTo>
                  <a:pt x="5418391" y="2772537"/>
                  <a:pt x="5430520" y="2758440"/>
                  <a:pt x="5440680" y="2743200"/>
                </a:cubicBezTo>
                <a:cubicBezTo>
                  <a:pt x="5445760" y="2722880"/>
                  <a:pt x="5445528" y="2700426"/>
                  <a:pt x="5455920" y="2682240"/>
                </a:cubicBezTo>
                <a:cubicBezTo>
                  <a:pt x="5473973" y="2650648"/>
                  <a:pt x="5518226" y="2625462"/>
                  <a:pt x="5547360" y="2606040"/>
                </a:cubicBezTo>
                <a:cubicBezTo>
                  <a:pt x="5557520" y="2590800"/>
                  <a:pt x="5564888" y="2573272"/>
                  <a:pt x="5577840" y="2560320"/>
                </a:cubicBezTo>
                <a:cubicBezTo>
                  <a:pt x="5590792" y="2547368"/>
                  <a:pt x="5612118" y="2544143"/>
                  <a:pt x="5623560" y="2529840"/>
                </a:cubicBezTo>
                <a:cubicBezTo>
                  <a:pt x="5633595" y="2517296"/>
                  <a:pt x="5631616" y="2498488"/>
                  <a:pt x="5638800" y="2484120"/>
                </a:cubicBezTo>
                <a:cubicBezTo>
                  <a:pt x="5646991" y="2467737"/>
                  <a:pt x="5661089" y="2454783"/>
                  <a:pt x="5669280" y="2438400"/>
                </a:cubicBezTo>
                <a:cubicBezTo>
                  <a:pt x="5676464" y="2424032"/>
                  <a:pt x="5673161" y="2404039"/>
                  <a:pt x="5684520" y="2392680"/>
                </a:cubicBezTo>
                <a:cubicBezTo>
                  <a:pt x="5695879" y="2381321"/>
                  <a:pt x="5715000" y="2382520"/>
                  <a:pt x="5730240" y="2377440"/>
                </a:cubicBezTo>
                <a:cubicBezTo>
                  <a:pt x="5740400" y="2362200"/>
                  <a:pt x="5747768" y="2344672"/>
                  <a:pt x="5760720" y="2331720"/>
                </a:cubicBezTo>
                <a:cubicBezTo>
                  <a:pt x="5773672" y="2318768"/>
                  <a:pt x="5794998" y="2315543"/>
                  <a:pt x="5806440" y="2301240"/>
                </a:cubicBezTo>
                <a:cubicBezTo>
                  <a:pt x="5816475" y="2288696"/>
                  <a:pt x="5810321" y="2266879"/>
                  <a:pt x="5821680" y="2255520"/>
                </a:cubicBezTo>
                <a:cubicBezTo>
                  <a:pt x="5917784" y="2159416"/>
                  <a:pt x="5882184" y="2217648"/>
                  <a:pt x="5958840" y="2179320"/>
                </a:cubicBezTo>
                <a:cubicBezTo>
                  <a:pt x="5975223" y="2171129"/>
                  <a:pt x="5987410" y="2155271"/>
                  <a:pt x="6004560" y="2148840"/>
                </a:cubicBezTo>
                <a:cubicBezTo>
                  <a:pt x="6028814" y="2139745"/>
                  <a:pt x="6055474" y="2139219"/>
                  <a:pt x="6080760" y="2133600"/>
                </a:cubicBezTo>
                <a:cubicBezTo>
                  <a:pt x="6101207" y="2129056"/>
                  <a:pt x="6121658" y="2124379"/>
                  <a:pt x="6141720" y="2118360"/>
                </a:cubicBezTo>
                <a:cubicBezTo>
                  <a:pt x="6172494" y="2109128"/>
                  <a:pt x="6202452" y="2097329"/>
                  <a:pt x="6233160" y="2087880"/>
                </a:cubicBezTo>
                <a:cubicBezTo>
                  <a:pt x="6268508" y="2077004"/>
                  <a:pt x="6304280" y="2067560"/>
                  <a:pt x="6339840" y="2057400"/>
                </a:cubicBezTo>
                <a:cubicBezTo>
                  <a:pt x="6564016" y="2076081"/>
                  <a:pt x="6589988" y="2086116"/>
                  <a:pt x="6858000" y="2057400"/>
                </a:cubicBezTo>
                <a:cubicBezTo>
                  <a:pt x="6889946" y="2053977"/>
                  <a:pt x="6922707" y="2044742"/>
                  <a:pt x="6949440" y="2026920"/>
                </a:cubicBezTo>
                <a:lnTo>
                  <a:pt x="6995160" y="1996440"/>
                </a:lnTo>
                <a:cubicBezTo>
                  <a:pt x="7032456" y="1884553"/>
                  <a:pt x="7002922" y="1927718"/>
                  <a:pt x="7071360" y="1859280"/>
                </a:cubicBezTo>
                <a:cubicBezTo>
                  <a:pt x="7109666" y="1744362"/>
                  <a:pt x="7053538" y="1881557"/>
                  <a:pt x="7132320" y="1783080"/>
                </a:cubicBezTo>
                <a:cubicBezTo>
                  <a:pt x="7142355" y="1770536"/>
                  <a:pt x="7136201" y="1748719"/>
                  <a:pt x="7147560" y="1737360"/>
                </a:cubicBezTo>
                <a:cubicBezTo>
                  <a:pt x="7223605" y="1661315"/>
                  <a:pt x="7241196" y="1685584"/>
                  <a:pt x="7330440" y="1645920"/>
                </a:cubicBezTo>
                <a:cubicBezTo>
                  <a:pt x="7347178" y="1638481"/>
                  <a:pt x="7359422" y="1622879"/>
                  <a:pt x="7376160" y="1615440"/>
                </a:cubicBezTo>
                <a:cubicBezTo>
                  <a:pt x="7453212" y="1581195"/>
                  <a:pt x="7477940" y="1584465"/>
                  <a:pt x="7559040" y="1569720"/>
                </a:cubicBezTo>
                <a:cubicBezTo>
                  <a:pt x="7584525" y="1565086"/>
                  <a:pt x="7609840" y="1559560"/>
                  <a:pt x="7635240" y="1554480"/>
                </a:cubicBezTo>
                <a:cubicBezTo>
                  <a:pt x="7777038" y="1341783"/>
                  <a:pt x="7650958" y="1547788"/>
                  <a:pt x="7696200" y="914400"/>
                </a:cubicBezTo>
                <a:cubicBezTo>
                  <a:pt x="7698513" y="882021"/>
                  <a:pt x="7723872" y="847024"/>
                  <a:pt x="7741920" y="822960"/>
                </a:cubicBezTo>
                <a:cubicBezTo>
                  <a:pt x="7769368" y="786363"/>
                  <a:pt x="7811005" y="732369"/>
                  <a:pt x="7848600" y="701040"/>
                </a:cubicBezTo>
                <a:cubicBezTo>
                  <a:pt x="7862671" y="689314"/>
                  <a:pt x="7879080" y="680720"/>
                  <a:pt x="7894320" y="670560"/>
                </a:cubicBezTo>
                <a:cubicBezTo>
                  <a:pt x="7904480" y="655320"/>
                  <a:pt x="7913074" y="638911"/>
                  <a:pt x="7924800" y="624840"/>
                </a:cubicBezTo>
                <a:cubicBezTo>
                  <a:pt x="7969564" y="571123"/>
                  <a:pt x="7998238" y="560641"/>
                  <a:pt x="8061960" y="518160"/>
                </a:cubicBezTo>
                <a:lnTo>
                  <a:pt x="8153400" y="457200"/>
                </a:lnTo>
                <a:cubicBezTo>
                  <a:pt x="8168640" y="447040"/>
                  <a:pt x="8181351" y="431162"/>
                  <a:pt x="8199120" y="426720"/>
                </a:cubicBezTo>
                <a:lnTo>
                  <a:pt x="8260080" y="411480"/>
                </a:lnTo>
                <a:cubicBezTo>
                  <a:pt x="8275320" y="401320"/>
                  <a:pt x="8289062" y="388439"/>
                  <a:pt x="8305800" y="381000"/>
                </a:cubicBezTo>
                <a:cubicBezTo>
                  <a:pt x="8385074" y="345767"/>
                  <a:pt x="8417136" y="347678"/>
                  <a:pt x="8503920" y="335280"/>
                </a:cubicBezTo>
                <a:cubicBezTo>
                  <a:pt x="8571471" y="267729"/>
                  <a:pt x="8521908" y="301610"/>
                  <a:pt x="8610600" y="274320"/>
                </a:cubicBezTo>
                <a:cubicBezTo>
                  <a:pt x="8672016" y="255423"/>
                  <a:pt x="8732520" y="233680"/>
                  <a:pt x="8793480" y="213360"/>
                </a:cubicBezTo>
                <a:cubicBezTo>
                  <a:pt x="8808720" y="208280"/>
                  <a:pt x="8823183" y="199352"/>
                  <a:pt x="8839200" y="198120"/>
                </a:cubicBezTo>
                <a:lnTo>
                  <a:pt x="9037320" y="182880"/>
                </a:lnTo>
                <a:cubicBezTo>
                  <a:pt x="9052560" y="172720"/>
                  <a:pt x="9073953" y="168303"/>
                  <a:pt x="9083040" y="152400"/>
                </a:cubicBezTo>
                <a:cubicBezTo>
                  <a:pt x="9095891" y="129910"/>
                  <a:pt x="9091998" y="101330"/>
                  <a:pt x="9098280" y="76200"/>
                </a:cubicBezTo>
                <a:cubicBezTo>
                  <a:pt x="9116733" y="2389"/>
                  <a:pt x="9113520" y="58215"/>
                  <a:pt x="91135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11</a:t>
            </a:fld>
            <a:endParaRPr lang="fr-FR" dirty="0">
              <a:solidFill>
                <a:prstClr val="black">
                  <a:tint val="75000"/>
                </a:prstClr>
              </a:solidFill>
            </a:endParaRPr>
          </a:p>
        </p:txBody>
      </p:sp>
    </p:spTree>
    <p:extLst>
      <p:ext uri="{BB962C8B-B14F-4D97-AF65-F5344CB8AC3E}">
        <p14:creationId xmlns:p14="http://schemas.microsoft.com/office/powerpoint/2010/main" val="3233157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005"/>
            <a:ext cx="9113520" cy="1082675"/>
          </a:xfrm>
          <a:ln>
            <a:solidFill>
              <a:schemeClr val="accent4"/>
            </a:solidFill>
          </a:ln>
        </p:spPr>
        <p:txBody>
          <a:bodyPr anchor="t">
            <a:noAutofit/>
          </a:bodyPr>
          <a:lstStyle/>
          <a:p>
            <a:r>
              <a:rPr lang="fr-FR" sz="4000" b="1" dirty="0" smtClean="0">
                <a:ln>
                  <a:solidFill>
                    <a:schemeClr val="accent2"/>
                  </a:solidFill>
                </a:ln>
                <a:latin typeface="+mn-lt"/>
              </a:rPr>
              <a:t>La morbidité et mortalité maternelle et néonatale et crise humanitaire. </a:t>
            </a:r>
            <a:endParaRPr lang="fr-FR" sz="40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fr-FR" b="1" dirty="0"/>
              <a:t>L</a:t>
            </a:r>
            <a:r>
              <a:rPr lang="fr-FR" b="1" dirty="0" smtClean="0"/>
              <a:t>es facteurs favorisants: </a:t>
            </a:r>
          </a:p>
          <a:p>
            <a:pPr marL="971550" lvl="1" indent="-514350">
              <a:buFont typeface="+mj-lt"/>
              <a:buAutoNum type="romanLcPeriod"/>
            </a:pPr>
            <a:r>
              <a:rPr lang="fr-FR" sz="2800" dirty="0" smtClean="0"/>
              <a:t>Les conditions stressantes de vie;</a:t>
            </a:r>
          </a:p>
          <a:p>
            <a:pPr marL="971550" lvl="1" indent="-514350">
              <a:buFont typeface="+mj-lt"/>
              <a:buAutoNum type="romanLcPeriod"/>
            </a:pPr>
            <a:r>
              <a:rPr lang="fr-FR" sz="2800" dirty="0" smtClean="0"/>
              <a:t>Accès limités aux prestataires et aux services de santé.</a:t>
            </a:r>
          </a:p>
          <a:p>
            <a:pPr marL="0" indent="0">
              <a:buNone/>
            </a:pPr>
            <a:endParaRPr lang="fr-FR" sz="3200" dirty="0"/>
          </a:p>
          <a:p>
            <a:pPr marL="0" lvl="0" indent="0">
              <a:buNone/>
            </a:pPr>
            <a:r>
              <a:rPr lang="fr-FR" b="1" dirty="0">
                <a:solidFill>
                  <a:prstClr val="black"/>
                </a:solidFill>
              </a:rPr>
              <a:t>Les pays ayant vécus , récemment, de crises humanitaires sont responsable de:</a:t>
            </a:r>
          </a:p>
          <a:p>
            <a:pPr lvl="1">
              <a:buFont typeface="Wingdings" panose="05000000000000000000" pitchFamily="2" charset="2"/>
              <a:buChar char="Ø"/>
            </a:pPr>
            <a:r>
              <a:rPr lang="fr-FR" sz="2800" dirty="0" smtClean="0">
                <a:solidFill>
                  <a:prstClr val="black"/>
                </a:solidFill>
              </a:rPr>
              <a:t> environs 60% des </a:t>
            </a:r>
            <a:r>
              <a:rPr lang="fr-FR" sz="2800" dirty="0">
                <a:solidFill>
                  <a:prstClr val="black"/>
                </a:solidFill>
              </a:rPr>
              <a:t>décès maternel au tiers monde </a:t>
            </a:r>
          </a:p>
          <a:p>
            <a:pPr lvl="1">
              <a:buFont typeface="Wingdings" panose="05000000000000000000" pitchFamily="2" charset="2"/>
              <a:buChar char="Ø"/>
            </a:pPr>
            <a:r>
              <a:rPr lang="fr-FR" sz="2800" dirty="0">
                <a:solidFill>
                  <a:prstClr val="black"/>
                </a:solidFill>
              </a:rPr>
              <a:t>45% décès des nouveau-nés </a:t>
            </a:r>
          </a:p>
          <a:p>
            <a:pPr marL="0" indent="0">
              <a:buNone/>
            </a:pPr>
            <a:endParaRPr lang="fr-FR" sz="3200" dirty="0" smtClean="0"/>
          </a:p>
          <a:p>
            <a:pPr marL="457200" lvl="1" indent="0">
              <a:buNone/>
            </a:pPr>
            <a:r>
              <a:rPr lang="fr-FR" dirty="0" smtClean="0"/>
              <a:t>  </a:t>
            </a:r>
          </a:p>
          <a:p>
            <a:pPr marL="971550" lvl="1" indent="-514350">
              <a:buFont typeface="+mj-lt"/>
              <a:buAutoNum type="romanLcPeriod"/>
            </a:pP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12</a:t>
            </a:fld>
            <a:endParaRPr lang="fr-FR" dirty="0">
              <a:solidFill>
                <a:prstClr val="black">
                  <a:tint val="75000"/>
                </a:prstClr>
              </a:solidFill>
            </a:endParaRPr>
          </a:p>
        </p:txBody>
      </p:sp>
    </p:spTree>
    <p:extLst>
      <p:ext uri="{BB962C8B-B14F-4D97-AF65-F5344CB8AC3E}">
        <p14:creationId xmlns:p14="http://schemas.microsoft.com/office/powerpoint/2010/main" val="216809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66560" cy="1325563"/>
          </a:xfrm>
          <a:ln>
            <a:solidFill>
              <a:schemeClr val="accent4"/>
            </a:solidFill>
          </a:ln>
        </p:spPr>
        <p:txBody>
          <a:bodyPr anchor="t">
            <a:normAutofit/>
          </a:bodyPr>
          <a:lstStyle/>
          <a:p>
            <a:pPr algn="ctr"/>
            <a:r>
              <a:rPr lang="fr-FR" sz="3600" b="1" dirty="0" smtClean="0">
                <a:ln>
                  <a:solidFill>
                    <a:schemeClr val="accent2"/>
                  </a:solidFill>
                </a:ln>
                <a:latin typeface="+mn-lt"/>
              </a:rPr>
              <a:t>Les adolescentes et la sant</a:t>
            </a:r>
            <a:r>
              <a:rPr lang="fr-FR" sz="3600" b="1" dirty="0">
                <a:ln>
                  <a:solidFill>
                    <a:schemeClr val="accent2"/>
                  </a:solidFill>
                </a:ln>
                <a:solidFill>
                  <a:prstClr val="black"/>
                </a:solidFill>
                <a:latin typeface="+mn-lt"/>
                <a:ea typeface="+mn-ea"/>
                <a:cs typeface="+mn-cs"/>
              </a:rPr>
              <a:t>é</a:t>
            </a:r>
            <a:r>
              <a:rPr lang="fr-FR" sz="3600" b="1" dirty="0" smtClean="0">
                <a:ln>
                  <a:solidFill>
                    <a:schemeClr val="accent2"/>
                  </a:solidFill>
                </a:ln>
                <a:latin typeface="+mn-lt"/>
              </a:rPr>
              <a:t> maternelle &amp; néonatale </a:t>
            </a:r>
            <a:endParaRPr lang="fr-FR" sz="3600"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20000"/>
          </a:bodyPr>
          <a:lstStyle/>
          <a:p>
            <a:pPr lvl="0"/>
            <a:r>
              <a:rPr lang="fr-FR" sz="2600" b="1" dirty="0" smtClean="0">
                <a:solidFill>
                  <a:prstClr val="black"/>
                </a:solidFill>
              </a:rPr>
              <a:t>Grossesse</a:t>
            </a:r>
            <a:r>
              <a:rPr lang="fr-FR" sz="2600" b="1" dirty="0">
                <a:solidFill>
                  <a:prstClr val="black"/>
                </a:solidFill>
              </a:rPr>
              <a:t>: </a:t>
            </a:r>
            <a:r>
              <a:rPr lang="fr-FR" sz="2600" dirty="0">
                <a:solidFill>
                  <a:prstClr val="black"/>
                </a:solidFill>
              </a:rPr>
              <a:t>principale cause de décès chez les ados dans le monde (OMS).</a:t>
            </a:r>
          </a:p>
          <a:p>
            <a:pPr lvl="0"/>
            <a:r>
              <a:rPr lang="fr-FR" sz="2600" b="1" dirty="0" smtClean="0">
                <a:solidFill>
                  <a:srgbClr val="FF0000"/>
                </a:solidFill>
              </a:rPr>
              <a:t>Adolescentes </a:t>
            </a:r>
            <a:r>
              <a:rPr lang="fr-FR" sz="2600" b="1" dirty="0">
                <a:solidFill>
                  <a:srgbClr val="FF0000"/>
                </a:solidFill>
              </a:rPr>
              <a:t>&lt; 15 ans: </a:t>
            </a:r>
            <a:r>
              <a:rPr lang="fr-FR" sz="2600" dirty="0">
                <a:solidFill>
                  <a:srgbClr val="FF0000"/>
                </a:solidFill>
              </a:rPr>
              <a:t>5x risque de décès maternel que chez les femmes de 20-24 ans. </a:t>
            </a:r>
            <a:endParaRPr lang="fr-FR" sz="2600" b="1" dirty="0">
              <a:solidFill>
                <a:srgbClr val="FF0000"/>
              </a:solidFill>
            </a:endParaRPr>
          </a:p>
          <a:p>
            <a:pPr lvl="0"/>
            <a:r>
              <a:rPr lang="fr-FR" sz="2600" b="1" dirty="0">
                <a:solidFill>
                  <a:srgbClr val="FF0000"/>
                </a:solidFill>
              </a:rPr>
              <a:t>Adolescentes 15-19 ans: </a:t>
            </a:r>
            <a:r>
              <a:rPr lang="fr-FR" sz="2600" dirty="0">
                <a:solidFill>
                  <a:srgbClr val="FF0000"/>
                </a:solidFill>
              </a:rPr>
              <a:t>2x risque de décès maternel que chez les femmes de 20-24 ans. </a:t>
            </a:r>
          </a:p>
          <a:p>
            <a:pPr lvl="0"/>
            <a:r>
              <a:rPr lang="fr-FR" sz="2600" b="1" dirty="0" smtClean="0">
                <a:solidFill>
                  <a:prstClr val="black"/>
                </a:solidFill>
              </a:rPr>
              <a:t>Nourrissons </a:t>
            </a:r>
            <a:r>
              <a:rPr lang="fr-FR" sz="2600" b="1" dirty="0">
                <a:solidFill>
                  <a:prstClr val="black"/>
                </a:solidFill>
              </a:rPr>
              <a:t>de mères adolescentes: </a:t>
            </a:r>
            <a:r>
              <a:rPr lang="fr-FR" sz="2600" dirty="0">
                <a:solidFill>
                  <a:prstClr val="black"/>
                </a:solidFill>
              </a:rPr>
              <a:t>risque accru de faible poids </a:t>
            </a:r>
            <a:r>
              <a:rPr lang="fr-FR" sz="2600" dirty="0">
                <a:solidFill>
                  <a:prstClr val="black"/>
                </a:solidFill>
                <a:ea typeface="Calibri" panose="020F0502020204030204" pitchFamily="34" charset="0"/>
                <a:cs typeface="Times New Roman" panose="02020603050405020304" pitchFamily="18" charset="0"/>
              </a:rPr>
              <a:t>à</a:t>
            </a:r>
            <a:r>
              <a:rPr lang="fr-FR" sz="2600" dirty="0" smtClean="0">
                <a:solidFill>
                  <a:prstClr val="black"/>
                </a:solidFill>
              </a:rPr>
              <a:t> la </a:t>
            </a:r>
            <a:r>
              <a:rPr lang="fr-FR" sz="2600" dirty="0">
                <a:solidFill>
                  <a:prstClr val="black"/>
                </a:solidFill>
              </a:rPr>
              <a:t>naissance, de naissance prématurée et de graves affections néonatales.</a:t>
            </a:r>
          </a:p>
          <a:p>
            <a:pPr lvl="0"/>
            <a:r>
              <a:rPr lang="fr-FR" sz="2600" b="1" dirty="0">
                <a:solidFill>
                  <a:prstClr val="black"/>
                </a:solidFill>
              </a:rPr>
              <a:t>Conséquences économiques et sociales: </a:t>
            </a:r>
            <a:r>
              <a:rPr lang="fr-FR" sz="2600" dirty="0" smtClean="0">
                <a:solidFill>
                  <a:prstClr val="black"/>
                </a:solidFill>
              </a:rPr>
              <a:t>le </a:t>
            </a:r>
            <a:r>
              <a:rPr lang="fr-FR" sz="2600" dirty="0">
                <a:solidFill>
                  <a:prstClr val="black"/>
                </a:solidFill>
              </a:rPr>
              <a:t>rejet ou la violence de la part des conjoints, des parents et des pairs et chez les adolescentes célibataires </a:t>
            </a:r>
            <a:r>
              <a:rPr lang="fr-FR" sz="2600" dirty="0" smtClean="0">
                <a:solidFill>
                  <a:prstClr val="black"/>
                </a:solidFill>
              </a:rPr>
              <a:t>conduisent </a:t>
            </a:r>
            <a:r>
              <a:rPr lang="fr-FR" sz="2600" dirty="0">
                <a:solidFill>
                  <a:prstClr val="black"/>
                </a:solidFill>
                <a:ea typeface="Calibri" panose="020F0502020204030204" pitchFamily="34" charset="0"/>
                <a:cs typeface="Times New Roman" panose="02020603050405020304" pitchFamily="18" charset="0"/>
              </a:rPr>
              <a:t>à </a:t>
            </a:r>
            <a:r>
              <a:rPr lang="fr-FR" sz="2600" dirty="0">
                <a:solidFill>
                  <a:prstClr val="black"/>
                </a:solidFill>
              </a:rPr>
              <a:t> la </a:t>
            </a:r>
            <a:r>
              <a:rPr lang="fr-FR" sz="2600" dirty="0" smtClean="0">
                <a:solidFill>
                  <a:prstClr val="black"/>
                </a:solidFill>
              </a:rPr>
              <a:t>stigmatisation </a:t>
            </a:r>
            <a:r>
              <a:rPr lang="fr-FR" sz="2600" dirty="0">
                <a:solidFill>
                  <a:prstClr val="black"/>
                </a:solidFill>
              </a:rPr>
              <a:t>.</a:t>
            </a:r>
          </a:p>
          <a:p>
            <a:pPr marL="0" lvl="0" indent="0">
              <a:buNone/>
            </a:pPr>
            <a:r>
              <a:rPr lang="fr-FR" sz="2600" b="1" dirty="0">
                <a:solidFill>
                  <a:srgbClr val="FF0000"/>
                </a:solidFill>
              </a:rPr>
              <a:t>Actions:</a:t>
            </a:r>
          </a:p>
          <a:p>
            <a:pPr lvl="0">
              <a:lnSpc>
                <a:spcPct val="107000"/>
              </a:lnSpc>
              <a:spcBef>
                <a:spcPts val="0"/>
              </a:spcBef>
              <a:spcAft>
                <a:spcPts val="800"/>
              </a:spcAft>
              <a:buFont typeface="Wingdings" panose="05000000000000000000" pitchFamily="2" charset="2"/>
              <a:buChar char="ü"/>
            </a:pPr>
            <a:r>
              <a:rPr lang="fr-FR" sz="2600" i="1" dirty="0">
                <a:solidFill>
                  <a:prstClr val="black"/>
                </a:solidFill>
                <a:ea typeface="Calibri" panose="020F0502020204030204" pitchFamily="34" charset="0"/>
                <a:cs typeface="Times New Roman" panose="02020603050405020304" pitchFamily="18" charset="0"/>
              </a:rPr>
              <a:t>Identifier les adolescentes enceintes au sein de la communauté et les référer vers la formation sanitaire pour l’accouchement à moindre risque. </a:t>
            </a:r>
          </a:p>
          <a:p>
            <a:pPr lvl="0">
              <a:lnSpc>
                <a:spcPct val="107000"/>
              </a:lnSpc>
              <a:spcBef>
                <a:spcPts val="0"/>
              </a:spcBef>
              <a:spcAft>
                <a:spcPts val="800"/>
              </a:spcAft>
              <a:buFont typeface="Wingdings" panose="05000000000000000000" pitchFamily="2" charset="2"/>
              <a:buChar char="ü"/>
            </a:pPr>
            <a:r>
              <a:rPr lang="fr-FR" sz="2600" i="1" dirty="0">
                <a:solidFill>
                  <a:prstClr val="black"/>
                </a:solidFill>
                <a:ea typeface="Calibri" panose="020F0502020204030204" pitchFamily="34" charset="0"/>
                <a:cs typeface="Times New Roman" panose="02020603050405020304" pitchFamily="18" charset="0"/>
              </a:rPr>
              <a:t>Encourager les gestantes adolescentes à participer aux réseaux de soutien pour les femmes lors de la grossesse et après l’accouchement. </a:t>
            </a:r>
            <a:endParaRPr lang="en-US" sz="2600" i="1" dirty="0">
              <a:solidFill>
                <a:prstClr val="black"/>
              </a:solidFill>
              <a:ea typeface="Calibri" panose="020F0502020204030204" pitchFamily="34" charset="0"/>
              <a:cs typeface="Times New Roman" panose="02020603050405020304" pitchFamily="18" charset="0"/>
            </a:endParaRPr>
          </a:p>
          <a:p>
            <a:pPr marL="0" indent="0">
              <a:buNone/>
            </a:pP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13</a:t>
            </a:fld>
            <a:endParaRPr lang="fr-FR" dirty="0">
              <a:solidFill>
                <a:prstClr val="black">
                  <a:tint val="75000"/>
                </a:prstClr>
              </a:solidFill>
            </a:endParaRPr>
          </a:p>
        </p:txBody>
      </p:sp>
    </p:spTree>
    <p:extLst>
      <p:ext uri="{BB962C8B-B14F-4D97-AF65-F5344CB8AC3E}">
        <p14:creationId xmlns:p14="http://schemas.microsoft.com/office/powerpoint/2010/main" val="1908966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93659" cy="961651"/>
          </a:xfrm>
        </p:spPr>
        <p:txBody>
          <a:bodyPr/>
          <a:lstStyle/>
          <a:p>
            <a:r>
              <a:rPr lang="fr-FR" b="1" dirty="0" smtClean="0">
                <a:ln>
                  <a:solidFill>
                    <a:schemeClr val="accent2"/>
                  </a:solidFill>
                </a:ln>
                <a:latin typeface="+mn-lt"/>
              </a:rPr>
              <a:t>Mortalité maternelle</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a:bodyPr>
          <a:lstStyle/>
          <a:p>
            <a:r>
              <a:rPr lang="fr-FR" sz="3600" dirty="0" smtClean="0"/>
              <a:t>Le </a:t>
            </a:r>
            <a:r>
              <a:rPr lang="fr-FR" sz="3600" dirty="0"/>
              <a:t>décès d'une femme survenu au cours de la grossesse ou dans un délai de 42 jours après sa terminaison, quelle qu'en soit la durée ou la localisation, pour une cause quelconque déterminée ou aggravée par la grossesse ou les soins qu'elle a motivés, </a:t>
            </a:r>
            <a:r>
              <a:rPr lang="fr-FR" sz="3600" u="sng" dirty="0"/>
              <a:t>mais ni accidentelle ni </a:t>
            </a:r>
            <a:r>
              <a:rPr lang="fr-FR" sz="3600" u="sng" dirty="0" smtClean="0"/>
              <a:t>fortuite </a:t>
            </a:r>
            <a:r>
              <a:rPr lang="fr-FR" sz="3600" dirty="0" smtClean="0"/>
              <a:t>(OMS, 2016).</a:t>
            </a:r>
          </a:p>
          <a:p>
            <a:r>
              <a:rPr lang="fr-FR" dirty="0" smtClean="0"/>
              <a:t>Cela </a:t>
            </a:r>
            <a:r>
              <a:rPr lang="fr-FR" dirty="0"/>
              <a:t>n’inclue pas les morts accidentelles.</a:t>
            </a:r>
            <a:endParaRPr lang="fr-FR" sz="3600" dirty="0" smtClean="0"/>
          </a:p>
          <a:p>
            <a:r>
              <a:rPr lang="fr-FR" sz="3600" dirty="0" smtClean="0">
                <a:solidFill>
                  <a:srgbClr val="FF0000"/>
                </a:solidFill>
              </a:rPr>
              <a:t>Rapport de mortalité maternel (RMM): </a:t>
            </a:r>
            <a:r>
              <a:rPr lang="fr-FR" dirty="0"/>
              <a:t> </a:t>
            </a:r>
            <a:r>
              <a:rPr lang="fr-FR" sz="3200" dirty="0" smtClean="0"/>
              <a:t>le nombre de décès maternel rapporté au </a:t>
            </a:r>
            <a:r>
              <a:rPr lang="fr-FR" sz="3200" dirty="0"/>
              <a:t>nombre </a:t>
            </a:r>
            <a:r>
              <a:rPr lang="fr-FR" sz="3200" dirty="0" smtClean="0"/>
              <a:t>de naissances d’enfants vivants. </a:t>
            </a:r>
            <a:endParaRPr lang="fr-FR" sz="3600" dirty="0" smtClean="0"/>
          </a:p>
          <a:p>
            <a:pPr marL="0" indent="0">
              <a:buNone/>
            </a:pPr>
            <a:endParaRPr lang="fr-FR" sz="3600"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14</a:t>
            </a:fld>
            <a:endParaRPr lang="fr-FR" dirty="0">
              <a:solidFill>
                <a:prstClr val="black">
                  <a:tint val="75000"/>
                </a:prstClr>
              </a:solidFill>
            </a:endParaRPr>
          </a:p>
        </p:txBody>
      </p:sp>
    </p:spTree>
    <p:extLst>
      <p:ext uri="{BB962C8B-B14F-4D97-AF65-F5344CB8AC3E}">
        <p14:creationId xmlns:p14="http://schemas.microsoft.com/office/powerpoint/2010/main" val="125004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0906" cy="1087157"/>
          </a:xfrm>
        </p:spPr>
        <p:txBody>
          <a:bodyPr>
            <a:noAutofit/>
          </a:bodyPr>
          <a:lstStyle/>
          <a:p>
            <a:r>
              <a:rPr lang="fr-FR" sz="4800" b="1" dirty="0" smtClean="0">
                <a:ln>
                  <a:solidFill>
                    <a:schemeClr val="accent2"/>
                  </a:solidFill>
                </a:ln>
                <a:latin typeface="+mn-lt"/>
              </a:rPr>
              <a:t>Deux groupes des décès maternels</a:t>
            </a:r>
            <a:endParaRPr lang="fr-FR" sz="4800" b="1" dirty="0">
              <a:ln>
                <a:solidFill>
                  <a:schemeClr val="accent2"/>
                </a:solidFill>
              </a:ln>
              <a:latin typeface="+mn-lt"/>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fr-FR" sz="3600" b="1" dirty="0"/>
              <a:t>Décès par cause obstétricale directe : </a:t>
            </a:r>
            <a:r>
              <a:rPr lang="fr-FR" sz="3600" dirty="0" smtClean="0"/>
              <a:t>résultent </a:t>
            </a:r>
            <a:r>
              <a:rPr lang="fr-FR" sz="3600" dirty="0"/>
              <a:t>de complications </a:t>
            </a:r>
            <a:r>
              <a:rPr lang="fr-FR" sz="3600" dirty="0" smtClean="0"/>
              <a:t>obstétricales.</a:t>
            </a:r>
          </a:p>
          <a:p>
            <a:pPr marL="514350" indent="-514350">
              <a:buFont typeface="+mj-lt"/>
              <a:buAutoNum type="arabicPeriod"/>
            </a:pPr>
            <a:r>
              <a:rPr lang="fr-FR" sz="3600" b="1" dirty="0"/>
              <a:t>Décès par cause obstétricale indirecte : </a:t>
            </a:r>
            <a:r>
              <a:rPr lang="fr-FR" sz="3600" dirty="0" smtClean="0"/>
              <a:t>résultent </a:t>
            </a:r>
            <a:r>
              <a:rPr lang="fr-FR" sz="3600" dirty="0"/>
              <a:t>d'une maladie préexistante ou d'une affection apparue au cours de la grossesse sans qu'elle soit due à des causes obstétricales </a:t>
            </a:r>
            <a:r>
              <a:rPr lang="fr-FR" sz="3600" dirty="0" smtClean="0"/>
              <a:t>directes, mais, </a:t>
            </a:r>
            <a:r>
              <a:rPr lang="fr-FR" sz="3600" dirty="0"/>
              <a:t>qui a été aggravée par les effets physiologiques de la grossesse.</a:t>
            </a: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15</a:t>
            </a:fld>
            <a:endParaRPr lang="fr-FR" dirty="0">
              <a:solidFill>
                <a:prstClr val="black">
                  <a:tint val="75000"/>
                </a:prstClr>
              </a:solidFill>
            </a:endParaRPr>
          </a:p>
        </p:txBody>
      </p:sp>
    </p:spTree>
    <p:extLst>
      <p:ext uri="{BB962C8B-B14F-4D97-AF65-F5344CB8AC3E}">
        <p14:creationId xmlns:p14="http://schemas.microsoft.com/office/powerpoint/2010/main" val="165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ln>
                  <a:solidFill>
                    <a:schemeClr val="accent2"/>
                  </a:solidFill>
                </a:ln>
                <a:latin typeface="+mn-lt"/>
              </a:rPr>
              <a:t>Les causes directes de décès maternel</a:t>
            </a:r>
            <a:endParaRPr lang="fr-FR" b="1" dirty="0">
              <a:ln>
                <a:solidFill>
                  <a:schemeClr val="accent2"/>
                </a:solidFill>
              </a:ln>
              <a:latin typeface="+mn-lt"/>
            </a:endParaRPr>
          </a:p>
        </p:txBody>
      </p:sp>
      <p:sp>
        <p:nvSpPr>
          <p:cNvPr id="3" name="Content Placeholder 2"/>
          <p:cNvSpPr>
            <a:spLocks noGrp="1"/>
          </p:cNvSpPr>
          <p:nvPr>
            <p:ph idx="1"/>
          </p:nvPr>
        </p:nvSpPr>
        <p:spPr>
          <a:xfrm>
            <a:off x="731519" y="1825625"/>
            <a:ext cx="11245327" cy="4351338"/>
          </a:xfrm>
        </p:spPr>
        <p:txBody>
          <a:bodyPr>
            <a:normAutofit/>
          </a:bodyPr>
          <a:lstStyle/>
          <a:p>
            <a:pPr marL="571500" indent="-571500">
              <a:buFont typeface="+mj-lt"/>
              <a:buAutoNum type="romanLcPeriod"/>
            </a:pPr>
            <a:r>
              <a:rPr lang="fr-FR" sz="3200" dirty="0" smtClean="0"/>
              <a:t>Hémorragie </a:t>
            </a:r>
            <a:r>
              <a:rPr lang="fr-FR" sz="3200" dirty="0"/>
              <a:t>sévère </a:t>
            </a:r>
            <a:r>
              <a:rPr lang="fr-FR" sz="3200" dirty="0" smtClean="0">
                <a:solidFill>
                  <a:srgbClr val="FF0000"/>
                </a:solidFill>
              </a:rPr>
              <a:t>(25%) </a:t>
            </a:r>
            <a:r>
              <a:rPr lang="fr-FR" sz="3200" dirty="0" smtClean="0"/>
              <a:t>- pour </a:t>
            </a:r>
            <a:r>
              <a:rPr lang="fr-FR" sz="3200" dirty="0"/>
              <a:t>l’essentiel après </a:t>
            </a:r>
            <a:r>
              <a:rPr lang="fr-FR" sz="3200" dirty="0" smtClean="0"/>
              <a:t>l’accouchement – atonie utérine, rétention placentaire;</a:t>
            </a:r>
            <a:endParaRPr lang="fr-FR" sz="3200" dirty="0"/>
          </a:p>
          <a:p>
            <a:pPr marL="571500" indent="-571500">
              <a:buFont typeface="+mj-lt"/>
              <a:buAutoNum type="romanLcPeriod"/>
            </a:pPr>
            <a:r>
              <a:rPr lang="fr-FR" sz="3200" dirty="0" smtClean="0"/>
              <a:t>Infections </a:t>
            </a:r>
            <a:r>
              <a:rPr lang="fr-FR" sz="3200" dirty="0"/>
              <a:t>(habituellement après l’accouchement);</a:t>
            </a:r>
          </a:p>
          <a:p>
            <a:pPr marL="571500" indent="-571500">
              <a:buFont typeface="+mj-lt"/>
              <a:buAutoNum type="romanLcPeriod"/>
            </a:pPr>
            <a:r>
              <a:rPr lang="fr-FR" sz="3200" dirty="0" smtClean="0"/>
              <a:t>Hypertension </a:t>
            </a:r>
            <a:r>
              <a:rPr lang="fr-FR" sz="3200" dirty="0"/>
              <a:t>durant la grossesse </a:t>
            </a:r>
            <a:r>
              <a:rPr lang="fr-FR" sz="3200" dirty="0" smtClean="0"/>
              <a:t>(pré-éclampsie </a:t>
            </a:r>
            <a:r>
              <a:rPr lang="fr-FR" sz="3200" dirty="0"/>
              <a:t>et éclampsie);</a:t>
            </a:r>
          </a:p>
          <a:p>
            <a:pPr marL="571500" indent="-571500">
              <a:buFont typeface="+mj-lt"/>
              <a:buAutoNum type="romanLcPeriod"/>
            </a:pPr>
            <a:r>
              <a:rPr lang="fr-FR" sz="3200" dirty="0" smtClean="0"/>
              <a:t>Complications </a:t>
            </a:r>
            <a:r>
              <a:rPr lang="fr-FR" sz="3200" dirty="0"/>
              <a:t>dues à </a:t>
            </a:r>
            <a:r>
              <a:rPr lang="fr-FR" sz="3200" dirty="0" smtClean="0"/>
              <a:t>l'accouchement (travail prolongé/ dystocique);</a:t>
            </a:r>
            <a:endParaRPr lang="fr-FR" sz="3200" dirty="0"/>
          </a:p>
          <a:p>
            <a:pPr marL="571500" indent="-571500">
              <a:buFont typeface="+mj-lt"/>
              <a:buAutoNum type="romanLcPeriod"/>
            </a:pPr>
            <a:r>
              <a:rPr lang="fr-FR" sz="3200" dirty="0" smtClean="0"/>
              <a:t>Avortement </a:t>
            </a:r>
            <a:r>
              <a:rPr lang="fr-FR" sz="3200" dirty="0"/>
              <a:t>pratiqué dans de mauvaises conditions de sécurité.</a:t>
            </a:r>
          </a:p>
          <a:p>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16</a:t>
            </a:fld>
            <a:endParaRPr lang="fr-FR" dirty="0">
              <a:solidFill>
                <a:prstClr val="black">
                  <a:tint val="75000"/>
                </a:prstClr>
              </a:solidFill>
            </a:endParaRPr>
          </a:p>
        </p:txBody>
      </p:sp>
    </p:spTree>
    <p:extLst>
      <p:ext uri="{BB962C8B-B14F-4D97-AF65-F5344CB8AC3E}">
        <p14:creationId xmlns:p14="http://schemas.microsoft.com/office/powerpoint/2010/main" val="330554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47965" cy="1325563"/>
          </a:xfrm>
        </p:spPr>
        <p:txBody>
          <a:bodyPr>
            <a:noAutofit/>
          </a:bodyPr>
          <a:lstStyle/>
          <a:p>
            <a:r>
              <a:rPr lang="fr-FR" sz="5400" b="1" dirty="0" smtClean="0">
                <a:ln>
                  <a:solidFill>
                    <a:schemeClr val="accent2"/>
                  </a:solidFill>
                </a:ln>
                <a:solidFill>
                  <a:sysClr val="windowText" lastClr="000000"/>
                </a:solidFill>
                <a:latin typeface="+mn-lt"/>
              </a:rPr>
              <a:t>Les facteurs aggravant de décès maternel </a:t>
            </a:r>
            <a:endParaRPr lang="fr-FR" sz="5400"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1918447" y="1990165"/>
            <a:ext cx="7100048" cy="4186798"/>
          </a:xfrm>
        </p:spPr>
        <p:txBody>
          <a:bodyPr>
            <a:normAutofit/>
          </a:bodyPr>
          <a:lstStyle/>
          <a:p>
            <a:pPr marL="857250" indent="-857250">
              <a:buFont typeface="+mj-lt"/>
              <a:buAutoNum type="romanLcPeriod"/>
            </a:pPr>
            <a:r>
              <a:rPr lang="fr-FR" sz="3600" dirty="0"/>
              <a:t>la pauvreté;</a:t>
            </a:r>
          </a:p>
          <a:p>
            <a:pPr marL="857250" indent="-857250">
              <a:buFont typeface="+mj-lt"/>
              <a:buAutoNum type="romanLcPeriod"/>
            </a:pPr>
            <a:r>
              <a:rPr lang="fr-FR" sz="3600" dirty="0"/>
              <a:t>la distance;</a:t>
            </a:r>
          </a:p>
          <a:p>
            <a:pPr marL="857250" indent="-857250">
              <a:buFont typeface="+mj-lt"/>
              <a:buAutoNum type="romanLcPeriod"/>
            </a:pPr>
            <a:r>
              <a:rPr lang="fr-FR" sz="3600" dirty="0"/>
              <a:t>le manque d’informations;</a:t>
            </a:r>
          </a:p>
          <a:p>
            <a:pPr marL="857250" indent="-857250">
              <a:buFont typeface="+mj-lt"/>
              <a:buAutoNum type="romanLcPeriod"/>
            </a:pPr>
            <a:r>
              <a:rPr lang="fr-FR" sz="3600" dirty="0"/>
              <a:t>l’inadéquation des services;</a:t>
            </a:r>
          </a:p>
          <a:p>
            <a:pPr marL="857250" indent="-857250">
              <a:buFont typeface="+mj-lt"/>
              <a:buAutoNum type="romanLcPeriod"/>
            </a:pPr>
            <a:r>
              <a:rPr lang="fr-FR" sz="3600" dirty="0"/>
              <a:t>les pratiques culturelles.</a:t>
            </a: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17</a:t>
            </a:fld>
            <a:endParaRPr lang="fr-FR" dirty="0">
              <a:solidFill>
                <a:prstClr val="black">
                  <a:tint val="75000"/>
                </a:prstClr>
              </a:solidFill>
            </a:endParaRPr>
          </a:p>
        </p:txBody>
      </p:sp>
    </p:spTree>
    <p:extLst>
      <p:ext uri="{BB962C8B-B14F-4D97-AF65-F5344CB8AC3E}">
        <p14:creationId xmlns:p14="http://schemas.microsoft.com/office/powerpoint/2010/main" val="8398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93480" cy="1325563"/>
          </a:xfrm>
        </p:spPr>
        <p:txBody>
          <a:bodyPr/>
          <a:lstStyle/>
          <a:p>
            <a:r>
              <a:rPr lang="fr-FR" b="1" dirty="0" smtClean="0">
                <a:ln>
                  <a:solidFill>
                    <a:schemeClr val="accent2"/>
                  </a:solidFill>
                </a:ln>
                <a:solidFill>
                  <a:sysClr val="windowText" lastClr="000000"/>
                </a:solidFill>
                <a:latin typeface="+mn-lt"/>
              </a:rPr>
              <a:t>Les conséquences de décès maternel</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838200" y="2453639"/>
            <a:ext cx="10515600" cy="3723323"/>
          </a:xfrm>
        </p:spPr>
        <p:txBody>
          <a:bodyPr>
            <a:normAutofit/>
          </a:bodyPr>
          <a:lstStyle/>
          <a:p>
            <a:r>
              <a:rPr lang="fr-FR" dirty="0" smtClean="0"/>
              <a:t>Une tragédie individuel;</a:t>
            </a:r>
          </a:p>
          <a:p>
            <a:r>
              <a:rPr lang="fr-FR" dirty="0" smtClean="0"/>
              <a:t>Une violation de droits humain (droit </a:t>
            </a:r>
            <a:r>
              <a:rPr lang="fr-FR" dirty="0"/>
              <a:t>à</a:t>
            </a:r>
            <a:r>
              <a:rPr lang="fr-FR" dirty="0" smtClean="0"/>
              <a:t> la vie et </a:t>
            </a:r>
            <a:r>
              <a:rPr lang="fr-FR" dirty="0"/>
              <a:t>à</a:t>
            </a:r>
            <a:r>
              <a:rPr lang="fr-FR" dirty="0" smtClean="0"/>
              <a:t> la santé).  </a:t>
            </a:r>
          </a:p>
          <a:p>
            <a:r>
              <a:rPr lang="fr-FR" dirty="0" smtClean="0"/>
              <a:t>Diminution de la chance de vivre du nourrisson.</a:t>
            </a:r>
          </a:p>
          <a:p>
            <a:r>
              <a:rPr lang="fr-FR" dirty="0" smtClean="0"/>
              <a:t>Manque </a:t>
            </a:r>
            <a:r>
              <a:rPr lang="fr-FR" dirty="0"/>
              <a:t>à</a:t>
            </a:r>
            <a:r>
              <a:rPr lang="fr-FR" dirty="0" smtClean="0"/>
              <a:t> gagner économique </a:t>
            </a:r>
          </a:p>
          <a:p>
            <a:r>
              <a:rPr lang="fr-FR" dirty="0" smtClean="0"/>
              <a:t>Détérioration de la situation sociale de la famille et la communauté </a:t>
            </a:r>
            <a:r>
              <a:rPr lang="fr-FR" dirty="0"/>
              <a:t>o</a:t>
            </a:r>
            <a:r>
              <a:rPr lang="fr-FR" dirty="0" smtClean="0"/>
              <a:t>ù elle vivait.  </a:t>
            </a:r>
          </a:p>
          <a:p>
            <a:endParaRPr lang="fr-FR" dirty="0"/>
          </a:p>
        </p:txBody>
      </p:sp>
      <p:sp>
        <p:nvSpPr>
          <p:cNvPr id="4"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smtClean="0">
                <a:ln>
                  <a:noFill/>
                </a:ln>
                <a:solidFill>
                  <a:srgbClr val="202124"/>
                </a:solidFill>
                <a:effectLst/>
                <a:latin typeface="inherit"/>
              </a:rPr>
              <a:t>où</a:t>
            </a:r>
            <a:r>
              <a:rPr kumimoji="0" lang="fr-FR" altLang="en-US" sz="1100" b="0" i="0" u="none" strike="noStrike" cap="none" normalizeH="0" baseline="0" smtClean="0">
                <a:ln>
                  <a:noFill/>
                </a:ln>
                <a:solidFill>
                  <a:schemeClr val="tx1"/>
                </a:solidFill>
                <a:effectLst/>
              </a:rPr>
              <a:t> </a:t>
            </a: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smtClean="0">
                <a:ln>
                  <a:noFill/>
                </a:ln>
                <a:solidFill>
                  <a:srgbClr val="202124"/>
                </a:solidFill>
                <a:effectLst/>
                <a:latin typeface="inherit"/>
              </a:rPr>
              <a:t>où</a:t>
            </a:r>
            <a:r>
              <a:rPr kumimoji="0" lang="fr-FR" altLang="en-US" sz="1100" b="0" i="0" u="none" strike="noStrike" cap="none" normalizeH="0" baseline="0" smtClean="0">
                <a:ln>
                  <a:noFill/>
                </a:ln>
                <a:solidFill>
                  <a:schemeClr val="tx1"/>
                </a:solidFill>
                <a:effectLst/>
              </a:rPr>
              <a:t> </a:t>
            </a: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
        <p:nvSpPr>
          <p:cNvPr id="7" name="Slide Number Placeholder 6"/>
          <p:cNvSpPr>
            <a:spLocks noGrp="1"/>
          </p:cNvSpPr>
          <p:nvPr>
            <p:ph type="sldNum" sz="quarter" idx="12"/>
          </p:nvPr>
        </p:nvSpPr>
        <p:spPr/>
        <p:txBody>
          <a:bodyPr/>
          <a:lstStyle/>
          <a:p>
            <a:fld id="{5F260CC8-F0FE-4F0D-B416-27449B59D699}" type="slidenum">
              <a:rPr lang="fr-FR" smtClean="0">
                <a:solidFill>
                  <a:prstClr val="black">
                    <a:tint val="75000"/>
                  </a:prstClr>
                </a:solidFill>
              </a:rPr>
              <a:pPr/>
              <a:t>18</a:t>
            </a:fld>
            <a:endParaRPr lang="fr-FR" dirty="0">
              <a:solidFill>
                <a:prstClr val="black">
                  <a:tint val="75000"/>
                </a:prstClr>
              </a:solidFill>
            </a:endParaRPr>
          </a:p>
        </p:txBody>
      </p:sp>
    </p:spTree>
    <p:extLst>
      <p:ext uri="{BB962C8B-B14F-4D97-AF65-F5344CB8AC3E}">
        <p14:creationId xmlns:p14="http://schemas.microsoft.com/office/powerpoint/2010/main" val="131352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101840" cy="1052195"/>
          </a:xfrm>
        </p:spPr>
        <p:txBody>
          <a:bodyPr/>
          <a:lstStyle/>
          <a:p>
            <a:r>
              <a:rPr lang="fr-FR" b="1" dirty="0">
                <a:ln>
                  <a:solidFill>
                    <a:schemeClr val="accent2"/>
                  </a:solidFill>
                </a:ln>
                <a:solidFill>
                  <a:sysClr val="windowText" lastClr="000000"/>
                </a:solidFill>
              </a:rPr>
              <a:t>la morbidité maternelle sévère</a:t>
            </a:r>
          </a:p>
        </p:txBody>
      </p:sp>
      <p:sp>
        <p:nvSpPr>
          <p:cNvPr id="3" name="Content Placeholder 2"/>
          <p:cNvSpPr>
            <a:spLocks noGrp="1"/>
          </p:cNvSpPr>
          <p:nvPr>
            <p:ph idx="1"/>
          </p:nvPr>
        </p:nvSpPr>
        <p:spPr>
          <a:xfrm>
            <a:off x="838200" y="2099945"/>
            <a:ext cx="10515600" cy="2182495"/>
          </a:xfrm>
        </p:spPr>
        <p:txBody>
          <a:bodyPr>
            <a:normAutofit/>
          </a:bodyPr>
          <a:lstStyle/>
          <a:p>
            <a:pPr marL="0" indent="0">
              <a:buNone/>
            </a:pPr>
            <a:r>
              <a:rPr lang="fr-FR" sz="3200" dirty="0" smtClean="0"/>
              <a:t>La </a:t>
            </a:r>
            <a:r>
              <a:rPr lang="fr-FR" sz="3200" dirty="0"/>
              <a:t>survenue, pendant la grossesse, l’accouchement ou dans les 42 jours suivant la délivrance, d’un état pathologique mettant en jeu le pronostic vital maternel mais avec survie de la </a:t>
            </a:r>
            <a:r>
              <a:rPr lang="fr-FR" sz="3200" dirty="0" smtClean="0"/>
              <a:t>patiente (OMS)</a:t>
            </a:r>
            <a:endParaRPr lang="fr-FR" sz="3200"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19</a:t>
            </a:fld>
            <a:endParaRPr lang="fr-FR" dirty="0">
              <a:solidFill>
                <a:prstClr val="black">
                  <a:tint val="75000"/>
                </a:prstClr>
              </a:solidFill>
            </a:endParaRPr>
          </a:p>
        </p:txBody>
      </p:sp>
    </p:spTree>
    <p:extLst>
      <p:ext uri="{BB962C8B-B14F-4D97-AF65-F5344CB8AC3E}">
        <p14:creationId xmlns:p14="http://schemas.microsoft.com/office/powerpoint/2010/main" val="338546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08120" cy="854075"/>
          </a:xfrm>
        </p:spPr>
        <p:txBody>
          <a:bodyPr/>
          <a:lstStyle/>
          <a:p>
            <a:r>
              <a:rPr lang="fr-FR" b="1" dirty="0" smtClean="0">
                <a:latin typeface="+mn-lt"/>
              </a:rPr>
              <a:t>Questions </a:t>
            </a:r>
            <a:endParaRPr lang="fr-FR" b="1" dirty="0">
              <a:latin typeface="+mn-lt"/>
            </a:endParaRPr>
          </a:p>
        </p:txBody>
      </p:sp>
      <p:sp>
        <p:nvSpPr>
          <p:cNvPr id="3" name="Content Placeholder 2"/>
          <p:cNvSpPr>
            <a:spLocks noGrp="1"/>
          </p:cNvSpPr>
          <p:nvPr>
            <p:ph idx="1"/>
          </p:nvPr>
        </p:nvSpPr>
        <p:spPr>
          <a:xfrm>
            <a:off x="838200" y="1402080"/>
            <a:ext cx="10652760" cy="5074920"/>
          </a:xfrm>
        </p:spPr>
        <p:txBody>
          <a:bodyPr>
            <a:normAutofit fontScale="92500" lnSpcReduction="20000"/>
          </a:bodyPr>
          <a:lstStyle/>
          <a:p>
            <a:pPr marL="514350" lvl="0" indent="-514350">
              <a:buFont typeface="+mj-lt"/>
              <a:buAutoNum type="arabicPeriod"/>
            </a:pPr>
            <a:r>
              <a:rPr lang="fr-FR" sz="3200" dirty="0"/>
              <a:t>Pourquoi prioriser la gestion des violences sexuelles par rapports à d’autres types de violences basées sur le genre, en début de la phase aigüe d’une crise humanitaire ? – </a:t>
            </a:r>
            <a:r>
              <a:rPr lang="fr-FR" sz="3200" i="1" u="sng" dirty="0"/>
              <a:t>une </a:t>
            </a:r>
            <a:r>
              <a:rPr lang="fr-FR" sz="3200" i="1" u="sng" dirty="0" smtClean="0"/>
              <a:t>raison</a:t>
            </a:r>
            <a:endParaRPr lang="en-US" sz="3200" dirty="0"/>
          </a:p>
          <a:p>
            <a:pPr marL="514350" lvl="0" indent="-514350">
              <a:buFont typeface="+mj-lt"/>
              <a:buAutoNum type="arabicPeriod"/>
            </a:pPr>
            <a:r>
              <a:rPr lang="fr-FR" sz="3200" dirty="0">
                <a:solidFill>
                  <a:srgbClr val="FF0000"/>
                </a:solidFill>
              </a:rPr>
              <a:t>Citez deux exemples d’harcèlement sexuel </a:t>
            </a:r>
            <a:r>
              <a:rPr lang="fr-FR" sz="3200" dirty="0" smtClean="0">
                <a:solidFill>
                  <a:srgbClr val="FF0000"/>
                </a:solidFill>
              </a:rPr>
              <a:t>?</a:t>
            </a:r>
          </a:p>
          <a:p>
            <a:pPr marL="0" lvl="0" indent="0">
              <a:buNone/>
            </a:pPr>
            <a:endParaRPr lang="fr-FR" sz="3200" dirty="0" smtClean="0"/>
          </a:p>
          <a:p>
            <a:pPr marL="514350" indent="-514350">
              <a:lnSpc>
                <a:spcPct val="107000"/>
              </a:lnSpc>
              <a:spcBef>
                <a:spcPts val="0"/>
              </a:spcBef>
              <a:spcAft>
                <a:spcPts val="800"/>
              </a:spcAft>
              <a:buFont typeface="+mj-lt"/>
              <a:buAutoNum type="arabicPeriod" startAt="3"/>
            </a:pPr>
            <a:r>
              <a:rPr lang="fr-FR" sz="3200" dirty="0">
                <a:latin typeface="Calibri" panose="020F0502020204030204" pitchFamily="34" charset="0"/>
                <a:ea typeface="Calibri" panose="020F0502020204030204" pitchFamily="34" charset="0"/>
                <a:cs typeface="Times New Roman" panose="02020603050405020304" pitchFamily="18" charset="0"/>
              </a:rPr>
              <a:t>Citez les principes directeurs qui régissent la gestion (la prévention et la réponse) multisectorielle des violences faites aux femmes et filles</a:t>
            </a:r>
            <a:r>
              <a:rPr lang="fr-FR" sz="3200" dirty="0" smtClean="0">
                <a:latin typeface="Calibri" panose="020F0502020204030204" pitchFamily="34" charset="0"/>
                <a:ea typeface="Calibri" panose="020F0502020204030204" pitchFamily="34" charset="0"/>
                <a:cs typeface="Times New Roman" panose="02020603050405020304" pitchFamily="18" charset="0"/>
              </a:rPr>
              <a:t>.</a:t>
            </a:r>
            <a:r>
              <a:rPr lang="fr-FR" dirty="0"/>
              <a:t> </a:t>
            </a:r>
            <a:endParaRPr lang="fr-FR" dirty="0" smtClean="0"/>
          </a:p>
          <a:p>
            <a:pPr marL="514350" indent="-514350">
              <a:lnSpc>
                <a:spcPct val="107000"/>
              </a:lnSpc>
              <a:spcBef>
                <a:spcPts val="0"/>
              </a:spcBef>
              <a:spcAft>
                <a:spcPts val="800"/>
              </a:spcAft>
              <a:buFont typeface="+mj-lt"/>
              <a:buAutoNum type="arabicPeriod" startAt="3"/>
            </a:pPr>
            <a:r>
              <a:rPr lang="fr-FR" dirty="0" smtClean="0">
                <a:solidFill>
                  <a:srgbClr val="FF0000"/>
                </a:solidFill>
              </a:rPr>
              <a:t>Citez </a:t>
            </a:r>
            <a:r>
              <a:rPr lang="fr-FR" dirty="0">
                <a:solidFill>
                  <a:srgbClr val="FF0000"/>
                </a:solidFill>
              </a:rPr>
              <a:t>un erreur/ une faute par photo (ci-dessous, quatre photos dans l’ensemble). Les photos visent à contribuer à améliorer l’accessibilité et l’efficacité de la prévention des violences sexuelles et la réponse aux survivantes/ victimes des violences basées sur le genre. </a:t>
            </a:r>
            <a:endParaRPr lang="en-US" dirty="0">
              <a:solidFill>
                <a:srgbClr val="FF0000"/>
              </a:solidFill>
            </a:endParaRPr>
          </a:p>
          <a:p>
            <a:pPr marL="514350" marR="0" lvl="0" indent="-514350">
              <a:lnSpc>
                <a:spcPct val="107000"/>
              </a:lnSpc>
              <a:spcBef>
                <a:spcPts val="0"/>
              </a:spcBef>
              <a:spcAft>
                <a:spcPts val="800"/>
              </a:spcAft>
              <a:buFont typeface="+mj-lt"/>
              <a:buAutoNum type="arabicPeriod" startAt="3"/>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startAt="3"/>
            </a:pPr>
            <a:endParaRPr lang="en-US" sz="3200" dirty="0"/>
          </a:p>
          <a:p>
            <a:pPr marL="0" indent="0">
              <a:buNone/>
            </a:pP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2</a:t>
            </a:fld>
            <a:endParaRPr lang="fr-FR" dirty="0">
              <a:solidFill>
                <a:prstClr val="black">
                  <a:tint val="75000"/>
                </a:prstClr>
              </a:solidFill>
            </a:endParaRPr>
          </a:p>
        </p:txBody>
      </p:sp>
    </p:spTree>
    <p:extLst>
      <p:ext uri="{BB962C8B-B14F-4D97-AF65-F5344CB8AC3E}">
        <p14:creationId xmlns:p14="http://schemas.microsoft.com/office/powerpoint/2010/main" val="348008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7840"/>
            <a:ext cx="10515600" cy="4296075"/>
          </a:xfrm>
        </p:spPr>
        <p:txBody>
          <a:bodyPr>
            <a:normAutofit/>
          </a:bodyPr>
          <a:lstStyle/>
          <a:p>
            <a:pPr marL="457200" lvl="0" indent="-457200">
              <a:lnSpc>
                <a:spcPct val="60000"/>
              </a:lnSpc>
              <a:spcBef>
                <a:spcPts val="600"/>
              </a:spcBef>
              <a:buClr>
                <a:srgbClr val="506687"/>
              </a:buClr>
              <a:buSzPts val="2517"/>
              <a:buFont typeface="Arial"/>
              <a:buChar char="•"/>
            </a:pPr>
            <a:endParaRPr lang="fr-FR" b="1" kern="0" dirty="0" smtClean="0">
              <a:ea typeface="Calibri"/>
              <a:cs typeface="Calibri"/>
              <a:sym typeface="Calibri"/>
            </a:endParaRPr>
          </a:p>
          <a:p>
            <a:pPr marL="457200" lvl="0" indent="-457200">
              <a:lnSpc>
                <a:spcPct val="60000"/>
              </a:lnSpc>
              <a:spcBef>
                <a:spcPts val="600"/>
              </a:spcBef>
              <a:buClr>
                <a:srgbClr val="506687"/>
              </a:buClr>
              <a:buSzPts val="2517"/>
              <a:buFont typeface="Arial"/>
              <a:buChar char="•"/>
            </a:pPr>
            <a:r>
              <a:rPr lang="fr-FR" b="1" kern="0" dirty="0" smtClean="0">
                <a:ea typeface="Calibri"/>
                <a:cs typeface="Calibri"/>
                <a:sym typeface="Calibri"/>
              </a:rPr>
              <a:t>Reconnaitre que la plupart de morbidité et des décès  maternels se passent dans les pays en voie de développement;</a:t>
            </a:r>
          </a:p>
          <a:p>
            <a:pPr marL="457200" lvl="0" indent="-457200">
              <a:lnSpc>
                <a:spcPct val="60000"/>
              </a:lnSpc>
              <a:spcBef>
                <a:spcPts val="600"/>
              </a:spcBef>
              <a:buClr>
                <a:srgbClr val="506687"/>
              </a:buClr>
              <a:buSzPts val="2517"/>
              <a:buFont typeface="Arial"/>
              <a:buChar char="•"/>
            </a:pPr>
            <a:endParaRPr lang="fr-FR" b="1" kern="0" dirty="0" smtClean="0">
              <a:ea typeface="Calibri"/>
              <a:cs typeface="Calibri"/>
              <a:sym typeface="Calibri"/>
            </a:endParaRPr>
          </a:p>
          <a:p>
            <a:pPr marL="457200" lvl="0" indent="-457200">
              <a:lnSpc>
                <a:spcPct val="60000"/>
              </a:lnSpc>
              <a:spcBef>
                <a:spcPts val="600"/>
              </a:spcBef>
              <a:buClr>
                <a:srgbClr val="506687"/>
              </a:buClr>
              <a:buSzPts val="2517"/>
              <a:buFont typeface="Arial"/>
              <a:buChar char="•"/>
            </a:pPr>
            <a:r>
              <a:rPr lang="fr-FR" b="1" kern="0" dirty="0" smtClean="0">
                <a:ea typeface="Calibri"/>
                <a:cs typeface="Calibri"/>
                <a:sym typeface="Calibri"/>
              </a:rPr>
              <a:t>Le rapport de mortalité maternelle: (OMS, 2015)</a:t>
            </a:r>
            <a:endParaRPr lang="fr-FR" kern="0" dirty="0" smtClean="0">
              <a:ea typeface="Arial"/>
              <a:cs typeface="Arial"/>
              <a:sym typeface="Arial"/>
            </a:endParaRPr>
          </a:p>
          <a:p>
            <a:pPr marL="0" lvl="0" indent="0">
              <a:lnSpc>
                <a:spcPct val="60000"/>
              </a:lnSpc>
              <a:spcBef>
                <a:spcPts val="600"/>
              </a:spcBef>
              <a:buClr>
                <a:srgbClr val="000000"/>
              </a:buClr>
              <a:buSzPts val="2517"/>
              <a:buNone/>
            </a:pPr>
            <a:r>
              <a:rPr lang="fr-FR" b="1" kern="0" dirty="0" smtClean="0">
                <a:ea typeface="Calibri"/>
                <a:cs typeface="Calibri"/>
                <a:sym typeface="Calibri"/>
              </a:rPr>
              <a:t>	</a:t>
            </a:r>
            <a:r>
              <a:rPr lang="fr-FR" kern="0" dirty="0" smtClean="0">
                <a:ea typeface="Calibri"/>
                <a:cs typeface="Calibri"/>
                <a:sym typeface="Calibri"/>
              </a:rPr>
              <a:t>les pays développés: </a:t>
            </a:r>
            <a:r>
              <a:rPr lang="fr-FR" b="1" kern="0" dirty="0" smtClean="0">
                <a:ea typeface="Calibri"/>
                <a:cs typeface="Calibri"/>
                <a:sym typeface="Calibri"/>
              </a:rPr>
              <a:t>12/ 100,000</a:t>
            </a:r>
          </a:p>
          <a:p>
            <a:pPr marL="0" lvl="0" indent="0">
              <a:lnSpc>
                <a:spcPct val="60000"/>
              </a:lnSpc>
              <a:spcBef>
                <a:spcPts val="600"/>
              </a:spcBef>
              <a:buClr>
                <a:srgbClr val="000000"/>
              </a:buClr>
              <a:buSzPts val="2517"/>
              <a:buNone/>
            </a:pPr>
            <a:r>
              <a:rPr lang="fr-FR" kern="0" dirty="0" smtClean="0">
                <a:ea typeface="Calibri"/>
                <a:cs typeface="Calibri"/>
                <a:sym typeface="Calibri"/>
              </a:rPr>
              <a:t>	Les pays en développement: </a:t>
            </a:r>
            <a:r>
              <a:rPr lang="fr-FR" b="1" kern="0" dirty="0" smtClean="0">
                <a:ea typeface="Calibri"/>
                <a:cs typeface="Calibri"/>
                <a:sym typeface="Calibri"/>
              </a:rPr>
              <a:t>239/100 000 </a:t>
            </a:r>
            <a:endParaRPr lang="fr-FR" b="1" kern="0" dirty="0" smtClean="0">
              <a:ea typeface="Arial"/>
              <a:cs typeface="Arial"/>
              <a:sym typeface="Arial"/>
            </a:endParaRPr>
          </a:p>
          <a:p>
            <a:pPr marL="0" lvl="0" indent="0">
              <a:lnSpc>
                <a:spcPct val="60000"/>
              </a:lnSpc>
              <a:spcBef>
                <a:spcPts val="600"/>
              </a:spcBef>
              <a:buClr>
                <a:srgbClr val="000000"/>
              </a:buClr>
              <a:buSzPts val="2000"/>
              <a:buNone/>
            </a:pPr>
            <a:endParaRPr lang="fr-FR" kern="0" dirty="0" smtClean="0">
              <a:ea typeface="Arial"/>
              <a:cs typeface="Arial"/>
              <a:sym typeface="Arial"/>
            </a:endParaRPr>
          </a:p>
          <a:p>
            <a:pPr marL="457200" lvl="0" indent="-457200">
              <a:lnSpc>
                <a:spcPct val="60000"/>
              </a:lnSpc>
              <a:spcBef>
                <a:spcPts val="600"/>
              </a:spcBef>
              <a:buClr>
                <a:srgbClr val="506687"/>
              </a:buClr>
              <a:buSzPts val="2517"/>
              <a:buFont typeface="Arial"/>
              <a:buChar char="•"/>
            </a:pPr>
            <a:r>
              <a:rPr lang="fr-FR" b="1" dirty="0"/>
              <a:t>Le risque de décès maternel sur la durée de la vie</a:t>
            </a:r>
            <a:r>
              <a:rPr lang="fr-FR" b="1" kern="0" dirty="0" smtClean="0">
                <a:ea typeface="Calibri"/>
                <a:cs typeface="Calibri"/>
                <a:sym typeface="Calibri"/>
              </a:rPr>
              <a:t>:</a:t>
            </a:r>
            <a:endParaRPr lang="fr-FR" b="1" kern="0" dirty="0" smtClean="0">
              <a:ea typeface="Arial"/>
              <a:cs typeface="Arial"/>
              <a:sym typeface="Arial"/>
            </a:endParaRPr>
          </a:p>
          <a:p>
            <a:pPr marL="914400" lvl="2" indent="0">
              <a:lnSpc>
                <a:spcPct val="60000"/>
              </a:lnSpc>
              <a:spcBef>
                <a:spcPts val="600"/>
              </a:spcBef>
              <a:buClr>
                <a:srgbClr val="506687"/>
              </a:buClr>
              <a:buSzPts val="2517"/>
              <a:buNone/>
            </a:pPr>
            <a:r>
              <a:rPr lang="fr-FR" sz="2800" kern="0" dirty="0" smtClean="0">
                <a:ea typeface="Calibri"/>
                <a:cs typeface="Calibri"/>
                <a:sym typeface="Calibri"/>
              </a:rPr>
              <a:t>Les pays développés: </a:t>
            </a:r>
            <a:r>
              <a:rPr lang="fr-FR" sz="2800" b="1" kern="0" dirty="0" smtClean="0">
                <a:ea typeface="Calibri"/>
                <a:cs typeface="Calibri"/>
                <a:sym typeface="Calibri"/>
              </a:rPr>
              <a:t>1 sur 4900</a:t>
            </a:r>
          </a:p>
          <a:p>
            <a:pPr marL="914400" lvl="2" indent="0">
              <a:lnSpc>
                <a:spcPct val="60000"/>
              </a:lnSpc>
              <a:spcBef>
                <a:spcPts val="600"/>
              </a:spcBef>
              <a:buClr>
                <a:srgbClr val="506687"/>
              </a:buClr>
              <a:buSzPts val="2517"/>
              <a:buNone/>
            </a:pPr>
            <a:r>
              <a:rPr lang="fr-FR" sz="2800" kern="0" dirty="0">
                <a:solidFill>
                  <a:srgbClr val="FF0000"/>
                </a:solidFill>
                <a:ea typeface="Calibri"/>
                <a:cs typeface="Calibri"/>
                <a:sym typeface="Calibri"/>
              </a:rPr>
              <a:t>Les pays en </a:t>
            </a:r>
            <a:r>
              <a:rPr lang="fr-FR" sz="2800" kern="0" dirty="0" smtClean="0">
                <a:solidFill>
                  <a:srgbClr val="FF0000"/>
                </a:solidFill>
                <a:ea typeface="Calibri"/>
                <a:cs typeface="Calibri"/>
                <a:sym typeface="Calibri"/>
              </a:rPr>
              <a:t>développement: </a:t>
            </a:r>
            <a:r>
              <a:rPr lang="fr-FR" sz="2800" b="1" kern="0" dirty="0">
                <a:solidFill>
                  <a:srgbClr val="FF0000"/>
                </a:solidFill>
                <a:ea typeface="Calibri"/>
                <a:cs typeface="Calibri"/>
                <a:sym typeface="Calibri"/>
              </a:rPr>
              <a:t>1 sur 180</a:t>
            </a:r>
            <a:endParaRPr lang="fr-FR" sz="2800" kern="0" dirty="0">
              <a:solidFill>
                <a:srgbClr val="FF0000"/>
              </a:solidFill>
              <a:ea typeface="Arial"/>
              <a:cs typeface="Arial"/>
              <a:sym typeface="Arial"/>
            </a:endParaRPr>
          </a:p>
          <a:p>
            <a:pPr marL="914400" lvl="2" indent="0">
              <a:lnSpc>
                <a:spcPct val="60000"/>
              </a:lnSpc>
              <a:spcBef>
                <a:spcPts val="600"/>
              </a:spcBef>
              <a:buClr>
                <a:srgbClr val="506687"/>
              </a:buClr>
              <a:buSzPts val="2517"/>
              <a:buNone/>
            </a:pPr>
            <a:r>
              <a:rPr lang="fr-FR" sz="2800" dirty="0">
                <a:solidFill>
                  <a:srgbClr val="FF0000"/>
                </a:solidFill>
              </a:rPr>
              <a:t>les pays connus pour leur </a:t>
            </a:r>
            <a:r>
              <a:rPr lang="fr-FR" sz="2800" dirty="0" smtClean="0">
                <a:solidFill>
                  <a:srgbClr val="FF0000"/>
                </a:solidFill>
              </a:rPr>
              <a:t>fragilité: </a:t>
            </a:r>
            <a:r>
              <a:rPr lang="fr-FR" sz="2800" b="1" dirty="0" smtClean="0">
                <a:solidFill>
                  <a:srgbClr val="FF0000"/>
                </a:solidFill>
              </a:rPr>
              <a:t>1:38</a:t>
            </a:r>
            <a:endParaRPr lang="fr-FR" sz="2800" b="1" kern="0" dirty="0" smtClean="0">
              <a:solidFill>
                <a:srgbClr val="FF0000"/>
              </a:solidFill>
              <a:ea typeface="Arial"/>
              <a:cs typeface="Arial"/>
              <a:sym typeface="Arial"/>
            </a:endParaRPr>
          </a:p>
          <a:p>
            <a:pPr marL="914400" lvl="2" indent="0">
              <a:lnSpc>
                <a:spcPct val="60000"/>
              </a:lnSpc>
              <a:spcBef>
                <a:spcPts val="600"/>
              </a:spcBef>
              <a:buClr>
                <a:srgbClr val="506687"/>
              </a:buClr>
              <a:buSzPts val="2517"/>
              <a:buNone/>
            </a:pPr>
            <a:endParaRPr lang="fr-FR" sz="2800" kern="0" dirty="0" smtClean="0">
              <a:ea typeface="Arial"/>
              <a:cs typeface="Arial"/>
              <a:sym typeface="Arial"/>
            </a:endParaRPr>
          </a:p>
          <a:p>
            <a:endParaRPr lang="fr-FR" dirty="0"/>
          </a:p>
        </p:txBody>
      </p:sp>
      <p:sp>
        <p:nvSpPr>
          <p:cNvPr id="4" name="Title 1"/>
          <p:cNvSpPr>
            <a:spLocks noGrp="1"/>
          </p:cNvSpPr>
          <p:nvPr>
            <p:ph type="title"/>
          </p:nvPr>
        </p:nvSpPr>
        <p:spPr>
          <a:xfrm>
            <a:off x="838200" y="468631"/>
            <a:ext cx="9403080" cy="1146810"/>
          </a:xfrm>
          <a:ln>
            <a:solidFill>
              <a:schemeClr val="accent4"/>
            </a:solidFill>
          </a:ln>
        </p:spPr>
        <p:txBody>
          <a:bodyPr anchor="t">
            <a:normAutofit fontScale="90000"/>
          </a:bodyPr>
          <a:lstStyle/>
          <a:p>
            <a:pPr algn="ctr"/>
            <a:r>
              <a:rPr lang="fr-FR" sz="4000" b="1" dirty="0" smtClean="0">
                <a:ln>
                  <a:solidFill>
                    <a:schemeClr val="accent2"/>
                  </a:solidFill>
                </a:ln>
                <a:solidFill>
                  <a:srgbClr val="FF0000"/>
                </a:solidFill>
                <a:latin typeface="+mn-lt"/>
              </a:rPr>
              <a:t>Une priorité: </a:t>
            </a:r>
            <a:r>
              <a:rPr lang="fr-FR" sz="4000" b="1" dirty="0" smtClean="0">
                <a:ln>
                  <a:solidFill>
                    <a:schemeClr val="accent2"/>
                  </a:solidFill>
                </a:ln>
                <a:latin typeface="+mn-lt"/>
              </a:rPr>
              <a:t/>
            </a:r>
            <a:br>
              <a:rPr lang="fr-FR" sz="4000" b="1" dirty="0" smtClean="0">
                <a:ln>
                  <a:solidFill>
                    <a:schemeClr val="accent2"/>
                  </a:solidFill>
                </a:ln>
                <a:latin typeface="+mn-lt"/>
              </a:rPr>
            </a:br>
            <a:r>
              <a:rPr lang="fr-FR" sz="4000" b="1" dirty="0" smtClean="0">
                <a:ln>
                  <a:solidFill>
                    <a:schemeClr val="accent2"/>
                  </a:solidFill>
                </a:ln>
                <a:latin typeface="+mn-lt"/>
              </a:rPr>
              <a:t>Prévenir la morbidité et mortalité maternelle</a:t>
            </a:r>
            <a:endParaRPr lang="fr-FR" sz="4000" b="1" dirty="0">
              <a:ln>
                <a:solidFill>
                  <a:schemeClr val="accent2"/>
                </a:solidFill>
              </a:ln>
              <a:latin typeface="+mn-lt"/>
            </a:endParaRP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20</a:t>
            </a:fld>
            <a:endParaRPr lang="fr-FR" dirty="0">
              <a:solidFill>
                <a:prstClr val="black">
                  <a:tint val="75000"/>
                </a:prstClr>
              </a:solidFill>
            </a:endParaRPr>
          </a:p>
        </p:txBody>
      </p:sp>
    </p:spTree>
    <p:extLst>
      <p:ext uri="{BB962C8B-B14F-4D97-AF65-F5344CB8AC3E}">
        <p14:creationId xmlns:p14="http://schemas.microsoft.com/office/powerpoint/2010/main" val="640200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fr-FR" sz="3000" u="sng" dirty="0" smtClean="0"/>
              <a:t>En situation humanitaire, environs:</a:t>
            </a:r>
          </a:p>
          <a:p>
            <a:r>
              <a:rPr lang="fr-FR" dirty="0" smtClean="0"/>
              <a:t> </a:t>
            </a:r>
            <a:r>
              <a:rPr lang="fr-FR" dirty="0"/>
              <a:t>4</a:t>
            </a:r>
            <a:r>
              <a:rPr lang="fr-FR" dirty="0" smtClean="0"/>
              <a:t>% de la population sont des femmes enceintes.</a:t>
            </a:r>
          </a:p>
          <a:p>
            <a:r>
              <a:rPr lang="fr-FR" dirty="0"/>
              <a:t> </a:t>
            </a:r>
            <a:r>
              <a:rPr lang="fr-FR" dirty="0" smtClean="0"/>
              <a:t>15</a:t>
            </a:r>
            <a:r>
              <a:rPr lang="fr-FR" dirty="0"/>
              <a:t>% des femmes </a:t>
            </a:r>
            <a:r>
              <a:rPr lang="fr-FR" dirty="0" smtClean="0"/>
              <a:t>risque avoir une </a:t>
            </a:r>
            <a:r>
              <a:rPr lang="fr-FR" dirty="0"/>
              <a:t>complication </a:t>
            </a:r>
            <a:r>
              <a:rPr lang="fr-FR" dirty="0" smtClean="0"/>
              <a:t>d’accouchement potentiellement </a:t>
            </a:r>
            <a:r>
              <a:rPr lang="fr-FR" dirty="0"/>
              <a:t>grave </a:t>
            </a:r>
            <a:r>
              <a:rPr lang="fr-FR" dirty="0" smtClean="0"/>
              <a:t> telles que la dystocie, le travail prolongé, la pré-éclampsie/ éclampsie,  l’hémorragies obstétricale, l’infection etc. </a:t>
            </a:r>
          </a:p>
          <a:p>
            <a:r>
              <a:rPr lang="fr-FR" dirty="0"/>
              <a:t>5 à 15% des accouchements peuvent nécessiter une césarienne.</a:t>
            </a:r>
            <a:endParaRPr lang="fr-FR" dirty="0" smtClean="0"/>
          </a:p>
          <a:p>
            <a:r>
              <a:rPr lang="fr-FR" dirty="0" smtClean="0"/>
              <a:t>9-15% des nouveau-nés auront besoin des soins d’urgence.  </a:t>
            </a:r>
          </a:p>
          <a:p>
            <a:pPr marL="0" indent="0">
              <a:buNone/>
            </a:pPr>
            <a:r>
              <a:rPr lang="fr-FR" dirty="0" smtClean="0"/>
              <a:t>                </a:t>
            </a:r>
          </a:p>
          <a:p>
            <a:pPr marL="0" indent="0">
              <a:buNone/>
            </a:pPr>
            <a:r>
              <a:rPr lang="fr-FR" dirty="0"/>
              <a:t>	</a:t>
            </a:r>
            <a:r>
              <a:rPr lang="fr-FR" dirty="0" smtClean="0"/>
              <a:t>	Services des  </a:t>
            </a:r>
            <a:r>
              <a:rPr lang="fr-FR" dirty="0" err="1" smtClean="0"/>
              <a:t>SONUs</a:t>
            </a:r>
            <a:r>
              <a:rPr lang="fr-FR" dirty="0" smtClean="0"/>
              <a:t> limités voire manquants.</a:t>
            </a:r>
          </a:p>
          <a:p>
            <a:pPr marL="0" indent="0">
              <a:buNone/>
            </a:pPr>
            <a:endParaRPr lang="fr-FR" dirty="0" smtClean="0"/>
          </a:p>
          <a:p>
            <a:pPr marL="0" indent="0">
              <a:buNone/>
            </a:pPr>
            <a:r>
              <a:rPr lang="fr-FR" sz="2200" dirty="0" smtClean="0">
                <a:solidFill>
                  <a:srgbClr val="FF0000"/>
                </a:solidFill>
              </a:rPr>
              <a:t>	Pour prévenir la morbidité et la mortalité maternelles et néonatales, les coordinateurs 	doivent </a:t>
            </a:r>
            <a:r>
              <a:rPr lang="fr-FR" sz="2200" dirty="0">
                <a:solidFill>
                  <a:srgbClr val="FF0000"/>
                </a:solidFill>
              </a:rPr>
              <a:t>garantir  la disponibilité 24 heures/24 et 7 jours/7 de services complets </a:t>
            </a:r>
            <a:r>
              <a:rPr lang="fr-FR" sz="2200" dirty="0" smtClean="0">
                <a:solidFill>
                  <a:srgbClr val="FF0000"/>
                </a:solidFill>
              </a:rPr>
              <a:t>de SONU.</a:t>
            </a:r>
          </a:p>
          <a:p>
            <a:endParaRPr lang="fr-FR" dirty="0" smtClean="0"/>
          </a:p>
          <a:p>
            <a:endParaRPr lang="fr-FR" dirty="0"/>
          </a:p>
        </p:txBody>
      </p:sp>
      <p:sp>
        <p:nvSpPr>
          <p:cNvPr id="4" name="Right Arrow 3"/>
          <p:cNvSpPr/>
          <p:nvPr/>
        </p:nvSpPr>
        <p:spPr>
          <a:xfrm>
            <a:off x="1496551" y="4878147"/>
            <a:ext cx="978408" cy="3472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p:cNvSpPr>
            <a:spLocks noGrp="1"/>
          </p:cNvSpPr>
          <p:nvPr>
            <p:ph type="title"/>
          </p:nvPr>
        </p:nvSpPr>
        <p:spPr>
          <a:xfrm>
            <a:off x="838200" y="468631"/>
            <a:ext cx="9403080" cy="1146810"/>
          </a:xfrm>
          <a:ln>
            <a:solidFill>
              <a:schemeClr val="accent4"/>
            </a:solidFill>
          </a:ln>
        </p:spPr>
        <p:txBody>
          <a:bodyPr anchor="t">
            <a:normAutofit fontScale="90000"/>
          </a:bodyPr>
          <a:lstStyle/>
          <a:p>
            <a:pPr algn="ctr"/>
            <a:r>
              <a:rPr lang="fr-FR" sz="4000" b="1" dirty="0" smtClean="0">
                <a:ln>
                  <a:solidFill>
                    <a:schemeClr val="accent2"/>
                  </a:solidFill>
                </a:ln>
                <a:solidFill>
                  <a:srgbClr val="FF0000"/>
                </a:solidFill>
                <a:latin typeface="+mn-lt"/>
              </a:rPr>
              <a:t>Une priorité: </a:t>
            </a:r>
            <a:r>
              <a:rPr lang="fr-FR" sz="4000" b="1" dirty="0" smtClean="0">
                <a:ln>
                  <a:solidFill>
                    <a:schemeClr val="accent2"/>
                  </a:solidFill>
                </a:ln>
                <a:latin typeface="+mn-lt"/>
              </a:rPr>
              <a:t/>
            </a:r>
            <a:br>
              <a:rPr lang="fr-FR" sz="4000" b="1" dirty="0" smtClean="0">
                <a:ln>
                  <a:solidFill>
                    <a:schemeClr val="accent2"/>
                  </a:solidFill>
                </a:ln>
                <a:latin typeface="+mn-lt"/>
              </a:rPr>
            </a:br>
            <a:r>
              <a:rPr lang="fr-FR" sz="4000" b="1" dirty="0" smtClean="0">
                <a:ln>
                  <a:solidFill>
                    <a:schemeClr val="accent2"/>
                  </a:solidFill>
                </a:ln>
                <a:latin typeface="+mn-lt"/>
              </a:rPr>
              <a:t>Prévenir la morbidité et mortalité maternelle (2)</a:t>
            </a:r>
            <a:endParaRPr lang="fr-FR" sz="4000" b="1" dirty="0">
              <a:ln>
                <a:solidFill>
                  <a:schemeClr val="accent2"/>
                </a:solidFill>
              </a:ln>
              <a:latin typeface="+mn-lt"/>
            </a:endParaRP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21</a:t>
            </a:fld>
            <a:endParaRPr lang="fr-FR" dirty="0">
              <a:solidFill>
                <a:prstClr val="black">
                  <a:tint val="75000"/>
                </a:prstClr>
              </a:solidFill>
            </a:endParaRPr>
          </a:p>
        </p:txBody>
      </p:sp>
    </p:spTree>
    <p:extLst>
      <p:ext uri="{BB962C8B-B14F-4D97-AF65-F5344CB8AC3E}">
        <p14:creationId xmlns:p14="http://schemas.microsoft.com/office/powerpoint/2010/main" val="2474579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49640" cy="1325563"/>
          </a:xfrm>
          <a:ln>
            <a:solidFill>
              <a:schemeClr val="accent4"/>
            </a:solidFill>
          </a:ln>
        </p:spPr>
        <p:txBody>
          <a:bodyPr anchor="t">
            <a:normAutofit/>
          </a:bodyPr>
          <a:lstStyle/>
          <a:p>
            <a:pPr algn="ctr"/>
            <a:r>
              <a:rPr lang="fr-FR" sz="3200" b="1" dirty="0" smtClean="0">
                <a:ln>
                  <a:solidFill>
                    <a:schemeClr val="accent2"/>
                  </a:solidFill>
                </a:ln>
                <a:latin typeface="+mn-lt"/>
              </a:rPr>
              <a:t>Les trois retards: Causes profondes des décès maternels suite </a:t>
            </a:r>
            <a:r>
              <a:rPr lang="fr-FR" sz="3200" b="1" dirty="0">
                <a:ln>
                  <a:solidFill>
                    <a:schemeClr val="accent2"/>
                  </a:solidFill>
                </a:ln>
                <a:solidFill>
                  <a:prstClr val="black"/>
                </a:solidFill>
                <a:latin typeface="+mn-lt"/>
              </a:rPr>
              <a:t>à</a:t>
            </a:r>
            <a:r>
              <a:rPr lang="fr-FR" sz="3200" b="1" dirty="0" smtClean="0">
                <a:ln>
                  <a:solidFill>
                    <a:schemeClr val="accent2"/>
                  </a:solidFill>
                </a:ln>
                <a:latin typeface="+mn-lt"/>
              </a:rPr>
              <a:t> des complications obstétricales </a:t>
            </a:r>
            <a:endParaRPr lang="fr-FR" sz="3200"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fr-FR" b="1" dirty="0"/>
              <a:t>Retard dans la décision de rechercher des soins </a:t>
            </a:r>
            <a:endParaRPr lang="en-US" b="1" dirty="0"/>
          </a:p>
          <a:p>
            <a:pPr lvl="1"/>
            <a:r>
              <a:rPr lang="fr-FR" sz="2600" dirty="0"/>
              <a:t>Le manque de compréhension des complications </a:t>
            </a:r>
            <a:endParaRPr lang="en-US" sz="2600" dirty="0"/>
          </a:p>
          <a:p>
            <a:pPr lvl="1"/>
            <a:r>
              <a:rPr lang="fr-FR" sz="2600" dirty="0"/>
              <a:t>Acceptation de la mort </a:t>
            </a:r>
            <a:r>
              <a:rPr lang="fr-FR" sz="2600" dirty="0" smtClean="0"/>
              <a:t>maternelle</a:t>
            </a:r>
            <a:endParaRPr lang="en-US" sz="2600" dirty="0"/>
          </a:p>
          <a:p>
            <a:pPr lvl="1"/>
            <a:r>
              <a:rPr lang="fr-FR" sz="2600" dirty="0"/>
              <a:t>Statut inférieur des femmes Statut inférieur des femmes </a:t>
            </a:r>
            <a:endParaRPr lang="en-US" sz="2600" dirty="0"/>
          </a:p>
          <a:p>
            <a:pPr lvl="1"/>
            <a:r>
              <a:rPr lang="fr-FR" sz="2600" dirty="0"/>
              <a:t>Les obstacles socio-culturels à la recherche de soins</a:t>
            </a:r>
            <a:endParaRPr lang="en-US" sz="2600" dirty="0"/>
          </a:p>
          <a:p>
            <a:pPr marL="514350" indent="-514350">
              <a:buFont typeface="+mj-lt"/>
              <a:buAutoNum type="arabicPeriod"/>
            </a:pPr>
            <a:r>
              <a:rPr lang="fr-FR" b="1" dirty="0"/>
              <a:t>Retard dans la réalisation des soins</a:t>
            </a:r>
            <a:r>
              <a:rPr lang="fr-FR" b="1" dirty="0" smtClean="0"/>
              <a:t>-  </a:t>
            </a:r>
            <a:r>
              <a:rPr lang="fr-FR" sz="2600" dirty="0" smtClean="0"/>
              <a:t>les obstacles </a:t>
            </a:r>
            <a:r>
              <a:rPr lang="fr-FR" sz="2600" dirty="0"/>
              <a:t>de </a:t>
            </a:r>
            <a:r>
              <a:rPr lang="fr-FR" sz="2600" dirty="0" smtClean="0"/>
              <a:t>transport - </a:t>
            </a:r>
            <a:r>
              <a:rPr lang="fr-FR" sz="2600" dirty="0"/>
              <a:t>Montagnes, les îles, les rivières Montagnes, les îles, les </a:t>
            </a:r>
            <a:r>
              <a:rPr lang="fr-FR" sz="2600" dirty="0" smtClean="0"/>
              <a:t>rivières, mauvaise infrastructure routière</a:t>
            </a:r>
            <a:r>
              <a:rPr lang="fr-FR" sz="2600" b="1" dirty="0" smtClean="0"/>
              <a:t>.</a:t>
            </a:r>
          </a:p>
          <a:p>
            <a:pPr marL="514350" indent="-514350">
              <a:buFont typeface="+mj-lt"/>
              <a:buAutoNum type="arabicPeriod"/>
            </a:pPr>
            <a:r>
              <a:rPr lang="fr-FR" b="1" dirty="0"/>
              <a:t>Retard dans la réception des </a:t>
            </a:r>
            <a:r>
              <a:rPr lang="fr-FR" b="1" dirty="0" smtClean="0"/>
              <a:t>soins de </a:t>
            </a:r>
            <a:r>
              <a:rPr lang="fr-FR" b="1" dirty="0"/>
              <a:t>bonne </a:t>
            </a:r>
            <a:r>
              <a:rPr lang="fr-FR" b="1" dirty="0" smtClean="0"/>
              <a:t>qualité</a:t>
            </a:r>
            <a:r>
              <a:rPr lang="fr-FR" b="1" dirty="0"/>
              <a:t> </a:t>
            </a:r>
            <a:r>
              <a:rPr lang="fr-FR" b="1" dirty="0" smtClean="0"/>
              <a:t>- </a:t>
            </a:r>
            <a:r>
              <a:rPr lang="fr-FR" sz="2600" dirty="0" smtClean="0"/>
              <a:t>Peu de personnel qualifié avec une attitude punitive, le plateau technique pas prêt, ressources financières. </a:t>
            </a:r>
          </a:p>
          <a:p>
            <a:pPr marL="0" indent="0" algn="ctr">
              <a:buNone/>
            </a:pPr>
            <a:r>
              <a:rPr lang="fr-FR" sz="2400" i="1" dirty="0" smtClean="0"/>
              <a:t>L’éducation </a:t>
            </a:r>
            <a:r>
              <a:rPr lang="fr-FR" sz="2400" i="1" dirty="0"/>
              <a:t>en matière de planification familiale et la fourniture de services de planification familiale de qualité peuvent également contribuer à faire changer les choses.</a:t>
            </a:r>
            <a:endParaRPr lang="fr-FR" sz="2400" b="1" i="1" dirty="0"/>
          </a:p>
        </p:txBody>
      </p:sp>
      <p:sp>
        <p:nvSpPr>
          <p:cNvPr id="4" name="Rounded Rectangle 3"/>
          <p:cNvSpPr/>
          <p:nvPr/>
        </p:nvSpPr>
        <p:spPr>
          <a:xfrm>
            <a:off x="212507" y="5926417"/>
            <a:ext cx="11766985" cy="7709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fr-FR" sz="2000" b="1" dirty="0" smtClean="0">
                <a:solidFill>
                  <a:prstClr val="white"/>
                </a:solidFill>
              </a:rPr>
              <a:t>Rôle du coordinateur et les gestionnaire de services de sant</a:t>
            </a:r>
            <a:r>
              <a:rPr lang="fr-FR" sz="2000" b="1" dirty="0">
                <a:solidFill>
                  <a:prstClr val="white"/>
                </a:solidFill>
              </a:rPr>
              <a:t>é</a:t>
            </a:r>
            <a:r>
              <a:rPr lang="fr-FR" sz="2000" b="1" dirty="0" smtClean="0">
                <a:solidFill>
                  <a:prstClr val="white"/>
                </a:solidFill>
              </a:rPr>
              <a:t>: Assurer que les services de SONUB et SONUC de qualité existent et fonctionnent,  y compris en fourniture et en personnel qualifié et compétent. </a:t>
            </a:r>
          </a:p>
          <a:p>
            <a:endParaRPr lang="fr-FR" sz="1600" dirty="0">
              <a:solidFill>
                <a:prstClr val="white"/>
              </a:solidFill>
            </a:endParaRPr>
          </a:p>
        </p:txBody>
      </p:sp>
      <p:sp>
        <p:nvSpPr>
          <p:cNvPr id="6" name="Slide Number Placeholder 5"/>
          <p:cNvSpPr>
            <a:spLocks noGrp="1"/>
          </p:cNvSpPr>
          <p:nvPr>
            <p:ph type="sldNum" sz="quarter" idx="12"/>
          </p:nvPr>
        </p:nvSpPr>
        <p:spPr/>
        <p:txBody>
          <a:bodyPr/>
          <a:lstStyle/>
          <a:p>
            <a:fld id="{5F260CC8-F0FE-4F0D-B416-27449B59D699}" type="slidenum">
              <a:rPr lang="fr-FR" smtClean="0">
                <a:solidFill>
                  <a:prstClr val="black">
                    <a:tint val="75000"/>
                  </a:prstClr>
                </a:solidFill>
              </a:rPr>
              <a:pPr/>
              <a:t>22</a:t>
            </a:fld>
            <a:endParaRPr lang="fr-FR" dirty="0">
              <a:solidFill>
                <a:prstClr val="black">
                  <a:tint val="75000"/>
                </a:prstClr>
              </a:solidFill>
            </a:endParaRPr>
          </a:p>
        </p:txBody>
      </p:sp>
    </p:spTree>
    <p:extLst>
      <p:ext uri="{BB962C8B-B14F-4D97-AF65-F5344CB8AC3E}">
        <p14:creationId xmlns:p14="http://schemas.microsoft.com/office/powerpoint/2010/main" val="4010260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09360" cy="1097915"/>
          </a:xfrm>
          <a:ln>
            <a:solidFill>
              <a:schemeClr val="accent4"/>
            </a:solidFill>
          </a:ln>
        </p:spPr>
        <p:txBody>
          <a:bodyPr anchor="t">
            <a:normAutofit/>
          </a:bodyPr>
          <a:lstStyle/>
          <a:p>
            <a:r>
              <a:rPr lang="fr-FR" b="1" dirty="0" smtClean="0">
                <a:ln>
                  <a:solidFill>
                    <a:schemeClr val="accent2"/>
                  </a:solidFill>
                </a:ln>
                <a:latin typeface="+mn-lt"/>
              </a:rPr>
              <a:t>Lutte contre les retards</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92500" lnSpcReduction="10000"/>
          </a:bodyPr>
          <a:lstStyle/>
          <a:p>
            <a:r>
              <a:rPr lang="fr-FR" sz="2400" b="1" dirty="0" smtClean="0"/>
              <a:t>1</a:t>
            </a:r>
            <a:r>
              <a:rPr lang="fr-FR" sz="2400" b="1" baseline="30000" dirty="0" smtClean="0"/>
              <a:t>er</a:t>
            </a:r>
            <a:r>
              <a:rPr lang="fr-FR" sz="2400" b="1" dirty="0" smtClean="0"/>
              <a:t> retard: </a:t>
            </a:r>
            <a:r>
              <a:rPr lang="fr-FR" sz="2400" dirty="0" smtClean="0"/>
              <a:t>???</a:t>
            </a:r>
          </a:p>
          <a:p>
            <a:r>
              <a:rPr lang="fr-FR" sz="2400" b="1" dirty="0" smtClean="0"/>
              <a:t>2</a:t>
            </a:r>
            <a:r>
              <a:rPr lang="fr-FR" sz="2400" b="1" baseline="30000" dirty="0" smtClean="0"/>
              <a:t>e</a:t>
            </a:r>
            <a:r>
              <a:rPr lang="fr-FR" sz="2400" b="1" dirty="0" smtClean="0"/>
              <a:t> retard: </a:t>
            </a:r>
          </a:p>
          <a:p>
            <a:pPr lvl="1">
              <a:buFont typeface="Wingdings" panose="05000000000000000000" pitchFamily="2" charset="2"/>
              <a:buChar char="ü"/>
            </a:pPr>
            <a:r>
              <a:rPr lang="fr-FR" dirty="0"/>
              <a:t>La construction des </a:t>
            </a:r>
            <a:r>
              <a:rPr lang="fr-FR" dirty="0" smtClean="0"/>
              <a:t>infrastructures (la multiplication), </a:t>
            </a:r>
          </a:p>
          <a:p>
            <a:pPr lvl="1">
              <a:buFont typeface="Wingdings" panose="05000000000000000000" pitchFamily="2" charset="2"/>
              <a:buChar char="ü"/>
            </a:pPr>
            <a:r>
              <a:rPr lang="fr-FR" dirty="0" smtClean="0"/>
              <a:t>la </a:t>
            </a:r>
            <a:r>
              <a:rPr lang="fr-FR" dirty="0"/>
              <a:t>mise en place d’un système de transfert rapide, </a:t>
            </a:r>
            <a:endParaRPr lang="fr-FR" dirty="0" smtClean="0"/>
          </a:p>
          <a:p>
            <a:pPr lvl="1">
              <a:buFont typeface="Wingdings" panose="05000000000000000000" pitchFamily="2" charset="2"/>
              <a:buChar char="ü"/>
            </a:pPr>
            <a:r>
              <a:rPr lang="fr-FR" dirty="0" smtClean="0"/>
              <a:t>l’intégration </a:t>
            </a:r>
            <a:r>
              <a:rPr lang="fr-FR" dirty="0"/>
              <a:t>du coût du transfert dans la subvention du coût des </a:t>
            </a:r>
            <a:r>
              <a:rPr lang="fr-FR" dirty="0" smtClean="0"/>
              <a:t>accouchements.</a:t>
            </a:r>
          </a:p>
          <a:p>
            <a:pPr lvl="1">
              <a:buFont typeface="Wingdings" panose="05000000000000000000" pitchFamily="2" charset="2"/>
              <a:buChar char="ü"/>
            </a:pPr>
            <a:r>
              <a:rPr lang="fr-FR" dirty="0" smtClean="0"/>
              <a:t>Système de communication entre communauté et la maternité de référence. </a:t>
            </a:r>
          </a:p>
          <a:p>
            <a:r>
              <a:rPr lang="fr-FR" sz="2400" b="1" dirty="0" smtClean="0"/>
              <a:t>3</a:t>
            </a:r>
            <a:r>
              <a:rPr lang="fr-FR" sz="2400" b="1" baseline="30000" dirty="0" smtClean="0"/>
              <a:t>e</a:t>
            </a:r>
            <a:r>
              <a:rPr lang="fr-FR" sz="2400" b="1" dirty="0" smtClean="0"/>
              <a:t> retard: </a:t>
            </a:r>
          </a:p>
          <a:p>
            <a:pPr lvl="1">
              <a:buFont typeface="Wingdings" panose="05000000000000000000" pitchFamily="2" charset="2"/>
              <a:buChar char="ü"/>
            </a:pPr>
            <a:r>
              <a:rPr lang="fr-FR" dirty="0"/>
              <a:t> la promotion de la transfusion sanguine, </a:t>
            </a:r>
            <a:endParaRPr lang="fr-FR" dirty="0" smtClean="0"/>
          </a:p>
          <a:p>
            <a:pPr lvl="1">
              <a:buFont typeface="Wingdings" panose="05000000000000000000" pitchFamily="2" charset="2"/>
              <a:buChar char="ü"/>
            </a:pPr>
            <a:r>
              <a:rPr lang="fr-FR" dirty="0" smtClean="0"/>
              <a:t>les </a:t>
            </a:r>
            <a:r>
              <a:rPr lang="fr-FR" dirty="0"/>
              <a:t>soins obstétricaux et </a:t>
            </a:r>
            <a:r>
              <a:rPr lang="fr-FR" dirty="0" smtClean="0"/>
              <a:t>néonatals d’urgence (SONUB/ SONUC), </a:t>
            </a:r>
          </a:p>
          <a:p>
            <a:pPr lvl="1">
              <a:buFont typeface="Wingdings" panose="05000000000000000000" pitchFamily="2" charset="2"/>
              <a:buChar char="ü"/>
            </a:pPr>
            <a:r>
              <a:rPr lang="fr-FR" dirty="0" smtClean="0"/>
              <a:t>l’augmentation de </a:t>
            </a:r>
            <a:r>
              <a:rPr lang="fr-FR" dirty="0"/>
              <a:t>nombre de personnels de santé formés, </a:t>
            </a:r>
            <a:endParaRPr lang="fr-FR" dirty="0" smtClean="0"/>
          </a:p>
          <a:p>
            <a:pPr lvl="1">
              <a:buFont typeface="Wingdings" panose="05000000000000000000" pitchFamily="2" charset="2"/>
              <a:buChar char="ü"/>
            </a:pPr>
            <a:r>
              <a:rPr lang="fr-FR" dirty="0" smtClean="0"/>
              <a:t>la </a:t>
            </a:r>
            <a:r>
              <a:rPr lang="fr-FR" dirty="0"/>
              <a:t>délégation de tâches, </a:t>
            </a:r>
            <a:endParaRPr lang="fr-FR" dirty="0" smtClean="0"/>
          </a:p>
          <a:p>
            <a:pPr lvl="1">
              <a:buFont typeface="Wingdings" panose="05000000000000000000" pitchFamily="2" charset="2"/>
              <a:buChar char="ü"/>
            </a:pPr>
            <a:r>
              <a:rPr lang="fr-FR" dirty="0" smtClean="0"/>
              <a:t>la </a:t>
            </a:r>
            <a:r>
              <a:rPr lang="fr-FR" dirty="0"/>
              <a:t>subvention puis la gratuité des coûts des </a:t>
            </a:r>
            <a:r>
              <a:rPr lang="fr-FR" dirty="0" smtClean="0"/>
              <a:t>accouchements.</a:t>
            </a:r>
            <a:r>
              <a:rPr lang="fr-FR" sz="2800" dirty="0">
                <a:solidFill>
                  <a:srgbClr val="323232"/>
                </a:solidFill>
              </a:rPr>
              <a:t> </a:t>
            </a:r>
            <a:endParaRPr lang="fr-FR" sz="2800" b="1"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23</a:t>
            </a:fld>
            <a:endParaRPr lang="fr-FR" dirty="0">
              <a:solidFill>
                <a:prstClr val="black">
                  <a:tint val="75000"/>
                </a:prstClr>
              </a:solidFill>
            </a:endParaRPr>
          </a:p>
        </p:txBody>
      </p:sp>
    </p:spTree>
    <p:extLst>
      <p:ext uri="{BB962C8B-B14F-4D97-AF65-F5344CB8AC3E}">
        <p14:creationId xmlns:p14="http://schemas.microsoft.com/office/powerpoint/2010/main" val="2323878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4040" y="2484120"/>
            <a:ext cx="8945880" cy="1296035"/>
          </a:xfrm>
          <a:ln>
            <a:solidFill>
              <a:schemeClr val="accent4"/>
            </a:solidFill>
          </a:ln>
        </p:spPr>
        <p:txBody>
          <a:bodyPr>
            <a:normAutofit fontScale="90000"/>
          </a:bodyPr>
          <a:lstStyle/>
          <a:p>
            <a:pPr algn="ctr"/>
            <a:r>
              <a:rPr lang="es-ES" b="1" dirty="0" smtClean="0">
                <a:ln>
                  <a:solidFill>
                    <a:schemeClr val="accent2"/>
                  </a:solidFill>
                </a:ln>
                <a:latin typeface="+mn-lt"/>
              </a:rPr>
              <a:t>2. Les </a:t>
            </a:r>
            <a:r>
              <a:rPr lang="fr-FR" b="1" dirty="0" smtClean="0">
                <a:ln>
                  <a:solidFill>
                    <a:schemeClr val="accent2"/>
                  </a:solidFill>
                </a:ln>
                <a:latin typeface="+mn-lt"/>
              </a:rPr>
              <a:t>interventions </a:t>
            </a:r>
            <a:r>
              <a:rPr lang="fr-FR" b="1" dirty="0" smtClean="0">
                <a:ln>
                  <a:solidFill>
                    <a:schemeClr val="accent2"/>
                  </a:solidFill>
                </a:ln>
                <a:latin typeface="+mn-lt"/>
              </a:rPr>
              <a:t>préventives de </a:t>
            </a:r>
            <a:r>
              <a:rPr lang="fr-FR" b="1" dirty="0" smtClean="0">
                <a:ln>
                  <a:solidFill>
                    <a:schemeClr val="accent2"/>
                  </a:solidFill>
                </a:ln>
                <a:latin typeface="+mn-lt"/>
              </a:rPr>
              <a:t>l’objectif </a:t>
            </a:r>
            <a:r>
              <a:rPr lang="es-ES" b="1" dirty="0" smtClean="0">
                <a:ln>
                  <a:solidFill>
                    <a:schemeClr val="accent2"/>
                  </a:solidFill>
                </a:ln>
                <a:latin typeface="+mn-lt"/>
              </a:rPr>
              <a:t>4</a:t>
            </a:r>
            <a:endParaRPr lang="es-ES"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24</a:t>
            </a:fld>
            <a:endParaRPr lang="fr-FR" dirty="0">
              <a:solidFill>
                <a:prstClr val="black">
                  <a:tint val="75000"/>
                </a:prstClr>
              </a:solidFill>
            </a:endParaRPr>
          </a:p>
        </p:txBody>
      </p:sp>
    </p:spTree>
    <p:extLst>
      <p:ext uri="{BB962C8B-B14F-4D97-AF65-F5344CB8AC3E}">
        <p14:creationId xmlns:p14="http://schemas.microsoft.com/office/powerpoint/2010/main" val="150469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07680" cy="1325563"/>
          </a:xfrm>
        </p:spPr>
        <p:txBody>
          <a:bodyPr/>
          <a:lstStyle/>
          <a:p>
            <a:r>
              <a:rPr lang="fr-FR" b="1" dirty="0" smtClean="0">
                <a:ln>
                  <a:solidFill>
                    <a:schemeClr val="accent2"/>
                  </a:solidFill>
                </a:ln>
                <a:latin typeface="+mn-lt"/>
              </a:rPr>
              <a:t>La prévention de décès maternel et la morbidité obstétricale</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514350" indent="-514350">
              <a:buFont typeface="+mj-lt"/>
              <a:buAutoNum type="alphaUcPeriod"/>
            </a:pPr>
            <a:r>
              <a:rPr lang="fr-FR" dirty="0" smtClean="0"/>
              <a:t>La disponibilité, l’accessibilité et l’utilisation des soins obstétriques et néonataux d’urgence (SONU);</a:t>
            </a:r>
          </a:p>
          <a:p>
            <a:pPr marL="514350" indent="-514350">
              <a:buFont typeface="+mj-lt"/>
              <a:buAutoNum type="alphaUcPeriod"/>
            </a:pPr>
            <a:r>
              <a:rPr lang="fr-FR" dirty="0" smtClean="0"/>
              <a:t>Le personnel formé, compètent et disponible lors du travail et de l’accouchement;</a:t>
            </a:r>
          </a:p>
          <a:p>
            <a:pPr marL="514350" indent="-514350">
              <a:buFont typeface="+mj-lt"/>
              <a:buAutoNum type="alphaUcPeriod"/>
            </a:pPr>
            <a:r>
              <a:rPr lang="fr-FR" dirty="0" smtClean="0"/>
              <a:t>Un système de référence des cas de complications  obstétricales et néonatals disponible 24/7/365;</a:t>
            </a:r>
          </a:p>
          <a:p>
            <a:pPr marL="514350" indent="-514350">
              <a:buFont typeface="+mj-lt"/>
              <a:buAutoNum type="alphaUcPeriod"/>
            </a:pPr>
            <a:r>
              <a:rPr lang="fr-FR" dirty="0" smtClean="0"/>
              <a:t>Les accoucheuses et les gestantes disposent les kits d’accouchement. </a:t>
            </a:r>
          </a:p>
          <a:p>
            <a:pPr marL="514350" indent="-514350">
              <a:buFont typeface="+mj-lt"/>
              <a:buAutoNum type="alphaUcPeriod"/>
            </a:pPr>
            <a:endParaRPr lang="fr-FR" dirty="0"/>
          </a:p>
          <a:p>
            <a:pPr marL="514350" indent="-514350">
              <a:buFont typeface="+mj-lt"/>
              <a:buAutoNum type="alphaUcPeriod"/>
            </a:pPr>
            <a:endParaRPr lang="fr-FR" dirty="0" smtClean="0"/>
          </a:p>
          <a:p>
            <a:pPr marL="514350" indent="-514350">
              <a:buFont typeface="+mj-lt"/>
              <a:buAutoNum type="alphaUcPeriod"/>
            </a:pPr>
            <a:endParaRPr lang="fr-FR" dirty="0" smtClean="0"/>
          </a:p>
          <a:p>
            <a:pPr marL="514350" indent="-514350">
              <a:buFont typeface="+mj-lt"/>
              <a:buAutoNum type="alphaUcPeriod"/>
            </a:pPr>
            <a:endParaRPr lang="fr-FR" dirty="0" smtClean="0"/>
          </a:p>
          <a:p>
            <a:pPr marL="514350" indent="-514350">
              <a:buFont typeface="+mj-lt"/>
              <a:buAutoNum type="alphaUcPeriod"/>
            </a:pPr>
            <a:endParaRPr lang="fr-FR"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60CC8-F0FE-4F0D-B416-27449B59D69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31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48" y="1169233"/>
            <a:ext cx="11063990" cy="5384116"/>
          </a:xfrm>
        </p:spPr>
        <p:txBody>
          <a:bodyPr>
            <a:normAutofit fontScale="47500" lnSpcReduction="20000"/>
          </a:bodyPr>
          <a:lstStyle/>
          <a:p>
            <a:pPr marL="0" lvl="0" indent="0">
              <a:lnSpc>
                <a:spcPct val="107000"/>
              </a:lnSpc>
              <a:spcBef>
                <a:spcPts val="0"/>
              </a:spcBef>
              <a:buNone/>
            </a:pPr>
            <a:endParaRPr lang="fr-FR" sz="2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fr-FR" sz="4400" dirty="0" smtClean="0">
                <a:solidFill>
                  <a:srgbClr val="FF0000"/>
                </a:solidFill>
                <a:ea typeface="Calibri" panose="020F0502020204030204" pitchFamily="34" charset="0"/>
                <a:cs typeface="Times New Roman" panose="02020603050405020304" pitchFamily="18" charset="0"/>
              </a:rPr>
              <a:t>Recommandations de l’OMS: -exige l’accouchement par personnel qualifie!</a:t>
            </a:r>
          </a:p>
          <a:p>
            <a:pPr lvl="0"/>
            <a:r>
              <a:rPr lang="fr-FR" sz="4500" b="1" dirty="0">
                <a:solidFill>
                  <a:prstClr val="black"/>
                </a:solidFill>
              </a:rPr>
              <a:t>Niveau communautaire: </a:t>
            </a:r>
          </a:p>
          <a:p>
            <a:pPr lvl="1">
              <a:buFont typeface="Wingdings" panose="05000000000000000000" pitchFamily="2" charset="2"/>
              <a:buChar char="ü"/>
            </a:pPr>
            <a:r>
              <a:rPr lang="fr-FR" sz="4500" dirty="0">
                <a:solidFill>
                  <a:prstClr val="black"/>
                </a:solidFill>
              </a:rPr>
              <a:t>Approvisionner en trousses d’accouchement hygiéniques (dans les cas d’accès difficile au centre médical) </a:t>
            </a:r>
          </a:p>
          <a:p>
            <a:pPr lvl="1">
              <a:buFont typeface="Wingdings" panose="05000000000000000000" pitchFamily="2" charset="2"/>
              <a:buChar char="ü"/>
            </a:pPr>
            <a:r>
              <a:rPr lang="fr-FR" sz="4500" dirty="0">
                <a:solidFill>
                  <a:prstClr val="black"/>
                </a:solidFill>
              </a:rPr>
              <a:t>Informer les gestantes et famille sur l’avantage d’accouchement par personnel qualifié.  </a:t>
            </a:r>
          </a:p>
          <a:p>
            <a:pPr lvl="0"/>
            <a:r>
              <a:rPr lang="fr-FR" sz="4500" b="1" dirty="0">
                <a:solidFill>
                  <a:prstClr val="black"/>
                </a:solidFill>
              </a:rPr>
              <a:t>Premier niveau de recours:</a:t>
            </a:r>
            <a:r>
              <a:rPr lang="fr-FR" sz="4500" dirty="0">
                <a:solidFill>
                  <a:prstClr val="black"/>
                </a:solidFill>
              </a:rPr>
              <a:t> </a:t>
            </a:r>
            <a:r>
              <a:rPr lang="fr-FR" sz="4500" b="1" dirty="0" smtClean="0">
                <a:solidFill>
                  <a:srgbClr val="FF0000"/>
                </a:solidFill>
              </a:rPr>
              <a:t>centres de santé. </a:t>
            </a:r>
            <a:endParaRPr lang="fr-FR" sz="4500" b="1" dirty="0">
              <a:solidFill>
                <a:srgbClr val="FF0000"/>
              </a:solidFill>
            </a:endParaRPr>
          </a:p>
          <a:p>
            <a:pPr lvl="1">
              <a:buFont typeface="Wingdings" panose="05000000000000000000" pitchFamily="2" charset="2"/>
              <a:buChar char="ü"/>
            </a:pPr>
            <a:r>
              <a:rPr lang="fr-FR" sz="4500" dirty="0">
                <a:solidFill>
                  <a:prstClr val="black"/>
                </a:solidFill>
              </a:rPr>
              <a:t>Personnel qualifié en nombre suffisant;</a:t>
            </a:r>
          </a:p>
          <a:p>
            <a:pPr lvl="1">
              <a:buFont typeface="Wingdings" panose="05000000000000000000" pitchFamily="2" charset="2"/>
              <a:buChar char="ü"/>
            </a:pPr>
            <a:r>
              <a:rPr lang="fr-FR" sz="4500" dirty="0">
                <a:solidFill>
                  <a:prstClr val="black"/>
                </a:solidFill>
              </a:rPr>
              <a:t>Fournitures pour accouchement par voie basse (boite d’accouchement etc.);</a:t>
            </a:r>
          </a:p>
          <a:p>
            <a:pPr lvl="1">
              <a:buFont typeface="Wingdings" panose="05000000000000000000" pitchFamily="2" charset="2"/>
              <a:buChar char="ü"/>
            </a:pPr>
            <a:r>
              <a:rPr lang="fr-FR" sz="4500" dirty="0" smtClean="0">
                <a:solidFill>
                  <a:prstClr val="black"/>
                </a:solidFill>
              </a:rPr>
              <a:t>Services de SONUB disponibles;</a:t>
            </a:r>
          </a:p>
          <a:p>
            <a:pPr lvl="1">
              <a:buFont typeface="Wingdings" panose="05000000000000000000" pitchFamily="2" charset="2"/>
              <a:buChar char="ü"/>
            </a:pPr>
            <a:r>
              <a:rPr lang="fr-FR" sz="4500" dirty="0">
                <a:solidFill>
                  <a:prstClr val="black"/>
                </a:solidFill>
              </a:rPr>
              <a:t>Soins essentiels du nouveau-né </a:t>
            </a:r>
            <a:r>
              <a:rPr lang="fr-FR" sz="4500" dirty="0" smtClean="0">
                <a:solidFill>
                  <a:prstClr val="black"/>
                </a:solidFill>
              </a:rPr>
              <a:t>disponible</a:t>
            </a:r>
            <a:r>
              <a:rPr lang="fr-FR" sz="4500" dirty="0">
                <a:solidFill>
                  <a:prstClr val="black"/>
                </a:solidFill>
              </a:rPr>
              <a:t>.</a:t>
            </a:r>
          </a:p>
          <a:p>
            <a:pPr lvl="0"/>
            <a:r>
              <a:rPr lang="fr-FR" sz="4500" b="1" dirty="0">
                <a:solidFill>
                  <a:prstClr val="black"/>
                </a:solidFill>
              </a:rPr>
              <a:t>Niveau établissement de référence - </a:t>
            </a:r>
            <a:r>
              <a:rPr lang="fr-FR" sz="4500" b="1" dirty="0" smtClean="0">
                <a:solidFill>
                  <a:srgbClr val="FF0000"/>
                </a:solidFill>
              </a:rPr>
              <a:t>hôpital</a:t>
            </a:r>
            <a:endParaRPr lang="fr-FR" sz="4500" b="1" dirty="0">
              <a:solidFill>
                <a:prstClr val="black"/>
              </a:solidFill>
            </a:endParaRPr>
          </a:p>
          <a:p>
            <a:pPr lvl="1">
              <a:buFont typeface="Wingdings" panose="05000000000000000000" pitchFamily="2" charset="2"/>
              <a:buChar char="ü"/>
            </a:pPr>
            <a:r>
              <a:rPr lang="fr-FR" sz="4500" b="1" dirty="0">
                <a:solidFill>
                  <a:prstClr val="black"/>
                </a:solidFill>
              </a:rPr>
              <a:t> </a:t>
            </a:r>
            <a:r>
              <a:rPr lang="fr-FR" sz="4500" dirty="0">
                <a:solidFill>
                  <a:prstClr val="black"/>
                </a:solidFill>
              </a:rPr>
              <a:t>Nécessaire pour niveau centre de santé, plus</a:t>
            </a:r>
          </a:p>
          <a:p>
            <a:pPr lvl="1">
              <a:buFont typeface="Wingdings" panose="05000000000000000000" pitchFamily="2" charset="2"/>
              <a:buChar char="ü"/>
            </a:pPr>
            <a:r>
              <a:rPr lang="fr-FR" sz="4500" dirty="0">
                <a:solidFill>
                  <a:prstClr val="black"/>
                </a:solidFill>
              </a:rPr>
              <a:t>Infrastructure, Personnel qualifié et fournitures </a:t>
            </a:r>
            <a:r>
              <a:rPr lang="fr-FR" sz="4500" dirty="0" smtClean="0">
                <a:solidFill>
                  <a:prstClr val="black"/>
                </a:solidFill>
              </a:rPr>
              <a:t>pour les services de </a:t>
            </a:r>
            <a:r>
              <a:rPr lang="fr-FR" sz="4500" dirty="0">
                <a:solidFill>
                  <a:prstClr val="black"/>
                </a:solidFill>
              </a:rPr>
              <a:t>SONUC.</a:t>
            </a:r>
          </a:p>
          <a:p>
            <a:pPr marL="0" lvl="0" indent="0">
              <a:lnSpc>
                <a:spcPct val="107000"/>
              </a:lnSpc>
              <a:spcBef>
                <a:spcPts val="0"/>
              </a:spcBef>
              <a:buNone/>
            </a:pPr>
            <a:endParaRPr lang="fr-FR"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fr-FR" sz="3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fr-FR" sz="38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Assurer la disponibilité en fournitures et commodités (médicaments essentiels pour les SONU)</a:t>
            </a:r>
          </a:p>
          <a:p>
            <a:pPr marL="0" lvl="0" indent="0">
              <a:lnSpc>
                <a:spcPct val="107000"/>
              </a:lnSpc>
              <a:spcBef>
                <a:spcPts val="0"/>
              </a:spcBef>
              <a:buNone/>
            </a:pPr>
            <a:r>
              <a:rPr lang="fr-FR" sz="38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Informer les gestantes et la communautaire sur la localisation des services et leurs emplacement.  </a:t>
            </a:r>
          </a:p>
          <a:p>
            <a:pPr marL="0" lvl="0" indent="0">
              <a:lnSpc>
                <a:spcPct val="107000"/>
              </a:lnSpc>
              <a:spcBef>
                <a:spcPts val="0"/>
              </a:spcBef>
              <a:buNone/>
            </a:pPr>
            <a:endParaRPr lang="fr-FR"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Bef>
                <a:spcPts val="0"/>
              </a:spcBef>
              <a:buFont typeface="+mj-lt"/>
              <a:buAutoNum type="arabicPeriod"/>
            </a:pPr>
            <a:endParaRPr lang="en-US" sz="2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5-Point Star 3"/>
          <p:cNvSpPr/>
          <p:nvPr/>
        </p:nvSpPr>
        <p:spPr>
          <a:xfrm>
            <a:off x="388496" y="5551259"/>
            <a:ext cx="344774" cy="5846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p:cNvSpPr>
            <a:spLocks noGrp="1"/>
          </p:cNvSpPr>
          <p:nvPr>
            <p:ph type="title"/>
          </p:nvPr>
        </p:nvSpPr>
        <p:spPr>
          <a:xfrm>
            <a:off x="881922" y="365126"/>
            <a:ext cx="9587958" cy="939018"/>
          </a:xfrm>
          <a:ln>
            <a:solidFill>
              <a:schemeClr val="accent4"/>
            </a:solidFill>
          </a:ln>
        </p:spPr>
        <p:txBody>
          <a:bodyPr anchor="t">
            <a:noAutofit/>
          </a:bodyPr>
          <a:lstStyle/>
          <a:p>
            <a:pPr algn="ctr"/>
            <a:r>
              <a:rPr lang="fr-FR" sz="3600" b="1" dirty="0" smtClean="0">
                <a:ln>
                  <a:solidFill>
                    <a:schemeClr val="accent2"/>
                  </a:solidFill>
                </a:ln>
                <a:latin typeface="+mn-lt"/>
              </a:rPr>
              <a:t>A- </a:t>
            </a:r>
            <a:r>
              <a:rPr lang="fr-FR" sz="3600" b="1" dirty="0">
                <a:ln>
                  <a:solidFill>
                    <a:schemeClr val="accent2"/>
                  </a:solidFill>
                </a:ln>
                <a:solidFill>
                  <a:prstClr val="black"/>
                </a:solidFill>
                <a:latin typeface="+mn-lt"/>
                <a:ea typeface="Calibri" panose="020F0502020204030204" pitchFamily="34" charset="0"/>
                <a:cs typeface="Times New Roman" panose="02020603050405020304" pitchFamily="18" charset="0"/>
              </a:rPr>
              <a:t>Assurer la disponibilité et l’accessibilité de services d’accouchement </a:t>
            </a:r>
            <a:r>
              <a:rPr lang="fr-FR" sz="3600" b="1" dirty="0" smtClean="0">
                <a:ln>
                  <a:solidFill>
                    <a:schemeClr val="accent2"/>
                  </a:solidFill>
                </a:ln>
                <a:solidFill>
                  <a:prstClr val="black"/>
                </a:solidFill>
                <a:latin typeface="+mn-lt"/>
                <a:ea typeface="Calibri" panose="020F0502020204030204" pitchFamily="34" charset="0"/>
                <a:cs typeface="Times New Roman" panose="02020603050405020304" pitchFamily="18" charset="0"/>
              </a:rPr>
              <a:t>- </a:t>
            </a:r>
            <a:r>
              <a:rPr lang="fr-FR" sz="3600" b="1" dirty="0" smtClean="0">
                <a:ln>
                  <a:solidFill>
                    <a:schemeClr val="accent2"/>
                  </a:solidFill>
                </a:ln>
                <a:latin typeface="+mn-lt"/>
              </a:rPr>
              <a:t>activités </a:t>
            </a:r>
            <a:br>
              <a:rPr lang="fr-FR" sz="3600" b="1" dirty="0" smtClean="0">
                <a:ln>
                  <a:solidFill>
                    <a:schemeClr val="accent2"/>
                  </a:solidFill>
                </a:ln>
                <a:latin typeface="+mn-lt"/>
              </a:rPr>
            </a:br>
            <a:endParaRPr lang="fr-FR" sz="3600" b="1" dirty="0">
              <a:ln>
                <a:solidFill>
                  <a:schemeClr val="accent2"/>
                </a:solidFill>
              </a:ln>
              <a:latin typeface="+mn-lt"/>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t>26</a:t>
            </a:fld>
            <a:endParaRPr lang="fr-FR" dirty="0"/>
          </a:p>
        </p:txBody>
      </p:sp>
    </p:spTree>
    <p:extLst>
      <p:ext uri="{BB962C8B-B14F-4D97-AF65-F5344CB8AC3E}">
        <p14:creationId xmlns:p14="http://schemas.microsoft.com/office/powerpoint/2010/main" val="925474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9645"/>
            <a:ext cx="10515600" cy="1325563"/>
          </a:xfrm>
          <a:ln>
            <a:solidFill>
              <a:schemeClr val="accent2"/>
            </a:solidFill>
          </a:ln>
        </p:spPr>
        <p:txBody>
          <a:bodyPr>
            <a:normAutofit fontScale="90000"/>
          </a:bodyPr>
          <a:lstStyle/>
          <a:p>
            <a:r>
              <a:rPr lang="fr-FR" b="1" dirty="0" smtClean="0">
                <a:ln>
                  <a:solidFill>
                    <a:schemeClr val="accent2"/>
                  </a:solidFill>
                </a:ln>
                <a:solidFill>
                  <a:sysClr val="windowText" lastClr="000000"/>
                </a:solidFill>
                <a:latin typeface="+mn-lt"/>
              </a:rPr>
              <a:t>B. Le </a:t>
            </a:r>
            <a:r>
              <a:rPr lang="fr-FR" b="1" dirty="0">
                <a:ln>
                  <a:solidFill>
                    <a:schemeClr val="accent2"/>
                  </a:solidFill>
                </a:ln>
                <a:solidFill>
                  <a:sysClr val="windowText" lastClr="000000"/>
                </a:solidFill>
                <a:latin typeface="+mn-lt"/>
              </a:rPr>
              <a:t>personnel formé, compètent et disponible lors du travail et de l’accouchement</a:t>
            </a:r>
          </a:p>
        </p:txBody>
      </p:sp>
      <p:sp>
        <p:nvSpPr>
          <p:cNvPr id="5" name="Slide Number Placeholder 4"/>
          <p:cNvSpPr>
            <a:spLocks noGrp="1"/>
          </p:cNvSpPr>
          <p:nvPr>
            <p:ph type="sldNum" sz="quarter" idx="12"/>
          </p:nvPr>
        </p:nvSpPr>
        <p:spPr/>
        <p:txBody>
          <a:bodyPr/>
          <a:lstStyle/>
          <a:p>
            <a:fld id="{443B8E0D-AF96-4B0C-8E56-E4E087691751}" type="slidenum">
              <a:rPr lang="fr-FR" smtClean="0"/>
              <a:t>27</a:t>
            </a:fld>
            <a:endParaRPr lang="fr-FR" dirty="0"/>
          </a:p>
        </p:txBody>
      </p:sp>
    </p:spTree>
    <p:extLst>
      <p:ext uri="{BB962C8B-B14F-4D97-AF65-F5344CB8AC3E}">
        <p14:creationId xmlns:p14="http://schemas.microsoft.com/office/powerpoint/2010/main" val="357742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9174480" cy="789118"/>
          </a:xfrm>
          <a:ln>
            <a:solidFill>
              <a:schemeClr val="accent4"/>
            </a:solidFill>
          </a:ln>
        </p:spPr>
        <p:txBody>
          <a:bodyPr anchor="t">
            <a:noAutofit/>
          </a:bodyPr>
          <a:lstStyle/>
          <a:p>
            <a:pPr lvl="0">
              <a:spcBef>
                <a:spcPts val="1000"/>
              </a:spcBef>
            </a:pPr>
            <a:r>
              <a:rPr lang="fr-FR" sz="4000" b="1" dirty="0">
                <a:ln>
                  <a:solidFill>
                    <a:schemeClr val="accent2"/>
                  </a:solidFill>
                </a:ln>
                <a:solidFill>
                  <a:prstClr val="black"/>
                </a:solidFill>
                <a:latin typeface="Calibri" panose="020F0502020204030204"/>
                <a:ea typeface="+mn-ea"/>
                <a:cs typeface="+mn-cs"/>
              </a:rPr>
              <a:t>Les complications </a:t>
            </a:r>
            <a:r>
              <a:rPr lang="fr-FR" sz="4000" b="1" dirty="0" smtClean="0">
                <a:ln>
                  <a:solidFill>
                    <a:schemeClr val="accent2"/>
                  </a:solidFill>
                </a:ln>
                <a:solidFill>
                  <a:prstClr val="black"/>
                </a:solidFill>
                <a:latin typeface="Calibri" panose="020F0502020204030204"/>
                <a:ea typeface="+mn-ea"/>
                <a:cs typeface="+mn-cs"/>
              </a:rPr>
              <a:t>obstétricales – SONU -1</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304144"/>
            <a:ext cx="10515600" cy="4661941"/>
          </a:xfrm>
        </p:spPr>
        <p:txBody>
          <a:bodyPr>
            <a:normAutofit/>
          </a:bodyPr>
          <a:lstStyle/>
          <a:p>
            <a:pPr marL="0" indent="0">
              <a:buNone/>
            </a:pPr>
            <a:r>
              <a:rPr lang="fr-FR" b="1" dirty="0" smtClean="0">
                <a:solidFill>
                  <a:prstClr val="black"/>
                </a:solidFill>
                <a:ea typeface="+mj-ea"/>
                <a:cs typeface="+mj-cs"/>
              </a:rPr>
              <a:t>Symptômes</a:t>
            </a:r>
            <a:r>
              <a:rPr lang="fr-FR" b="1" dirty="0">
                <a:solidFill>
                  <a:prstClr val="black"/>
                </a:solidFill>
                <a:ea typeface="+mj-ea"/>
                <a:cs typeface="+mj-cs"/>
              </a:rPr>
              <a:t>/ Signes de danger </a:t>
            </a:r>
            <a:endParaRPr lang="fr-FR" b="1" dirty="0" smtClean="0">
              <a:solidFill>
                <a:prstClr val="black"/>
              </a:solidFill>
              <a:ea typeface="+mj-ea"/>
              <a:cs typeface="+mj-cs"/>
            </a:endParaRPr>
          </a:p>
          <a:p>
            <a:r>
              <a:rPr lang="fr-FR" dirty="0" smtClean="0"/>
              <a:t>Hémorragie d’</a:t>
            </a:r>
            <a:r>
              <a:rPr lang="fr-FR" dirty="0" err="1" smtClean="0"/>
              <a:t>ant</a:t>
            </a:r>
            <a:r>
              <a:rPr lang="fr-FR" dirty="0" err="1" smtClean="0">
                <a:solidFill>
                  <a:prstClr val="black"/>
                </a:solidFill>
              </a:rPr>
              <a:t>é</a:t>
            </a:r>
            <a:r>
              <a:rPr lang="fr-FR" dirty="0" err="1" smtClean="0"/>
              <a:t>partum</a:t>
            </a:r>
            <a:r>
              <a:rPr lang="fr-FR" dirty="0" smtClean="0"/>
              <a:t> et de la délivrance;</a:t>
            </a:r>
          </a:p>
          <a:p>
            <a:r>
              <a:rPr lang="fr-FR" dirty="0" smtClean="0"/>
              <a:t>Convulsions </a:t>
            </a:r>
          </a:p>
          <a:p>
            <a:r>
              <a:rPr lang="fr-FR" dirty="0" smtClean="0"/>
              <a:t>Céphalées intenses</a:t>
            </a:r>
          </a:p>
          <a:p>
            <a:r>
              <a:rPr lang="fr-FR" dirty="0" smtClean="0"/>
              <a:t> douleurs abdominales graves </a:t>
            </a:r>
          </a:p>
          <a:p>
            <a:r>
              <a:rPr lang="fr-FR" dirty="0" smtClean="0"/>
              <a:t>Troubles de vision</a:t>
            </a:r>
          </a:p>
          <a:p>
            <a:r>
              <a:rPr lang="fr-FR" dirty="0" smtClean="0"/>
              <a:t>Fièvre </a:t>
            </a:r>
          </a:p>
          <a:p>
            <a:r>
              <a:rPr lang="fr-FR" dirty="0" smtClean="0"/>
              <a:t>Détresse respiratoire </a:t>
            </a:r>
          </a:p>
          <a:p>
            <a:pPr marL="0" indent="0">
              <a:buNone/>
            </a:pPr>
            <a:endParaRPr lang="fr-FR"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260CC8-F0FE-4F0D-B416-27449B59D69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9372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37"/>
          <p:cNvSpPr txBox="1">
            <a:spLocks noGrp="1"/>
          </p:cNvSpPr>
          <p:nvPr>
            <p:ph type="body" idx="1"/>
          </p:nvPr>
        </p:nvSpPr>
        <p:spPr>
          <a:xfrm>
            <a:off x="1188720" y="2301874"/>
            <a:ext cx="4602480" cy="4251326"/>
          </a:xfrm>
          <a:prstGeom prst="rect">
            <a:avLst/>
          </a:prstGeom>
          <a:solidFill>
            <a:schemeClr val="lt1"/>
          </a:solidFill>
          <a:ln w="38100"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indent="-457200">
              <a:lnSpc>
                <a:spcPct val="120000"/>
              </a:lnSpc>
              <a:spcBef>
                <a:spcPts val="0"/>
              </a:spcBef>
              <a:buClrTx/>
              <a:buSzPts val="2000"/>
              <a:buFont typeface="+mj-lt"/>
              <a:buAutoNum type="arabicPeriod"/>
            </a:pPr>
            <a:r>
              <a:rPr lang="fr-FR" sz="2000" dirty="0" smtClean="0">
                <a:solidFill>
                  <a:schemeClr val="tx1"/>
                </a:solidFill>
              </a:rPr>
              <a:t>Les antibiotiques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Les ocytociques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Les anticonvulsivants IV/IM</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La révision manuelle  de la cavité utérine (rétention placentaire)</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L’aspiration manuelle intra-utérine (l’AMIU) de produits de conception</a:t>
            </a:r>
            <a:endParaRPr lang="fr-FR" dirty="0" smtClean="0">
              <a:solidFill>
                <a:schemeClr val="tx1"/>
              </a:solidFill>
            </a:endParaRPr>
          </a:p>
          <a:p>
            <a:pPr indent="-457200">
              <a:lnSpc>
                <a:spcPct val="120000"/>
              </a:lnSpc>
              <a:spcBef>
                <a:spcPts val="1000"/>
              </a:spcBef>
              <a:buClrTx/>
              <a:buSzPts val="2000"/>
              <a:buFont typeface="+mj-lt"/>
              <a:buAutoNum type="arabicPeriod"/>
            </a:pPr>
            <a:r>
              <a:rPr lang="fr-FR" sz="2000" dirty="0" smtClean="0">
                <a:solidFill>
                  <a:schemeClr val="tx1"/>
                </a:solidFill>
              </a:rPr>
              <a:t>Extraction </a:t>
            </a:r>
            <a:r>
              <a:rPr lang="fr-FR" sz="2000" dirty="0" smtClean="0">
                <a:solidFill>
                  <a:schemeClr val="tx1"/>
                </a:solidFill>
              </a:rPr>
              <a:t>par </a:t>
            </a:r>
            <a:r>
              <a:rPr lang="fr-FR" sz="2000" dirty="0" smtClean="0">
                <a:solidFill>
                  <a:schemeClr val="tx1"/>
                </a:solidFill>
              </a:rPr>
              <a:t>ventouse</a:t>
            </a:r>
          </a:p>
          <a:p>
            <a:pPr indent="-457200">
              <a:lnSpc>
                <a:spcPct val="120000"/>
              </a:lnSpc>
              <a:spcBef>
                <a:spcPts val="1000"/>
              </a:spcBef>
              <a:buClrTx/>
              <a:buSzPts val="2000"/>
              <a:buFont typeface="+mj-lt"/>
              <a:buAutoNum type="arabicPeriod"/>
            </a:pPr>
            <a:r>
              <a:rPr lang="fr-FR" sz="2000" dirty="0" smtClean="0">
                <a:solidFill>
                  <a:schemeClr val="tx1"/>
                </a:solidFill>
              </a:rPr>
              <a:t>La réanimation du nouveau-né</a:t>
            </a:r>
            <a:endParaRPr lang="fr-FR" sz="2000" dirty="0">
              <a:solidFill>
                <a:schemeClr val="tx1"/>
              </a:solidFill>
            </a:endParaRPr>
          </a:p>
        </p:txBody>
      </p:sp>
      <p:sp>
        <p:nvSpPr>
          <p:cNvPr id="250" name="Google Shape;250;p37"/>
          <p:cNvSpPr txBox="1"/>
          <p:nvPr/>
        </p:nvSpPr>
        <p:spPr>
          <a:xfrm>
            <a:off x="6096000" y="2301874"/>
            <a:ext cx="4953000" cy="4115910"/>
          </a:xfrm>
          <a:prstGeom prst="rect">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506687"/>
              </a:buClr>
              <a:buSzPts val="2000"/>
              <a:buFontTx/>
              <a:buNone/>
              <a:tabLst/>
              <a:defRPr/>
            </a:pPr>
            <a:endParaRPr kumimoji="0" lang="fr-FR" sz="2000" b="1" i="0" u="none" strike="noStrike" kern="0" cap="none" spc="0" normalizeH="0" baseline="0" noProof="0" dirty="0" smtClean="0">
              <a:ln>
                <a:noFill/>
              </a:ln>
              <a:solidFill>
                <a:srgbClr val="506687"/>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506687"/>
              </a:buClr>
              <a:buSzPts val="2000"/>
              <a:buFontTx/>
              <a:buNone/>
              <a:tabLst/>
              <a:defRPr/>
            </a:pPr>
            <a:r>
              <a:rPr kumimoji="0" lang="fr-FR" sz="2000" b="1" i="0" u="none" strike="noStrike" kern="0" cap="none" spc="0" normalizeH="0" baseline="0" noProof="0" dirty="0" smtClean="0">
                <a:ln>
                  <a:noFill/>
                </a:ln>
                <a:solidFill>
                  <a:prstClr val="black"/>
                </a:solidFill>
                <a:effectLst/>
                <a:uLnTx/>
                <a:uFillTx/>
                <a:latin typeface="Calibri"/>
                <a:ea typeface="Calibri"/>
                <a:cs typeface="Calibri"/>
                <a:sym typeface="Calibri"/>
              </a:rPr>
              <a:t>Les SONUB + </a:t>
            </a:r>
            <a:endParaRPr kumimoji="0" lang="fr-FR" sz="1400" b="1" i="0" u="none" strike="noStrike" kern="0" cap="none" spc="0" normalizeH="0" baseline="0" noProof="0" dirty="0" smtClean="0">
              <a:ln>
                <a:noFill/>
              </a:ln>
              <a:solidFill>
                <a:prstClr val="black"/>
              </a:solidFill>
              <a:effectLst/>
              <a:uLnTx/>
              <a:uFillTx/>
              <a:latin typeface="Arial"/>
              <a:ea typeface="Arial"/>
              <a:cs typeface="Arial"/>
              <a:sym typeface="Arial"/>
            </a:endParaRPr>
          </a:p>
          <a:p>
            <a:pPr marL="457200" marR="0" lvl="0" indent="-457200" algn="l" defTabSz="914400" rtl="0" eaLnBrk="1" fontAlgn="auto" latinLnBrk="0" hangingPunct="1">
              <a:lnSpc>
                <a:spcPct val="90000"/>
              </a:lnSpc>
              <a:spcBef>
                <a:spcPts val="1000"/>
              </a:spcBef>
              <a:spcAft>
                <a:spcPts val="0"/>
              </a:spcAft>
              <a:buClrTx/>
              <a:buSzPts val="2000"/>
              <a:buFont typeface="+mj-lt"/>
              <a:buAutoNum type="arabicPeriod" startAt="8"/>
              <a:tabLst/>
              <a:defRPr/>
            </a:pPr>
            <a:r>
              <a:rPr kumimoji="0" lang="fr-FR" sz="2000" b="0" i="0" u="none" strike="noStrike" kern="0" cap="none" spc="0" normalizeH="0" baseline="0" noProof="0" dirty="0" smtClean="0">
                <a:ln>
                  <a:noFill/>
                </a:ln>
                <a:solidFill>
                  <a:prstClr val="black"/>
                </a:solidFill>
                <a:effectLst/>
                <a:uLnTx/>
                <a:uFillTx/>
                <a:latin typeface="Calibri"/>
                <a:ea typeface="Calibri"/>
                <a:cs typeface="Calibri"/>
                <a:sym typeface="Calibri"/>
              </a:rPr>
              <a:t>La chirurgie y compris la césarienne et laparotomie pour grossesse extra utérine  et rupture utérine. </a:t>
            </a:r>
            <a:endParaRPr kumimoji="0" lang="fr-FR" sz="1400" b="0" i="0" u="none" strike="noStrike" kern="0" cap="none" spc="0" normalizeH="0" baseline="0" noProof="0" dirty="0" smtClean="0">
              <a:ln>
                <a:noFill/>
              </a:ln>
              <a:solidFill>
                <a:prstClr val="black"/>
              </a:solidFill>
              <a:effectLst/>
              <a:uLnTx/>
              <a:uFillTx/>
              <a:latin typeface="Arial"/>
              <a:ea typeface="Arial"/>
              <a:cs typeface="Arial"/>
              <a:sym typeface="Arial"/>
            </a:endParaRPr>
          </a:p>
          <a:p>
            <a:pPr marL="457200" marR="0" lvl="0" indent="-457200" algn="l" defTabSz="914400" rtl="0" eaLnBrk="1" fontAlgn="auto" latinLnBrk="0" hangingPunct="1">
              <a:lnSpc>
                <a:spcPct val="90000"/>
              </a:lnSpc>
              <a:spcBef>
                <a:spcPts val="1000"/>
              </a:spcBef>
              <a:spcAft>
                <a:spcPts val="0"/>
              </a:spcAft>
              <a:buClrTx/>
              <a:buSzPts val="2000"/>
              <a:buFont typeface="+mj-lt"/>
              <a:buAutoNum type="arabicPeriod" startAt="8"/>
              <a:tabLst/>
              <a:defRPr/>
            </a:pPr>
            <a:r>
              <a:rPr kumimoji="0" lang="fr-FR" sz="2000" b="0" i="0" u="none" strike="noStrike" kern="0" cap="none" spc="0" normalizeH="0" baseline="0" noProof="0" dirty="0" smtClean="0">
                <a:ln>
                  <a:noFill/>
                </a:ln>
                <a:solidFill>
                  <a:prstClr val="black"/>
                </a:solidFill>
                <a:effectLst/>
                <a:uLnTx/>
                <a:uFillTx/>
                <a:latin typeface="Calibri"/>
                <a:ea typeface="Calibri"/>
                <a:cs typeface="Calibri"/>
                <a:sym typeface="Calibri"/>
              </a:rPr>
              <a:t>Blood transfusion</a:t>
            </a:r>
            <a:endParaRPr kumimoji="0" lang="fr-FR" sz="14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51" name="Google Shape;251;p37"/>
          <p:cNvSpPr txBox="1">
            <a:spLocks noGrp="1"/>
          </p:cNvSpPr>
          <p:nvPr>
            <p:ph type="sldNum" idx="12"/>
          </p:nvPr>
        </p:nvSpPr>
        <p:spPr>
          <a:xfrm>
            <a:off x="8381319" y="636662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0" cap="none" spc="0" normalizeH="0" baseline="0" noProof="0">
              <a:ln>
                <a:noFill/>
              </a:ln>
              <a:solidFill>
                <a:prstClr val="black">
                  <a:tint val="75000"/>
                </a:prstClr>
              </a:solidFill>
              <a:effectLst/>
              <a:uLnTx/>
              <a:uFillTx/>
              <a:latin typeface="Calibri"/>
              <a:ea typeface="+mn-ea"/>
              <a:cs typeface="+mn-cs"/>
            </a:endParaRPr>
          </a:p>
        </p:txBody>
      </p:sp>
      <p:sp>
        <p:nvSpPr>
          <p:cNvPr id="8" name="Google Shape;246;p37"/>
          <p:cNvSpPr txBox="1">
            <a:spLocks/>
          </p:cNvSpPr>
          <p:nvPr/>
        </p:nvSpPr>
        <p:spPr>
          <a:xfrm>
            <a:off x="2590800" y="465082"/>
            <a:ext cx="7010400" cy="86079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400"/>
              <a:buFont typeface="Calibri"/>
              <a:buNone/>
              <a:defRPr sz="44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44546A"/>
              </a:buClr>
              <a:buSzPts val="3959"/>
              <a:buFont typeface="Calibri"/>
              <a:buNone/>
              <a:tabLst/>
              <a:defRPr/>
            </a:pPr>
            <a:r>
              <a:rPr kumimoji="0" lang="fr-FR" sz="3200" b="1" i="0" u="none" strike="noStrike" kern="1200" cap="none" spc="0" normalizeH="0" baseline="0" noProof="0" dirty="0" smtClean="0">
                <a:ln>
                  <a:solidFill>
                    <a:srgbClr val="ED7D31"/>
                  </a:solidFill>
                </a:ln>
                <a:solidFill>
                  <a:prstClr val="black"/>
                </a:solidFill>
                <a:effectLst/>
                <a:uLnTx/>
                <a:uFillTx/>
                <a:latin typeface="Calibri"/>
                <a:ea typeface="+mj-ea"/>
                <a:cs typeface="Calibri"/>
                <a:sym typeface="Calibri"/>
              </a:rPr>
              <a:t>Fonctions fondamentales des soins obstétriques d’urgences (SONU -2)</a:t>
            </a:r>
            <a:endParaRPr kumimoji="0" lang="fr-FR" sz="4000" b="1" i="0" u="none" strike="noStrike" kern="0" cap="none" spc="0" normalizeH="0" baseline="0" noProof="0" dirty="0">
              <a:ln>
                <a:noFill/>
              </a:ln>
              <a:solidFill>
                <a:srgbClr val="44546A"/>
              </a:solidFill>
              <a:effectLst/>
              <a:uLnTx/>
              <a:uFillTx/>
              <a:latin typeface="Calibri"/>
              <a:cs typeface="Calibri"/>
              <a:sym typeface="Calibri"/>
            </a:endParaRPr>
          </a:p>
        </p:txBody>
      </p:sp>
      <p:sp>
        <p:nvSpPr>
          <p:cNvPr id="10" name="Google Shape;247;p37"/>
          <p:cNvSpPr txBox="1"/>
          <p:nvPr/>
        </p:nvSpPr>
        <p:spPr>
          <a:xfrm>
            <a:off x="1188720" y="1554321"/>
            <a:ext cx="4602480" cy="519112"/>
          </a:xfrm>
          <a:prstGeom prst="rect">
            <a:avLst/>
          </a:prstGeom>
          <a:solidFill>
            <a:schemeClr val="lt2">
              <a:alpha val="48235"/>
            </a:schemeClr>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1200" cap="none" spc="0" normalizeH="0" baseline="0" noProof="0" dirty="0" smtClean="0">
                <a:ln>
                  <a:noFill/>
                </a:ln>
                <a:solidFill>
                  <a:srgbClr val="5B9BD5"/>
                </a:solidFill>
                <a:effectLst/>
                <a:uLnTx/>
                <a:uFillTx/>
                <a:latin typeface="Calibri"/>
                <a:ea typeface="Calibri"/>
                <a:cs typeface="Calibri"/>
                <a:sym typeface="Calibri"/>
              </a:rPr>
              <a:t>SONU de Base</a:t>
            </a:r>
            <a:endParaRPr kumimoji="0" sz="1400" b="0" i="0" u="none" strike="noStrike" kern="1200" cap="none" spc="0" normalizeH="0" baseline="0" noProof="0" dirty="0">
              <a:ln>
                <a:noFill/>
              </a:ln>
              <a:solidFill>
                <a:srgbClr val="5B9BD5"/>
              </a:solidFill>
              <a:effectLst/>
              <a:uLnTx/>
              <a:uFillTx/>
              <a:latin typeface="Arial"/>
              <a:ea typeface="Arial"/>
              <a:cs typeface="Arial"/>
              <a:sym typeface="Arial"/>
            </a:endParaRPr>
          </a:p>
        </p:txBody>
      </p:sp>
      <p:sp>
        <p:nvSpPr>
          <p:cNvPr id="11" name="Google Shape;249;p37"/>
          <p:cNvSpPr txBox="1"/>
          <p:nvPr/>
        </p:nvSpPr>
        <p:spPr>
          <a:xfrm>
            <a:off x="6096000" y="1552733"/>
            <a:ext cx="4005262" cy="522288"/>
          </a:xfrm>
          <a:prstGeom prst="rect">
            <a:avLst/>
          </a:prstGeom>
          <a:solidFill>
            <a:schemeClr val="lt2">
              <a:alpha val="45098"/>
            </a:schemeClr>
          </a:solidFill>
          <a:ln w="381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1200" cap="none" spc="0" normalizeH="0" baseline="0" noProof="0" dirty="0" smtClean="0">
                <a:ln>
                  <a:noFill/>
                </a:ln>
                <a:solidFill>
                  <a:srgbClr val="5B9BD5"/>
                </a:solidFill>
                <a:effectLst/>
                <a:uLnTx/>
                <a:uFillTx/>
                <a:latin typeface="Calibri"/>
                <a:ea typeface="Calibri"/>
                <a:cs typeface="Calibri"/>
                <a:sym typeface="Calibri"/>
              </a:rPr>
              <a:t>SONU </a:t>
            </a:r>
            <a:r>
              <a:rPr kumimoji="0" lang="en-US" sz="2800" b="1" i="0" u="none" strike="noStrike" kern="1200" cap="none" spc="0" normalizeH="0" baseline="0" noProof="0" dirty="0" err="1" smtClean="0">
                <a:ln>
                  <a:noFill/>
                </a:ln>
                <a:solidFill>
                  <a:srgbClr val="5B9BD5"/>
                </a:solidFill>
                <a:effectLst/>
                <a:uLnTx/>
                <a:uFillTx/>
                <a:latin typeface="Calibri"/>
                <a:ea typeface="Calibri"/>
                <a:cs typeface="Calibri"/>
                <a:sym typeface="Calibri"/>
              </a:rPr>
              <a:t>complet</a:t>
            </a:r>
            <a:endParaRPr kumimoji="0" sz="1400" b="0" i="0" u="none" strike="noStrike" kern="1200" cap="none" spc="0" normalizeH="0" baseline="0" noProof="0" dirty="0">
              <a:ln>
                <a:noFill/>
              </a:ln>
              <a:solidFill>
                <a:srgbClr val="5B9BD5"/>
              </a:solidFill>
              <a:effectLst/>
              <a:uLnTx/>
              <a:uFillTx/>
              <a:latin typeface="Arial"/>
              <a:ea typeface="Arial"/>
              <a:cs typeface="Arial"/>
              <a:sym typeface="Arial"/>
            </a:endParaRPr>
          </a:p>
        </p:txBody>
      </p:sp>
    </p:spTree>
    <p:extLst>
      <p:ext uri="{BB962C8B-B14F-4D97-AF65-F5344CB8AC3E}">
        <p14:creationId xmlns:p14="http://schemas.microsoft.com/office/powerpoint/2010/main" val="174853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29600" cy="732155"/>
          </a:xfrm>
          <a:ln>
            <a:solidFill>
              <a:schemeClr val="accent2"/>
            </a:solidFill>
          </a:ln>
        </p:spPr>
        <p:txBody>
          <a:bodyPr/>
          <a:lstStyle/>
          <a:p>
            <a:r>
              <a:rPr lang="fr-FR" b="1" dirty="0" smtClean="0">
                <a:ln>
                  <a:solidFill>
                    <a:schemeClr val="accent2"/>
                  </a:solidFill>
                </a:ln>
                <a:latin typeface="+mn-lt"/>
              </a:rPr>
              <a:t>Harcèlement sexuel –exemples </a:t>
            </a:r>
            <a:endParaRPr lang="fr-FR" b="1" dirty="0">
              <a:ln>
                <a:solidFill>
                  <a:schemeClr val="accent2"/>
                </a:solidFill>
              </a:ln>
              <a:latin typeface="+mn-lt"/>
            </a:endParaRPr>
          </a:p>
        </p:txBody>
      </p:sp>
      <p:sp>
        <p:nvSpPr>
          <p:cNvPr id="3" name="Content Placeholder 2"/>
          <p:cNvSpPr>
            <a:spLocks noGrp="1"/>
          </p:cNvSpPr>
          <p:nvPr>
            <p:ph idx="1"/>
          </p:nvPr>
        </p:nvSpPr>
        <p:spPr>
          <a:xfrm>
            <a:off x="838200" y="1310640"/>
            <a:ext cx="10515600" cy="5364479"/>
          </a:xfrm>
        </p:spPr>
        <p:txBody>
          <a:bodyPr>
            <a:normAutofit fontScale="70000" lnSpcReduction="20000"/>
          </a:bodyPr>
          <a:lstStyle/>
          <a:p>
            <a:pPr>
              <a:buFont typeface="+mj-lt"/>
              <a:buAutoNum type="alphaLcPeriod"/>
            </a:pPr>
            <a:r>
              <a:rPr lang="fr-FR" sz="3200" dirty="0"/>
              <a:t>Fixer quelqu’un du regard de façon inappropriée.</a:t>
            </a:r>
          </a:p>
          <a:p>
            <a:pPr>
              <a:buFont typeface="+mj-lt"/>
              <a:buAutoNum type="alphaLcPeriod"/>
            </a:pPr>
            <a:r>
              <a:rPr lang="fr-FR" sz="3200" dirty="0"/>
              <a:t>Raconter des blagues à caractère sexuel.</a:t>
            </a:r>
          </a:p>
          <a:p>
            <a:pPr>
              <a:buFont typeface="+mj-lt"/>
              <a:buAutoNum type="alphaLcPeriod"/>
            </a:pPr>
            <a:r>
              <a:rPr lang="fr-FR" sz="3200" dirty="0"/>
              <a:t>Montrer ou envoyer (y compris en ligne) des photos, des dessins ou d’autres images non souhaitées à caractère sexuel.</a:t>
            </a:r>
          </a:p>
          <a:p>
            <a:pPr>
              <a:buFont typeface="+mj-lt"/>
              <a:buAutoNum type="alphaLcPeriod"/>
            </a:pPr>
            <a:r>
              <a:rPr lang="fr-FR" sz="3200" dirty="0"/>
              <a:t>Exiger des caresses, des rencontres et des faveurs sexuelles.</a:t>
            </a:r>
          </a:p>
          <a:p>
            <a:pPr>
              <a:buFont typeface="+mj-lt"/>
              <a:buAutoNum type="alphaLcPeriod"/>
            </a:pPr>
            <a:r>
              <a:rPr lang="fr-FR" sz="3200" dirty="0"/>
              <a:t>Poser des questions ou parler à quelqu’un de leur sexualité, de leurs relations sexuelles ou de leur corps.</a:t>
            </a:r>
          </a:p>
          <a:p>
            <a:pPr>
              <a:buFont typeface="+mj-lt"/>
              <a:buAutoNum type="alphaLcPeriod"/>
            </a:pPr>
            <a:r>
              <a:rPr lang="fr-FR" sz="3200" dirty="0"/>
              <a:t>Provoquer des contacts physiques injustifiés, incluant des attouchements non désirés.</a:t>
            </a:r>
          </a:p>
          <a:p>
            <a:pPr>
              <a:buFont typeface="+mj-lt"/>
              <a:buAutoNum type="alphaLcPeriod"/>
            </a:pPr>
            <a:r>
              <a:rPr lang="fr-FR" sz="3200" dirty="0"/>
              <a:t>Utiliser un langage qui rabaisse quelqu’un à cause de son sexe.</a:t>
            </a:r>
          </a:p>
          <a:p>
            <a:pPr>
              <a:buFont typeface="+mj-lt"/>
              <a:buAutoNum type="alphaLcPeriod"/>
            </a:pPr>
            <a:r>
              <a:rPr lang="fr-FR" sz="3200" dirty="0"/>
              <a:t>Propager des rumeurs de nature sexuelle (y compris en ligne).</a:t>
            </a:r>
          </a:p>
          <a:p>
            <a:pPr>
              <a:buFont typeface="+mj-lt"/>
              <a:buAutoNum type="alphaLcPeriod"/>
            </a:pPr>
            <a:r>
              <a:rPr lang="fr-FR" sz="3200" dirty="0"/>
              <a:t>Menacer de congédier ou de réprimander une personne si elle refuse des avances sexuelles (ce qui constitue des représailles).</a:t>
            </a:r>
          </a:p>
          <a:p>
            <a:pPr>
              <a:buFont typeface="+mj-lt"/>
              <a:buAutoNum type="alphaLcPeriod"/>
            </a:pPr>
            <a:r>
              <a:rPr lang="fr-FR" sz="3200" dirty="0"/>
              <a:t>S’adonner au harcèlement (comportement qui fait qu’une personne se sent en danger, par exemple des visites non souhaitées, des appels téléphoniques, des </a:t>
            </a:r>
            <a:r>
              <a:rPr lang="fr-FR" sz="3200" dirty="0" err="1"/>
              <a:t>textos</a:t>
            </a:r>
            <a:r>
              <a:rPr lang="fr-FR" sz="3200" dirty="0"/>
              <a:t>, des courriels ou des lettres, laisser des cadeaux ou surveiller la maison ou l’école d’une personne).</a:t>
            </a:r>
          </a:p>
          <a:p>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3</a:t>
            </a:fld>
            <a:endParaRPr lang="fr-FR" dirty="0">
              <a:solidFill>
                <a:prstClr val="black">
                  <a:tint val="75000"/>
                </a:prstClr>
              </a:solidFill>
            </a:endParaRPr>
          </a:p>
        </p:txBody>
      </p:sp>
    </p:spTree>
    <p:extLst>
      <p:ext uri="{BB962C8B-B14F-4D97-AF65-F5344CB8AC3E}">
        <p14:creationId xmlns:p14="http://schemas.microsoft.com/office/powerpoint/2010/main" val="3078581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4059" t="24326" r="41120" b="20588"/>
          <a:stretch/>
        </p:blipFill>
        <p:spPr bwMode="auto">
          <a:xfrm>
            <a:off x="1032042" y="901522"/>
            <a:ext cx="9833181" cy="5140690"/>
          </a:xfrm>
          <a:prstGeom prst="rect">
            <a:avLst/>
          </a:prstGeom>
          <a:ln>
            <a:solidFill>
              <a:srgbClr val="FF0000"/>
            </a:solidFill>
          </a:ln>
          <a:extLst>
            <a:ext uri="{53640926-AAD7-44D8-BBD7-CCE9431645EC}">
              <a14:shadowObscured xmlns:a14="http://schemas.microsoft.com/office/drawing/2010/main"/>
            </a:ext>
          </a:extLst>
        </p:spPr>
      </p:pic>
      <p:sp>
        <p:nvSpPr>
          <p:cNvPr id="5" name="Rounded Rectangle 4"/>
          <p:cNvSpPr/>
          <p:nvPr/>
        </p:nvSpPr>
        <p:spPr>
          <a:xfrm>
            <a:off x="2958352" y="6273725"/>
            <a:ext cx="2689413" cy="270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6" name="Picture 5"/>
          <p:cNvPicPr/>
          <p:nvPr/>
        </p:nvPicPr>
        <p:blipFill rotWithShape="1">
          <a:blip r:embed="rId3"/>
          <a:srcRect l="39137" t="14191" r="38842" b="77696"/>
          <a:stretch/>
        </p:blipFill>
        <p:spPr bwMode="auto">
          <a:xfrm>
            <a:off x="4491691" y="6273725"/>
            <a:ext cx="1308100" cy="270510"/>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1032042" y="180336"/>
            <a:ext cx="9833181" cy="601094"/>
          </a:xfrm>
          <a:prstGeom prst="rect">
            <a:avLst/>
          </a:prstGeom>
          <a:ln>
            <a:solidFill>
              <a:schemeClr val="accent4"/>
            </a:solid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smtClean="0">
                <a:ln>
                  <a:solidFill>
                    <a:srgbClr val="ED7D31"/>
                  </a:solidFill>
                </a:ln>
                <a:solidFill>
                  <a:prstClr val="black"/>
                </a:solidFill>
                <a:effectLst/>
                <a:uLnTx/>
                <a:uFillTx/>
                <a:latin typeface="Calibri" panose="020F0502020204030204"/>
                <a:ea typeface="+mj-ea"/>
                <a:cs typeface="+mj-cs"/>
              </a:rPr>
              <a:t>Cotation du nouveau-né à la naissance</a:t>
            </a:r>
            <a:endParaRPr kumimoji="0" lang="fr-FR" sz="4000" b="1" i="0" u="none" strike="noStrike" kern="1200" cap="none" spc="0" normalizeH="0" baseline="0" noProof="0" dirty="0">
              <a:ln>
                <a:solidFill>
                  <a:srgbClr val="ED7D31"/>
                </a:solidFill>
              </a:ln>
              <a:solidFill>
                <a:prstClr val="black"/>
              </a:solidFill>
              <a:effectLst/>
              <a:uLnTx/>
              <a:uFillTx/>
              <a:latin typeface="Calibri" panose="020F0502020204030204"/>
              <a:ea typeface="+mj-ea"/>
              <a:cs typeface="+mj-cs"/>
            </a:endParaRPr>
          </a:p>
        </p:txBody>
      </p:sp>
      <p:sp>
        <p:nvSpPr>
          <p:cNvPr id="3" name="Slide Number Placeholder 2"/>
          <p:cNvSpPr>
            <a:spLocks noGrp="1"/>
          </p:cNvSpPr>
          <p:nvPr>
            <p:ph type="sldNum" sz="quarter" idx="12"/>
          </p:nvPr>
        </p:nvSpPr>
        <p:spPr/>
        <p:txBody>
          <a:bodyPr/>
          <a:lstStyle/>
          <a:p>
            <a:fld id="{5F260CC8-F0FE-4F0D-B416-27449B59D699}" type="slidenum">
              <a:rPr lang="fr-FR" smtClean="0">
                <a:solidFill>
                  <a:prstClr val="black">
                    <a:tint val="75000"/>
                  </a:prstClr>
                </a:solidFill>
              </a:rPr>
              <a:pPr/>
              <a:t>30</a:t>
            </a:fld>
            <a:endParaRPr lang="fr-FR" dirty="0">
              <a:solidFill>
                <a:prstClr val="black">
                  <a:tint val="75000"/>
                </a:prstClr>
              </a:solidFill>
            </a:endParaRPr>
          </a:p>
        </p:txBody>
      </p:sp>
    </p:spTree>
    <p:extLst>
      <p:ext uri="{BB962C8B-B14F-4D97-AF65-F5344CB8AC3E}">
        <p14:creationId xmlns:p14="http://schemas.microsoft.com/office/powerpoint/2010/main" val="2676529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a:ln>
            <a:solidFill>
              <a:schemeClr val="accent4"/>
            </a:solidFill>
          </a:ln>
        </p:spPr>
        <p:txBody>
          <a:bodyPr anchor="t"/>
          <a:lstStyle/>
          <a:p>
            <a:r>
              <a:rPr lang="fr-FR" b="1" dirty="0" smtClean="0">
                <a:ln>
                  <a:solidFill>
                    <a:schemeClr val="accent2"/>
                  </a:solidFill>
                </a:ln>
                <a:latin typeface="+mn-lt"/>
              </a:rPr>
              <a:t>Premiers soins essentiels du nouveau-né</a:t>
            </a:r>
            <a:endParaRPr lang="fr-FR" b="1" dirty="0">
              <a:ln>
                <a:solidFill>
                  <a:schemeClr val="accent2"/>
                </a:solidFill>
              </a:ln>
              <a:latin typeface="+mn-lt"/>
            </a:endParaRPr>
          </a:p>
        </p:txBody>
      </p:sp>
      <p:sp>
        <p:nvSpPr>
          <p:cNvPr id="3" name="Content Placeholder 2"/>
          <p:cNvSpPr>
            <a:spLocks noGrp="1"/>
          </p:cNvSpPr>
          <p:nvPr>
            <p:ph idx="1"/>
          </p:nvPr>
        </p:nvSpPr>
        <p:spPr>
          <a:xfrm>
            <a:off x="838200" y="1272988"/>
            <a:ext cx="10959353" cy="5321243"/>
          </a:xfrm>
        </p:spPr>
        <p:txBody>
          <a:bodyPr>
            <a:normAutofit lnSpcReduction="10000"/>
          </a:bodyPr>
          <a:lstStyle/>
          <a:p>
            <a:pPr marL="0" indent="0">
              <a:buNone/>
            </a:pPr>
            <a:r>
              <a:rPr lang="fr-FR" dirty="0" smtClean="0"/>
              <a:t>Quelques minutes après l’accouchement, procéder </a:t>
            </a:r>
            <a:r>
              <a:rPr lang="fr-FR" dirty="0">
                <a:solidFill>
                  <a:prstClr val="black"/>
                </a:solidFill>
              </a:rPr>
              <a:t>à </a:t>
            </a:r>
            <a:r>
              <a:rPr lang="fr-FR" dirty="0" smtClean="0"/>
              <a:t>: </a:t>
            </a:r>
          </a:p>
          <a:p>
            <a:pPr marL="571500" indent="-571500">
              <a:buFont typeface="+mj-lt"/>
              <a:buAutoNum type="romanLcPeriod"/>
            </a:pPr>
            <a:r>
              <a:rPr lang="fr-FR" dirty="0" smtClean="0"/>
              <a:t>Un séchage immédiat et complet. </a:t>
            </a:r>
          </a:p>
          <a:p>
            <a:pPr marL="571500" indent="-571500">
              <a:buFont typeface="+mj-lt"/>
              <a:buAutoNum type="romanLcPeriod"/>
            </a:pPr>
            <a:r>
              <a:rPr lang="fr-FR" dirty="0" smtClean="0"/>
              <a:t>Le contact peau à peau du nouveau-né avec sa mère.</a:t>
            </a:r>
          </a:p>
          <a:p>
            <a:pPr marL="571500" indent="-571500">
              <a:buFont typeface="+mj-lt"/>
              <a:buAutoNum type="romanLcPeriod"/>
            </a:pPr>
            <a:r>
              <a:rPr lang="fr-FR" dirty="0" smtClean="0"/>
              <a:t>Soins des yeux: nettoyage plus instiller un</a:t>
            </a:r>
            <a:r>
              <a:rPr lang="en-US" dirty="0" smtClean="0"/>
              <a:t> </a:t>
            </a:r>
            <a:r>
              <a:rPr lang="fr-FR" dirty="0" smtClean="0"/>
              <a:t>collyre/ pommade</a:t>
            </a:r>
            <a:r>
              <a:rPr lang="en-US" dirty="0" smtClean="0"/>
              <a:t> </a:t>
            </a:r>
            <a:r>
              <a:rPr lang="fr-FR" dirty="0" smtClean="0"/>
              <a:t>antibiotique ( par ex. </a:t>
            </a:r>
            <a:r>
              <a:rPr lang="fr-FR" dirty="0" err="1" smtClean="0"/>
              <a:t>hydrochlorure</a:t>
            </a:r>
            <a:r>
              <a:rPr lang="fr-FR" dirty="0" smtClean="0"/>
              <a:t> de tétracycline </a:t>
            </a:r>
            <a:r>
              <a:rPr lang="fr-FR" dirty="0">
                <a:solidFill>
                  <a:prstClr val="black"/>
                </a:solidFill>
              </a:rPr>
              <a:t>à</a:t>
            </a:r>
            <a:r>
              <a:rPr lang="fr-FR" dirty="0" smtClean="0"/>
              <a:t> 1%).</a:t>
            </a:r>
          </a:p>
          <a:p>
            <a:pPr marL="571500" indent="-571500">
              <a:buFont typeface="+mj-lt"/>
              <a:buAutoNum type="romanLcPeriod"/>
            </a:pPr>
            <a:r>
              <a:rPr lang="fr-FR" dirty="0" smtClean="0"/>
              <a:t>Soins du cordon ombilical: </a:t>
            </a:r>
          </a:p>
          <a:p>
            <a:pPr marL="571500" indent="-571500">
              <a:buFont typeface="+mj-lt"/>
              <a:buAutoNum type="romanLcPeriod"/>
            </a:pPr>
            <a:r>
              <a:rPr lang="fr-FR" dirty="0" smtClean="0"/>
              <a:t>L’allaitement maternel précoce et exclusif.</a:t>
            </a:r>
          </a:p>
          <a:p>
            <a:pPr marL="571500" indent="-571500">
              <a:buFont typeface="+mj-lt"/>
              <a:buAutoNum type="romanLcPeriod"/>
            </a:pPr>
            <a:r>
              <a:rPr lang="fr-FR" dirty="0" smtClean="0"/>
              <a:t>La ventilation par pression positive à l’air ambiant au moyen d’un masque et un ballon (après une minute de naissance, si pas d’autonomie de respiration).</a:t>
            </a:r>
          </a:p>
          <a:p>
            <a:pPr marL="571500" indent="-571500">
              <a:buFont typeface="+mj-lt"/>
              <a:buAutoNum type="romanLcPeriod"/>
            </a:pPr>
            <a:r>
              <a:rPr lang="fr-FR" dirty="0" smtClean="0"/>
              <a:t>Le suivi du nouveau (surveiller la température, l’allaitement, signes d’infection, état du système nerveux etc.)</a:t>
            </a: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31</a:t>
            </a:fld>
            <a:endParaRPr lang="fr-FR" dirty="0">
              <a:solidFill>
                <a:prstClr val="black">
                  <a:tint val="75000"/>
                </a:prstClr>
              </a:solidFill>
            </a:endParaRPr>
          </a:p>
        </p:txBody>
      </p:sp>
    </p:spTree>
    <p:extLst>
      <p:ext uri="{BB962C8B-B14F-4D97-AF65-F5344CB8AC3E}">
        <p14:creationId xmlns:p14="http://schemas.microsoft.com/office/powerpoint/2010/main" val="2681377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0287"/>
          </a:xfrm>
          <a:ln>
            <a:solidFill>
              <a:schemeClr val="accent4"/>
            </a:solidFill>
          </a:ln>
        </p:spPr>
        <p:txBody>
          <a:bodyPr anchor="t">
            <a:normAutofit/>
          </a:bodyPr>
          <a:lstStyle/>
          <a:p>
            <a:r>
              <a:rPr lang="fr-FR" sz="4800" b="1" dirty="0" smtClean="0">
                <a:ln>
                  <a:solidFill>
                    <a:schemeClr val="accent2"/>
                  </a:solidFill>
                </a:ln>
                <a:latin typeface="+mn-lt"/>
              </a:rPr>
              <a:t>Les soins essentiels du cordon ombilical</a:t>
            </a:r>
            <a:endParaRPr lang="fr-FR" sz="4800" b="1" dirty="0">
              <a:ln>
                <a:solidFill>
                  <a:schemeClr val="accent2"/>
                </a:solidFill>
              </a:ln>
              <a:latin typeface="+mn-lt"/>
            </a:endParaRPr>
          </a:p>
        </p:txBody>
      </p:sp>
      <p:sp>
        <p:nvSpPr>
          <p:cNvPr id="3" name="Content Placeholder 2"/>
          <p:cNvSpPr>
            <a:spLocks noGrp="1"/>
          </p:cNvSpPr>
          <p:nvPr>
            <p:ph idx="1"/>
          </p:nvPr>
        </p:nvSpPr>
        <p:spPr>
          <a:xfrm>
            <a:off x="838200" y="1241612"/>
            <a:ext cx="10789920" cy="5432612"/>
          </a:xfrm>
        </p:spPr>
        <p:txBody>
          <a:bodyPr>
            <a:noAutofit/>
          </a:bodyPr>
          <a:lstStyle/>
          <a:p>
            <a:r>
              <a:rPr lang="fr-FR" sz="2200" dirty="0">
                <a:hlinkClick r:id="rId3"/>
              </a:rPr>
              <a:t>https://</a:t>
            </a:r>
            <a:r>
              <a:rPr lang="fr-FR" sz="2200" dirty="0" smtClean="0">
                <a:hlinkClick r:id="rId3"/>
              </a:rPr>
              <a:t>www.youtube.com/watch?v=qJLZ9n5eP8I</a:t>
            </a:r>
            <a:endParaRPr lang="fr-FR" sz="2200" dirty="0" smtClean="0"/>
          </a:p>
          <a:p>
            <a:r>
              <a:rPr lang="fr-FR" sz="2200" dirty="0" smtClean="0">
                <a:solidFill>
                  <a:srgbClr val="131A1C"/>
                </a:solidFill>
              </a:rPr>
              <a:t>Le moignon du cordon </a:t>
            </a:r>
            <a:r>
              <a:rPr lang="fr-FR" sz="2200" dirty="0">
                <a:solidFill>
                  <a:srgbClr val="131A1C"/>
                </a:solidFill>
              </a:rPr>
              <a:t>ombilical </a:t>
            </a:r>
            <a:r>
              <a:rPr lang="fr-FR" sz="2200" dirty="0" smtClean="0">
                <a:solidFill>
                  <a:srgbClr val="131A1C"/>
                </a:solidFill>
              </a:rPr>
              <a:t>chute entre </a:t>
            </a:r>
            <a:r>
              <a:rPr lang="fr-FR" sz="2200" dirty="0">
                <a:solidFill>
                  <a:srgbClr val="131A1C"/>
                </a:solidFill>
              </a:rPr>
              <a:t>cinq et dix jours après la naissance mais la cicatrisation n'est obtenue qu'au bout du quinzième jour</a:t>
            </a:r>
            <a:r>
              <a:rPr lang="fr-FR" sz="2200" dirty="0" smtClean="0">
                <a:solidFill>
                  <a:srgbClr val="131A1C"/>
                </a:solidFill>
              </a:rPr>
              <a:t>.</a:t>
            </a:r>
          </a:p>
          <a:p>
            <a:r>
              <a:rPr lang="fr-FR" sz="2200" dirty="0" smtClean="0">
                <a:solidFill>
                  <a:srgbClr val="131A1C"/>
                </a:solidFill>
              </a:rPr>
              <a:t>Nettoyer </a:t>
            </a:r>
            <a:r>
              <a:rPr lang="fr-FR" sz="2200" dirty="0">
                <a:solidFill>
                  <a:srgbClr val="131A1C"/>
                </a:solidFill>
              </a:rPr>
              <a:t>quotidiennement </a:t>
            </a:r>
            <a:r>
              <a:rPr lang="fr-FR" sz="2200" dirty="0" smtClean="0">
                <a:solidFill>
                  <a:srgbClr val="131A1C"/>
                </a:solidFill>
              </a:rPr>
              <a:t>le moignon et </a:t>
            </a:r>
            <a:r>
              <a:rPr lang="fr-FR" sz="2200" dirty="0">
                <a:solidFill>
                  <a:srgbClr val="131A1C"/>
                </a:solidFill>
              </a:rPr>
              <a:t>maintenir </a:t>
            </a:r>
            <a:r>
              <a:rPr lang="fr-FR" sz="2200" dirty="0" smtClean="0">
                <a:solidFill>
                  <a:srgbClr val="131A1C"/>
                </a:solidFill>
              </a:rPr>
              <a:t>le nombril </a:t>
            </a:r>
            <a:r>
              <a:rPr lang="fr-FR" sz="2200" dirty="0">
                <a:solidFill>
                  <a:srgbClr val="131A1C"/>
                </a:solidFill>
              </a:rPr>
              <a:t>au sec afin d'éviter une </a:t>
            </a:r>
            <a:r>
              <a:rPr lang="fr-FR" sz="2200" dirty="0" smtClean="0">
                <a:solidFill>
                  <a:srgbClr val="131A1C"/>
                </a:solidFill>
              </a:rPr>
              <a:t>infection, jusqu’à sa chute. </a:t>
            </a:r>
          </a:p>
          <a:p>
            <a:r>
              <a:rPr lang="fr-FR" sz="2200" dirty="0" smtClean="0">
                <a:solidFill>
                  <a:srgbClr val="131A1C"/>
                </a:solidFill>
              </a:rPr>
              <a:t>Lors de la première semaine, chaque jour, après le bain de préférence et  après avoir enlevé  les peaux-mortes autour du nombril, </a:t>
            </a:r>
            <a:r>
              <a:rPr lang="fr-FR" sz="2200" dirty="0" smtClean="0">
                <a:solidFill>
                  <a:srgbClr val="FF0000"/>
                </a:solidFill>
              </a:rPr>
              <a:t>se servir du </a:t>
            </a:r>
            <a:r>
              <a:rPr lang="fr-FR" sz="2200" dirty="0" err="1" smtClean="0">
                <a:solidFill>
                  <a:srgbClr val="FF0000"/>
                </a:solidFill>
              </a:rPr>
              <a:t>chlorhexidine</a:t>
            </a:r>
            <a:r>
              <a:rPr lang="fr-FR" sz="2200" dirty="0" smtClean="0">
                <a:solidFill>
                  <a:srgbClr val="FF0000"/>
                </a:solidFill>
              </a:rPr>
              <a:t> pour nettoyer autour de nombril et moignon du cordon ombilical. </a:t>
            </a:r>
          </a:p>
          <a:p>
            <a:r>
              <a:rPr lang="fr-FR" sz="2200" dirty="0" smtClean="0">
                <a:solidFill>
                  <a:srgbClr val="131A1C"/>
                </a:solidFill>
              </a:rPr>
              <a:t>Avec des compresses stériles imbibées de </a:t>
            </a:r>
            <a:r>
              <a:rPr lang="fr-FR" sz="2200" dirty="0" err="1">
                <a:solidFill>
                  <a:srgbClr val="131A1C"/>
                </a:solidFill>
              </a:rPr>
              <a:t>c</a:t>
            </a:r>
            <a:r>
              <a:rPr lang="fr-FR" sz="2200" dirty="0" err="1" smtClean="0">
                <a:solidFill>
                  <a:srgbClr val="131A1C"/>
                </a:solidFill>
              </a:rPr>
              <a:t>hlorhexidine</a:t>
            </a:r>
            <a:r>
              <a:rPr lang="fr-FR" sz="2200" dirty="0" smtClean="0">
                <a:solidFill>
                  <a:srgbClr val="131A1C"/>
                </a:solidFill>
              </a:rPr>
              <a:t> </a:t>
            </a:r>
            <a:r>
              <a:rPr lang="fr-FR" sz="2200" dirty="0">
                <a:solidFill>
                  <a:srgbClr val="131A1C"/>
                </a:solidFill>
              </a:rPr>
              <a:t>à</a:t>
            </a:r>
            <a:r>
              <a:rPr lang="fr-FR" sz="2200" dirty="0" smtClean="0">
                <a:solidFill>
                  <a:srgbClr val="131A1C"/>
                </a:solidFill>
              </a:rPr>
              <a:t> 7.1% (</a:t>
            </a:r>
            <a:r>
              <a:rPr lang="fr-FR" sz="2200" dirty="0" err="1" smtClean="0">
                <a:solidFill>
                  <a:srgbClr val="131A1C"/>
                </a:solidFill>
              </a:rPr>
              <a:t>chlorhexidine</a:t>
            </a:r>
            <a:r>
              <a:rPr lang="fr-FR" sz="2200" dirty="0" smtClean="0">
                <a:solidFill>
                  <a:srgbClr val="131A1C"/>
                </a:solidFill>
              </a:rPr>
              <a:t> à 4%) , </a:t>
            </a:r>
            <a:r>
              <a:rPr lang="fr-FR" sz="2200" dirty="0">
                <a:solidFill>
                  <a:srgbClr val="131A1C"/>
                </a:solidFill>
              </a:rPr>
              <a:t>faites des gestes de l'intérieur vers l'extérieur </a:t>
            </a:r>
            <a:r>
              <a:rPr lang="fr-FR" sz="2200" dirty="0" smtClean="0">
                <a:solidFill>
                  <a:srgbClr val="131A1C"/>
                </a:solidFill>
              </a:rPr>
              <a:t>du nombril. </a:t>
            </a:r>
          </a:p>
          <a:p>
            <a:r>
              <a:rPr lang="fr-FR" sz="2200" dirty="0">
                <a:solidFill>
                  <a:srgbClr val="131A1C"/>
                </a:solidFill>
              </a:rPr>
              <a:t>Après ce nettoyage, séchez bien avec une compresse stérile sèche. </a:t>
            </a:r>
            <a:endParaRPr lang="fr-FR" sz="2200" dirty="0" smtClean="0">
              <a:solidFill>
                <a:srgbClr val="131A1C"/>
              </a:solidFill>
            </a:endParaRPr>
          </a:p>
          <a:p>
            <a:r>
              <a:rPr lang="fr-FR" sz="2200" dirty="0">
                <a:solidFill>
                  <a:srgbClr val="131A1C"/>
                </a:solidFill>
              </a:rPr>
              <a:t>Lavez-vous les mains après ces soins</a:t>
            </a:r>
            <a:r>
              <a:rPr lang="fr-FR" sz="2200" dirty="0" smtClean="0">
                <a:solidFill>
                  <a:srgbClr val="131A1C"/>
                </a:solidFill>
              </a:rPr>
              <a:t>.</a:t>
            </a:r>
          </a:p>
          <a:p>
            <a:r>
              <a:rPr lang="fr-FR" sz="2200" dirty="0" smtClean="0">
                <a:solidFill>
                  <a:srgbClr val="131A1C"/>
                </a:solidFill>
              </a:rPr>
              <a:t>Continuez </a:t>
            </a:r>
            <a:r>
              <a:rPr lang="fr-FR" sz="2200" dirty="0">
                <a:solidFill>
                  <a:srgbClr val="131A1C"/>
                </a:solidFill>
              </a:rPr>
              <a:t>à nettoyer </a:t>
            </a:r>
            <a:r>
              <a:rPr lang="fr-FR" sz="2200" dirty="0" smtClean="0">
                <a:solidFill>
                  <a:srgbClr val="131A1C"/>
                </a:solidFill>
              </a:rPr>
              <a:t>le nombril </a:t>
            </a:r>
            <a:r>
              <a:rPr lang="fr-FR" sz="2200" dirty="0">
                <a:solidFill>
                  <a:srgbClr val="131A1C"/>
                </a:solidFill>
              </a:rPr>
              <a:t>pendant quelques jours jusqu'à cicatrisation </a:t>
            </a:r>
            <a:r>
              <a:rPr lang="fr-FR" sz="2200" dirty="0" smtClean="0">
                <a:solidFill>
                  <a:srgbClr val="131A1C"/>
                </a:solidFill>
              </a:rPr>
              <a:t>complète, une fois que le moignon est chuté.  </a:t>
            </a:r>
          </a:p>
          <a:p>
            <a:endParaRPr lang="fr-FR" sz="2200" dirty="0"/>
          </a:p>
        </p:txBody>
      </p:sp>
      <p:sp>
        <p:nvSpPr>
          <p:cNvPr id="5" name="Slide Number Placeholder 4"/>
          <p:cNvSpPr>
            <a:spLocks noGrp="1"/>
          </p:cNvSpPr>
          <p:nvPr>
            <p:ph type="sldNum" sz="quarter" idx="12"/>
          </p:nvPr>
        </p:nvSpPr>
        <p:spPr/>
        <p:txBody>
          <a:bodyPr/>
          <a:lstStyle/>
          <a:p>
            <a:fld id="{443B8E0D-AF96-4B0C-8E56-E4E087691751}" type="slidenum">
              <a:rPr lang="fr-FR" smtClean="0"/>
              <a:t>32</a:t>
            </a:fld>
            <a:endParaRPr lang="fr-FR" dirty="0"/>
          </a:p>
        </p:txBody>
      </p:sp>
    </p:spTree>
    <p:extLst>
      <p:ext uri="{BB962C8B-B14F-4D97-AF65-F5344CB8AC3E}">
        <p14:creationId xmlns:p14="http://schemas.microsoft.com/office/powerpoint/2010/main" val="2158509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4166"/>
          </a:xfrm>
          <a:ln>
            <a:solidFill>
              <a:schemeClr val="accent4"/>
            </a:solidFill>
          </a:ln>
        </p:spPr>
        <p:txBody>
          <a:bodyPr anchor="t"/>
          <a:lstStyle/>
          <a:p>
            <a:r>
              <a:rPr lang="fr-FR" b="1" dirty="0" smtClean="0">
                <a:ln>
                  <a:solidFill>
                    <a:schemeClr val="accent2"/>
                  </a:solidFill>
                </a:ln>
                <a:latin typeface="+mn-lt"/>
              </a:rPr>
              <a:t>Signes de danger chez le nouveau-né </a:t>
            </a:r>
            <a:endParaRPr lang="fr-FR" b="1" dirty="0">
              <a:ln>
                <a:solidFill>
                  <a:schemeClr val="accent2"/>
                </a:solidFill>
              </a:ln>
              <a:latin typeface="+mn-lt"/>
            </a:endParaRPr>
          </a:p>
        </p:txBody>
      </p:sp>
      <p:sp>
        <p:nvSpPr>
          <p:cNvPr id="3" name="Content Placeholder 2"/>
          <p:cNvSpPr>
            <a:spLocks noGrp="1"/>
          </p:cNvSpPr>
          <p:nvPr>
            <p:ph idx="1"/>
          </p:nvPr>
        </p:nvSpPr>
        <p:spPr>
          <a:xfrm>
            <a:off x="481852" y="1237130"/>
            <a:ext cx="11351560" cy="4921903"/>
          </a:xfrm>
        </p:spPr>
        <p:txBody>
          <a:bodyPr>
            <a:normAutofit lnSpcReduction="10000"/>
          </a:bodyPr>
          <a:lstStyle/>
          <a:p>
            <a:pPr marL="514350" indent="-514350">
              <a:buFont typeface="+mj-lt"/>
              <a:buAutoNum type="alphaLcPeriod"/>
            </a:pPr>
            <a:r>
              <a:rPr lang="fr-FR" b="1" dirty="0" smtClean="0"/>
              <a:t>Digestion: </a:t>
            </a:r>
            <a:r>
              <a:rPr lang="fr-FR" dirty="0" smtClean="0"/>
              <a:t>Refus </a:t>
            </a:r>
            <a:r>
              <a:rPr lang="fr-FR" dirty="0"/>
              <a:t>ou incapacité de téter/tète </a:t>
            </a:r>
            <a:r>
              <a:rPr lang="fr-FR" dirty="0" smtClean="0"/>
              <a:t>peu. </a:t>
            </a:r>
          </a:p>
          <a:p>
            <a:pPr marL="514350" indent="-514350">
              <a:buFont typeface="+mj-lt"/>
              <a:buAutoNum type="alphaLcPeriod"/>
            </a:pPr>
            <a:r>
              <a:rPr lang="fr-FR" dirty="0"/>
              <a:t>Le nouveau-né </a:t>
            </a:r>
            <a:r>
              <a:rPr lang="fr-FR" dirty="0" err="1" smtClean="0"/>
              <a:t>renvoit</a:t>
            </a:r>
            <a:r>
              <a:rPr lang="fr-FR" dirty="0" smtClean="0"/>
              <a:t> / vomit tout. </a:t>
            </a:r>
          </a:p>
          <a:p>
            <a:pPr marL="514350" indent="-514350">
              <a:buFont typeface="+mj-lt"/>
              <a:buAutoNum type="alphaLcPeriod"/>
            </a:pPr>
            <a:r>
              <a:rPr lang="fr-FR" b="1" dirty="0" smtClean="0"/>
              <a:t>Système nerveux: </a:t>
            </a:r>
          </a:p>
          <a:p>
            <a:pPr marL="971550" lvl="1" indent="-514350">
              <a:buFont typeface="+mj-lt"/>
              <a:buAutoNum type="romanLcPeriod"/>
            </a:pPr>
            <a:r>
              <a:rPr lang="fr-FR" dirty="0" smtClean="0"/>
              <a:t>Léthargique</a:t>
            </a:r>
            <a:r>
              <a:rPr lang="fr-FR" dirty="0"/>
              <a:t>, très endormi, inactif, ne bouge pas, ne se réveille pas et ne peut pas sortir du sommeil pour </a:t>
            </a:r>
            <a:r>
              <a:rPr lang="fr-FR" dirty="0" smtClean="0"/>
              <a:t>s’alimenter;</a:t>
            </a:r>
          </a:p>
          <a:p>
            <a:pPr marL="971550" lvl="1" indent="-514350">
              <a:buFont typeface="+mj-lt"/>
              <a:buAutoNum type="romanLcPeriod"/>
            </a:pPr>
            <a:r>
              <a:rPr lang="fr-FR" dirty="0" smtClean="0"/>
              <a:t>La </a:t>
            </a:r>
            <a:r>
              <a:rPr lang="fr-FR" dirty="0"/>
              <a:t>fièvre, le corps est très chaud ou très froid </a:t>
            </a:r>
            <a:r>
              <a:rPr lang="fr-FR" dirty="0" smtClean="0"/>
              <a:t>(</a:t>
            </a:r>
            <a:r>
              <a:rPr lang="fr-FR" dirty="0" err="1"/>
              <a:t>t</a:t>
            </a:r>
            <a:r>
              <a:rPr lang="fr-FR" dirty="0" err="1" smtClean="0"/>
              <a:t>emp</a:t>
            </a:r>
            <a:r>
              <a:rPr lang="fr-FR" dirty="0"/>
              <a:t>. </a:t>
            </a:r>
            <a:r>
              <a:rPr lang="fr-FR" dirty="0" smtClean="0"/>
              <a:t>&gt;37.5°C </a:t>
            </a:r>
            <a:r>
              <a:rPr lang="fr-FR" dirty="0"/>
              <a:t>or &lt;</a:t>
            </a:r>
            <a:r>
              <a:rPr lang="fr-FR" dirty="0" smtClean="0"/>
              <a:t>  35.5°C)</a:t>
            </a:r>
          </a:p>
          <a:p>
            <a:pPr marL="971550" lvl="1" indent="-514350">
              <a:buFont typeface="+mj-lt"/>
              <a:buAutoNum type="romanLcPeriod"/>
            </a:pPr>
            <a:r>
              <a:rPr lang="fr-FR" dirty="0" smtClean="0"/>
              <a:t>Convulsions</a:t>
            </a:r>
          </a:p>
          <a:p>
            <a:pPr marL="514350" indent="-514350">
              <a:buFont typeface="+mj-lt"/>
              <a:buAutoNum type="alphaLcPeriod"/>
            </a:pPr>
            <a:r>
              <a:rPr lang="fr-FR" b="1" dirty="0" smtClean="0"/>
              <a:t>Troubles respiratoires : </a:t>
            </a:r>
            <a:r>
              <a:rPr lang="fr-FR" dirty="0" smtClean="0"/>
              <a:t>respiration rapide. &gt; 60/ min, </a:t>
            </a:r>
            <a:r>
              <a:rPr lang="fr-FR" dirty="0"/>
              <a:t>respiration bruyante </a:t>
            </a:r>
            <a:endParaRPr lang="fr-FR" dirty="0" smtClean="0"/>
          </a:p>
          <a:p>
            <a:pPr marL="514350" indent="-514350">
              <a:buFont typeface="+mj-lt"/>
              <a:buAutoNum type="alphaLcPeriod"/>
            </a:pPr>
            <a:r>
              <a:rPr lang="fr-FR" b="1" dirty="0" smtClean="0"/>
              <a:t>La peau: </a:t>
            </a:r>
            <a:r>
              <a:rPr lang="fr-FR" dirty="0" smtClean="0"/>
              <a:t>Pustules </a:t>
            </a:r>
            <a:r>
              <a:rPr lang="fr-FR" dirty="0"/>
              <a:t>ou boutons sur la peau</a:t>
            </a:r>
            <a:r>
              <a:rPr lang="fr-FR" dirty="0" smtClean="0"/>
              <a:t>.</a:t>
            </a:r>
          </a:p>
          <a:p>
            <a:pPr marL="514350" indent="-514350">
              <a:buFont typeface="+mj-lt"/>
              <a:buAutoNum type="alphaLcPeriod"/>
            </a:pPr>
            <a:r>
              <a:rPr lang="fr-FR" b="1" dirty="0" smtClean="0"/>
              <a:t>Petit poids </a:t>
            </a:r>
            <a:r>
              <a:rPr lang="fr-FR" dirty="0">
                <a:solidFill>
                  <a:srgbClr val="131A1C"/>
                </a:solidFill>
              </a:rPr>
              <a:t>à</a:t>
            </a:r>
            <a:r>
              <a:rPr lang="fr-FR" dirty="0" smtClean="0"/>
              <a:t> la naissance &lt;2500gms. </a:t>
            </a:r>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t>33</a:t>
            </a:fld>
            <a:endParaRPr lang="fr-FR" dirty="0"/>
          </a:p>
        </p:txBody>
      </p:sp>
    </p:spTree>
    <p:extLst>
      <p:ext uri="{BB962C8B-B14F-4D97-AF65-F5344CB8AC3E}">
        <p14:creationId xmlns:p14="http://schemas.microsoft.com/office/powerpoint/2010/main" val="3303278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365126"/>
            <a:ext cx="10977282" cy="983990"/>
          </a:xfrm>
          <a:ln>
            <a:solidFill>
              <a:schemeClr val="accent4"/>
            </a:solidFill>
          </a:ln>
        </p:spPr>
        <p:txBody>
          <a:bodyPr>
            <a:normAutofit/>
          </a:bodyPr>
          <a:lstStyle/>
          <a:p>
            <a:pPr algn="ctr"/>
            <a:r>
              <a:rPr lang="fr-FR" sz="4000" b="1" dirty="0" smtClean="0">
                <a:ln>
                  <a:solidFill>
                    <a:schemeClr val="accent2"/>
                  </a:solidFill>
                </a:ln>
                <a:latin typeface="+mn-lt"/>
              </a:rPr>
              <a:t>La prise en charge des nouveau-nés </a:t>
            </a:r>
            <a:r>
              <a:rPr lang="fr-FR" sz="4000" b="1" dirty="0">
                <a:ln>
                  <a:solidFill>
                    <a:schemeClr val="accent2"/>
                  </a:solidFill>
                </a:ln>
                <a:solidFill>
                  <a:prstClr val="black"/>
                </a:solidFill>
                <a:latin typeface="+mn-lt"/>
                <a:ea typeface="+mn-ea"/>
                <a:cs typeface="+mn-cs"/>
              </a:rPr>
              <a:t>à</a:t>
            </a:r>
            <a:r>
              <a:rPr lang="fr-FR" sz="4000" b="1" dirty="0" smtClean="0">
                <a:ln>
                  <a:solidFill>
                    <a:schemeClr val="accent2"/>
                  </a:solidFill>
                </a:ln>
                <a:latin typeface="+mn-lt"/>
              </a:rPr>
              <a:t> petit poids. </a:t>
            </a:r>
            <a:endParaRPr lang="fr-FR" sz="4000" b="1" dirty="0">
              <a:ln>
                <a:solidFill>
                  <a:schemeClr val="accent2"/>
                </a:solidFill>
              </a:ln>
              <a:latin typeface="+mn-lt"/>
            </a:endParaRPr>
          </a:p>
        </p:txBody>
      </p:sp>
      <p:pic>
        <p:nvPicPr>
          <p:cNvPr id="6" name="Picture 5"/>
          <p:cNvPicPr>
            <a:picLocks noChangeAspect="1"/>
          </p:cNvPicPr>
          <p:nvPr/>
        </p:nvPicPr>
        <p:blipFill>
          <a:blip r:embed="rId3"/>
          <a:stretch>
            <a:fillRect/>
          </a:stretch>
        </p:blipFill>
        <p:spPr>
          <a:xfrm>
            <a:off x="1653696" y="1467644"/>
            <a:ext cx="7920610" cy="4015825"/>
          </a:xfrm>
          <a:prstGeom prst="rect">
            <a:avLst/>
          </a:prstGeom>
        </p:spPr>
      </p:pic>
      <p:sp>
        <p:nvSpPr>
          <p:cNvPr id="7" name="Rounded Rectangle 6"/>
          <p:cNvSpPr/>
          <p:nvPr/>
        </p:nvSpPr>
        <p:spPr>
          <a:xfrm>
            <a:off x="2438399" y="5483469"/>
            <a:ext cx="613186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white"/>
                </a:solidFill>
                <a:effectLst/>
                <a:uLnTx/>
                <a:uFillTx/>
                <a:latin typeface="Calibri"/>
                <a:ea typeface="+mn-ea"/>
                <a:cs typeface="+mn-cs"/>
              </a:rPr>
              <a:t>Les soins mère Kangourou - SMK</a:t>
            </a:r>
            <a:endParaRPr kumimoji="0" lang="fr-FR"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t>34</a:t>
            </a:fld>
            <a:endParaRPr lang="fr-FR" dirty="0"/>
          </a:p>
        </p:txBody>
      </p:sp>
    </p:spTree>
    <p:extLst>
      <p:ext uri="{BB962C8B-B14F-4D97-AF65-F5344CB8AC3E}">
        <p14:creationId xmlns:p14="http://schemas.microsoft.com/office/powerpoint/2010/main" val="357650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881734" cy="969000"/>
          </a:xfrm>
          <a:ln>
            <a:solidFill>
              <a:schemeClr val="accent4"/>
            </a:solidFill>
          </a:ln>
        </p:spPr>
        <p:txBody>
          <a:bodyPr/>
          <a:lstStyle/>
          <a:p>
            <a:pPr marL="0" indent="0"/>
            <a:r>
              <a:rPr lang="fr-FR" b="1" dirty="0">
                <a:ln>
                  <a:solidFill>
                    <a:schemeClr val="accent2"/>
                  </a:solidFill>
                </a:ln>
                <a:latin typeface="+mn-lt"/>
              </a:rPr>
              <a:t>Rôles du coordinateur SSR </a:t>
            </a:r>
          </a:p>
        </p:txBody>
      </p:sp>
      <p:sp>
        <p:nvSpPr>
          <p:cNvPr id="3" name="Content Placeholder 2"/>
          <p:cNvSpPr>
            <a:spLocks noGrp="1"/>
          </p:cNvSpPr>
          <p:nvPr>
            <p:ph idx="1"/>
          </p:nvPr>
        </p:nvSpPr>
        <p:spPr/>
        <p:txBody>
          <a:bodyPr>
            <a:normAutofit/>
          </a:bodyPr>
          <a:lstStyle/>
          <a:p>
            <a:pPr marL="457200" lvl="0" indent="-457200">
              <a:buFont typeface="+mj-lt"/>
              <a:buAutoNum type="alphaLcPeriod"/>
            </a:pPr>
            <a:r>
              <a:rPr lang="fr-FR" dirty="0"/>
              <a:t>Veiller </a:t>
            </a:r>
            <a:r>
              <a:rPr lang="fr-FR" dirty="0">
                <a:solidFill>
                  <a:prstClr val="black"/>
                </a:solidFill>
              </a:rPr>
              <a:t>à </a:t>
            </a:r>
            <a:r>
              <a:rPr lang="fr-FR" dirty="0"/>
              <a:t>l’utilisation du </a:t>
            </a:r>
            <a:r>
              <a:rPr lang="fr-FR" dirty="0" err="1" smtClean="0"/>
              <a:t>partogramme</a:t>
            </a:r>
            <a:r>
              <a:rPr lang="fr-FR" dirty="0" smtClean="0">
                <a:solidFill>
                  <a:srgbClr val="FF0000"/>
                </a:solidFill>
              </a:rPr>
              <a:t> </a:t>
            </a:r>
            <a:r>
              <a:rPr lang="fr-FR" dirty="0" smtClean="0"/>
              <a:t>pour </a:t>
            </a:r>
            <a:r>
              <a:rPr lang="fr-FR" dirty="0"/>
              <a:t>la surveillance de travail. </a:t>
            </a:r>
            <a:r>
              <a:rPr lang="fr-FR" dirty="0">
                <a:solidFill>
                  <a:prstClr val="black"/>
                </a:solidFill>
              </a:rPr>
              <a:t>Le </a:t>
            </a:r>
            <a:r>
              <a:rPr lang="fr-FR" dirty="0" err="1">
                <a:solidFill>
                  <a:prstClr val="black"/>
                </a:solidFill>
              </a:rPr>
              <a:t>partogramme</a:t>
            </a:r>
            <a:r>
              <a:rPr lang="fr-FR" dirty="0">
                <a:solidFill>
                  <a:prstClr val="black"/>
                </a:solidFill>
              </a:rPr>
              <a:t> peut s’avérer utile pour </a:t>
            </a:r>
            <a:r>
              <a:rPr lang="fr-FR" dirty="0" smtClean="0">
                <a:solidFill>
                  <a:prstClr val="black"/>
                </a:solidFill>
              </a:rPr>
              <a:t>détecter </a:t>
            </a:r>
            <a:r>
              <a:rPr lang="fr-FR" dirty="0">
                <a:solidFill>
                  <a:prstClr val="black"/>
                </a:solidFill>
              </a:rPr>
              <a:t>les complications maternelles et fœtales. </a:t>
            </a:r>
          </a:p>
          <a:p>
            <a:pPr marL="457200" lvl="0" indent="-457200">
              <a:buFont typeface="+mj-lt"/>
              <a:buAutoNum type="alphaLcPeriod"/>
            </a:pPr>
            <a:r>
              <a:rPr lang="fr-FR" dirty="0">
                <a:solidFill>
                  <a:prstClr val="black"/>
                </a:solidFill>
              </a:rPr>
              <a:t>Veiller  à ce que les prestataires des services SONU soient formés sur la gestion de l’infibulation lors de travail, si nécessaire ou établir un système d’orientation </a:t>
            </a:r>
            <a:r>
              <a:rPr lang="fr-FR" dirty="0" smtClean="0">
                <a:solidFill>
                  <a:prstClr val="black"/>
                </a:solidFill>
              </a:rPr>
              <a:t> ou de référence sur </a:t>
            </a:r>
            <a:r>
              <a:rPr lang="fr-FR" dirty="0">
                <a:solidFill>
                  <a:prstClr val="black"/>
                </a:solidFill>
              </a:rPr>
              <a:t>les mutilations génitales féminines (MGF) de type III. </a:t>
            </a:r>
            <a:endParaRPr lang="fr-FR" dirty="0">
              <a:solidFill>
                <a:srgbClr val="FF0000"/>
              </a:solidFill>
            </a:endParaRPr>
          </a:p>
          <a:p>
            <a:pPr marL="457200" lvl="0" indent="-457200">
              <a:buFont typeface="+mj-lt"/>
              <a:buAutoNum type="alphaLcPeriod"/>
            </a:pPr>
            <a:r>
              <a:rPr lang="fr-FR" dirty="0">
                <a:solidFill>
                  <a:prstClr val="black"/>
                </a:solidFill>
              </a:rPr>
              <a:t> Les prestataires doivent s’assurer que les femmes et les filles disposent des informations sur tous les aspects de gestion de l’infibulation et obtiennent le consentement éclairé. </a:t>
            </a:r>
          </a:p>
          <a:p>
            <a:endParaRPr lang="fr-FR" dirty="0"/>
          </a:p>
        </p:txBody>
      </p:sp>
      <p:pic>
        <p:nvPicPr>
          <p:cNvPr id="4" name="Picture 3"/>
          <p:cNvPicPr>
            <a:picLocks noChangeAspect="1"/>
          </p:cNvPicPr>
          <p:nvPr/>
        </p:nvPicPr>
        <p:blipFill>
          <a:blip r:embed="rId2"/>
          <a:stretch>
            <a:fillRect/>
          </a:stretch>
        </p:blipFill>
        <p:spPr>
          <a:xfrm>
            <a:off x="7918604" y="106404"/>
            <a:ext cx="2298391" cy="1719221"/>
          </a:xfrm>
          <a:prstGeom prst="rect">
            <a:avLst/>
          </a:prstGeom>
        </p:spPr>
      </p:pic>
      <p:sp>
        <p:nvSpPr>
          <p:cNvPr id="6" name="Slide Number Placeholder 5"/>
          <p:cNvSpPr>
            <a:spLocks noGrp="1"/>
          </p:cNvSpPr>
          <p:nvPr>
            <p:ph type="sldNum" sz="quarter" idx="12"/>
          </p:nvPr>
        </p:nvSpPr>
        <p:spPr/>
        <p:txBody>
          <a:bodyPr/>
          <a:lstStyle/>
          <a:p>
            <a:fld id="{443B8E0D-AF96-4B0C-8E56-E4E087691751}" type="slidenum">
              <a:rPr lang="fr-FR" smtClean="0"/>
              <a:t>35</a:t>
            </a:fld>
            <a:endParaRPr lang="fr-FR" dirty="0"/>
          </a:p>
        </p:txBody>
      </p:sp>
    </p:spTree>
    <p:extLst>
      <p:ext uri="{BB962C8B-B14F-4D97-AF65-F5344CB8AC3E}">
        <p14:creationId xmlns:p14="http://schemas.microsoft.com/office/powerpoint/2010/main" val="401770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6"/>
            <a:ext cx="9860280" cy="692710"/>
          </a:xfrm>
          <a:ln>
            <a:solidFill>
              <a:schemeClr val="accent4"/>
            </a:solidFill>
          </a:ln>
        </p:spPr>
        <p:txBody>
          <a:bodyPr anchor="t">
            <a:noAutofit/>
          </a:bodyPr>
          <a:lstStyle/>
          <a:p>
            <a:r>
              <a:rPr lang="fr-FR" sz="4000" b="1" dirty="0">
                <a:ln>
                  <a:solidFill>
                    <a:schemeClr val="accent2"/>
                  </a:solidFill>
                </a:ln>
                <a:latin typeface="+mn-lt"/>
              </a:rPr>
              <a:t>C</a:t>
            </a:r>
            <a:r>
              <a:rPr lang="fr-FR" sz="4000" b="1" dirty="0" smtClean="0">
                <a:ln>
                  <a:solidFill>
                    <a:schemeClr val="accent2"/>
                  </a:solidFill>
                </a:ln>
                <a:latin typeface="+mn-lt"/>
              </a:rPr>
              <a:t>- </a:t>
            </a:r>
            <a:r>
              <a:rPr lang="fr-FR" sz="4000" b="1" dirty="0">
                <a:ln>
                  <a:solidFill>
                    <a:schemeClr val="accent2"/>
                  </a:solidFill>
                </a:ln>
                <a:latin typeface="+mn-lt"/>
              </a:rPr>
              <a:t>la disponibilité des soins post-avortement </a:t>
            </a:r>
          </a:p>
        </p:txBody>
      </p:sp>
      <p:sp>
        <p:nvSpPr>
          <p:cNvPr id="3" name="Content Placeholder 2"/>
          <p:cNvSpPr>
            <a:spLocks noGrp="1"/>
          </p:cNvSpPr>
          <p:nvPr>
            <p:ph idx="1"/>
          </p:nvPr>
        </p:nvSpPr>
        <p:spPr>
          <a:xfrm>
            <a:off x="838200" y="1439055"/>
            <a:ext cx="10515600" cy="4737907"/>
          </a:xfrm>
        </p:spPr>
        <p:txBody>
          <a:bodyPr>
            <a:normAutofit/>
          </a:bodyPr>
          <a:lstStyle/>
          <a:p>
            <a:pPr marL="0" indent="0">
              <a:buNone/>
            </a:pPr>
            <a:r>
              <a:rPr lang="fr-FR" b="1" dirty="0" smtClean="0"/>
              <a:t>Généralités: </a:t>
            </a:r>
          </a:p>
          <a:p>
            <a:pPr>
              <a:buFont typeface="Wingdings" panose="05000000000000000000" pitchFamily="2" charset="2"/>
              <a:buChar char="ü"/>
            </a:pPr>
            <a:r>
              <a:rPr lang="fr-FR" dirty="0" smtClean="0"/>
              <a:t>Les </a:t>
            </a:r>
            <a:r>
              <a:rPr lang="fr-FR" dirty="0"/>
              <a:t>soins post-avortement (SPA) constituent une stratégie globale visant à réduire le nombre de décès et les morbidités suites </a:t>
            </a:r>
            <a:r>
              <a:rPr lang="fr-FR" dirty="0">
                <a:solidFill>
                  <a:prstClr val="black"/>
                </a:solidFill>
              </a:rPr>
              <a:t>à</a:t>
            </a:r>
            <a:r>
              <a:rPr lang="fr-FR" dirty="0"/>
              <a:t> des complications liées aux avortements à risque et spontanés. </a:t>
            </a:r>
          </a:p>
          <a:p>
            <a:pPr>
              <a:buFont typeface="Wingdings" panose="05000000000000000000" pitchFamily="2" charset="2"/>
              <a:buChar char="ü"/>
            </a:pPr>
            <a:r>
              <a:rPr lang="fr-FR" dirty="0" smtClean="0">
                <a:solidFill>
                  <a:srgbClr val="FF0000"/>
                </a:solidFill>
              </a:rPr>
              <a:t>L’avortement </a:t>
            </a:r>
            <a:r>
              <a:rPr lang="fr-FR" dirty="0">
                <a:solidFill>
                  <a:srgbClr val="FF0000"/>
                </a:solidFill>
              </a:rPr>
              <a:t>à</a:t>
            </a:r>
            <a:r>
              <a:rPr lang="fr-FR" dirty="0" smtClean="0">
                <a:solidFill>
                  <a:srgbClr val="FF0000"/>
                </a:solidFill>
              </a:rPr>
              <a:t> risque est responsable de près de 8% de décès maternel, globalement, parmi lequel, 97% des décès se passe dans le tiers monde.</a:t>
            </a:r>
          </a:p>
          <a:p>
            <a:pPr>
              <a:buFont typeface="Wingdings" panose="05000000000000000000" pitchFamily="2" charset="2"/>
              <a:buChar char="ü"/>
            </a:pPr>
            <a:r>
              <a:rPr lang="fr-FR" dirty="0" smtClean="0"/>
              <a:t>Les femmes et filles en situation humanitaire sont </a:t>
            </a:r>
            <a:r>
              <a:rPr lang="fr-FR" dirty="0">
                <a:solidFill>
                  <a:prstClr val="black"/>
                </a:solidFill>
              </a:rPr>
              <a:t>à</a:t>
            </a:r>
            <a:r>
              <a:rPr lang="fr-FR" dirty="0" smtClean="0"/>
              <a:t> risque élevé de grossesses non-désirées et avortement </a:t>
            </a:r>
            <a:r>
              <a:rPr lang="fr-FR" dirty="0">
                <a:solidFill>
                  <a:prstClr val="black"/>
                </a:solidFill>
              </a:rPr>
              <a:t>à</a:t>
            </a:r>
            <a:r>
              <a:rPr lang="fr-FR" dirty="0" smtClean="0"/>
              <a:t> risque.  </a:t>
            </a:r>
          </a:p>
          <a:p>
            <a:pPr marL="0" indent="0">
              <a:buNone/>
            </a:pPr>
            <a:endParaRPr lang="fr-FR" b="1"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36</a:t>
            </a:fld>
            <a:endParaRPr lang="fr-FR" dirty="0">
              <a:solidFill>
                <a:prstClr val="black">
                  <a:tint val="75000"/>
                </a:prstClr>
              </a:solidFill>
            </a:endParaRPr>
          </a:p>
        </p:txBody>
      </p:sp>
    </p:spTree>
    <p:extLst>
      <p:ext uri="{BB962C8B-B14F-4D97-AF65-F5344CB8AC3E}">
        <p14:creationId xmlns:p14="http://schemas.microsoft.com/office/powerpoint/2010/main" val="177525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1640" cy="716915"/>
          </a:xfrm>
          <a:ln>
            <a:solidFill>
              <a:schemeClr val="accent4"/>
            </a:solidFill>
          </a:ln>
        </p:spPr>
        <p:txBody>
          <a:bodyPr anchor="t">
            <a:normAutofit fontScale="90000"/>
          </a:bodyPr>
          <a:lstStyle/>
          <a:p>
            <a:r>
              <a:rPr lang="fr-FR" b="1" dirty="0" smtClean="0">
                <a:ln>
                  <a:solidFill>
                    <a:schemeClr val="accent2"/>
                  </a:solidFill>
                </a:ln>
                <a:latin typeface="+mn-lt"/>
              </a:rPr>
              <a:t>CAT devant un cas d’avortement compliqué</a:t>
            </a:r>
            <a:endParaRPr lang="fr-FR" b="1" dirty="0">
              <a:ln>
                <a:solidFill>
                  <a:schemeClr val="accent2"/>
                </a:solidFill>
              </a:ln>
              <a:latin typeface="+mn-lt"/>
            </a:endParaRPr>
          </a:p>
        </p:txBody>
      </p:sp>
      <p:sp>
        <p:nvSpPr>
          <p:cNvPr id="3" name="Content Placeholder 2"/>
          <p:cNvSpPr>
            <a:spLocks noGrp="1"/>
          </p:cNvSpPr>
          <p:nvPr>
            <p:ph idx="1"/>
          </p:nvPr>
        </p:nvSpPr>
        <p:spPr>
          <a:xfrm>
            <a:off x="838199" y="1463040"/>
            <a:ext cx="10887635" cy="4713923"/>
          </a:xfrm>
        </p:spPr>
        <p:txBody>
          <a:bodyPr>
            <a:normAutofit/>
          </a:bodyPr>
          <a:lstStyle/>
          <a:p>
            <a:r>
              <a:rPr lang="fr-FR" sz="2600" dirty="0" smtClean="0"/>
              <a:t>Symptômes: saignement vaginal anormal, fièvre/ frissons  faisant soupçonner l’avortement incomplet et compliqué. </a:t>
            </a:r>
          </a:p>
          <a:p>
            <a:r>
              <a:rPr lang="fr-FR" sz="2600" dirty="0" smtClean="0"/>
              <a:t>La démarche </a:t>
            </a:r>
            <a:r>
              <a:rPr lang="fr-FR" sz="2600" dirty="0">
                <a:solidFill>
                  <a:prstClr val="black"/>
                </a:solidFill>
              </a:rPr>
              <a:t>à</a:t>
            </a:r>
            <a:r>
              <a:rPr lang="fr-FR" sz="2600" dirty="0" smtClean="0"/>
              <a:t> suivre: </a:t>
            </a:r>
          </a:p>
          <a:p>
            <a:pPr lvl="1">
              <a:buFont typeface="Wingdings" panose="05000000000000000000" pitchFamily="2" charset="2"/>
              <a:buChar char="ü"/>
            </a:pPr>
            <a:r>
              <a:rPr lang="fr-FR" dirty="0" smtClean="0"/>
              <a:t>Faire une évaluation initiale  rapide et déterminer la conduite </a:t>
            </a:r>
            <a:r>
              <a:rPr lang="fr-FR" dirty="0">
                <a:solidFill>
                  <a:prstClr val="black"/>
                </a:solidFill>
              </a:rPr>
              <a:t>à</a:t>
            </a:r>
            <a:r>
              <a:rPr lang="fr-FR" dirty="0" smtClean="0"/>
              <a:t> tenir (CAT). </a:t>
            </a:r>
          </a:p>
          <a:p>
            <a:pPr lvl="1">
              <a:buFont typeface="Wingdings" panose="05000000000000000000" pitchFamily="2" charset="2"/>
              <a:buChar char="ü"/>
            </a:pPr>
            <a:r>
              <a:rPr lang="fr-FR" dirty="0" smtClean="0"/>
              <a:t>Procéder </a:t>
            </a:r>
            <a:r>
              <a:rPr lang="fr-FR" dirty="0">
                <a:solidFill>
                  <a:prstClr val="black"/>
                </a:solidFill>
              </a:rPr>
              <a:t>à</a:t>
            </a:r>
            <a:r>
              <a:rPr lang="fr-FR" dirty="0" smtClean="0"/>
              <a:t> une évaluation complète afin de déterminer la CAT définitive. </a:t>
            </a:r>
          </a:p>
          <a:p>
            <a:pPr lvl="1">
              <a:buFont typeface="Wingdings" panose="05000000000000000000" pitchFamily="2" charset="2"/>
              <a:buChar char="ü"/>
            </a:pPr>
            <a:r>
              <a:rPr lang="fr-FR" dirty="0" smtClean="0"/>
              <a:t> Procéder  </a:t>
            </a:r>
            <a:r>
              <a:rPr lang="fr-FR" dirty="0">
                <a:solidFill>
                  <a:prstClr val="black"/>
                </a:solidFill>
              </a:rPr>
              <a:t>à</a:t>
            </a:r>
            <a:r>
              <a:rPr lang="fr-FR" dirty="0" smtClean="0"/>
              <a:t> l’évacuation utérine, au besoin. </a:t>
            </a:r>
          </a:p>
          <a:p>
            <a:pPr lvl="1">
              <a:buFont typeface="Wingdings" panose="05000000000000000000" pitchFamily="2" charset="2"/>
              <a:buChar char="ü"/>
            </a:pPr>
            <a:r>
              <a:rPr lang="fr-FR" dirty="0" smtClean="0"/>
              <a:t>Référer la victime au service du programme élargi de vaccination pour recevoir le vaccin antitétanique, si indiqué.</a:t>
            </a:r>
          </a:p>
          <a:p>
            <a:pPr lvl="1">
              <a:buFont typeface="Wingdings" panose="05000000000000000000" pitchFamily="2" charset="2"/>
              <a:buChar char="ü"/>
            </a:pPr>
            <a:r>
              <a:rPr lang="fr-FR" dirty="0"/>
              <a:t>Toutes les femmes qui se présentent pour des </a:t>
            </a:r>
            <a:r>
              <a:rPr lang="fr-FR" dirty="0" smtClean="0"/>
              <a:t>soins post avortement (SPA) </a:t>
            </a:r>
            <a:r>
              <a:rPr lang="fr-FR" dirty="0"/>
              <a:t>doivent bénéficier d’informations, de conseils et </a:t>
            </a:r>
            <a:r>
              <a:rPr lang="fr-FR" dirty="0" smtClean="0"/>
              <a:t>d’un offre des services </a:t>
            </a:r>
            <a:r>
              <a:rPr lang="fr-FR" dirty="0"/>
              <a:t>liés à la </a:t>
            </a:r>
            <a:r>
              <a:rPr lang="fr-FR" dirty="0" smtClean="0"/>
              <a:t>contraception. </a:t>
            </a:r>
          </a:p>
          <a:p>
            <a:pPr lvl="1">
              <a:buFont typeface="Wingdings" panose="05000000000000000000" pitchFamily="2" charset="2"/>
              <a:buChar char="ü"/>
            </a:pPr>
            <a:endParaRPr lang="fr-FR" dirty="0" smtClean="0"/>
          </a:p>
          <a:p>
            <a:pPr lvl="1"/>
            <a:endParaRPr lang="fr-FR" dirty="0" smtClean="0"/>
          </a:p>
          <a:p>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t>37</a:t>
            </a:fld>
            <a:endParaRPr lang="fr-FR" dirty="0"/>
          </a:p>
        </p:txBody>
      </p:sp>
    </p:spTree>
    <p:extLst>
      <p:ext uri="{BB962C8B-B14F-4D97-AF65-F5344CB8AC3E}">
        <p14:creationId xmlns:p14="http://schemas.microsoft.com/office/powerpoint/2010/main" val="3198629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610600" cy="1073930"/>
          </a:xfrm>
          <a:ln>
            <a:solidFill>
              <a:schemeClr val="accent4"/>
            </a:solidFill>
          </a:ln>
        </p:spPr>
        <p:txBody>
          <a:bodyPr anchor="t">
            <a:noAutofit/>
          </a:bodyPr>
          <a:lstStyle/>
          <a:p>
            <a:pPr algn="ctr"/>
            <a:r>
              <a:rPr lang="fr-FR" sz="4000" b="1" dirty="0" smtClean="0">
                <a:ln>
                  <a:solidFill>
                    <a:schemeClr val="accent2"/>
                  </a:solidFill>
                </a:ln>
                <a:latin typeface="+mn-lt"/>
              </a:rPr>
              <a:t>D. La  </a:t>
            </a:r>
            <a:r>
              <a:rPr lang="fr-FR" sz="4000" b="1" dirty="0" smtClean="0">
                <a:ln>
                  <a:solidFill>
                    <a:schemeClr val="accent2"/>
                  </a:solidFill>
                </a:ln>
                <a:latin typeface="+mn-lt"/>
              </a:rPr>
              <a:t>disponibilité </a:t>
            </a:r>
            <a:r>
              <a:rPr lang="fr-FR" sz="4000" b="1" dirty="0" smtClean="0">
                <a:ln>
                  <a:solidFill>
                    <a:schemeClr val="accent2"/>
                  </a:solidFill>
                </a:ln>
                <a:latin typeface="+mn-lt"/>
              </a:rPr>
              <a:t>des produits médicaux et fournitures.  </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603947"/>
            <a:ext cx="10744200" cy="4527911"/>
          </a:xfrm>
        </p:spPr>
        <p:txBody>
          <a:bodyPr>
            <a:normAutofit fontScale="92500" lnSpcReduction="20000"/>
          </a:bodyPr>
          <a:lstStyle/>
          <a:p>
            <a:pPr marL="0" indent="0">
              <a:buNone/>
            </a:pPr>
            <a:r>
              <a:rPr lang="fr-FR" dirty="0" smtClean="0"/>
              <a:t>Les grossesses et accouchements continuent dans les situation humanitaires.</a:t>
            </a:r>
          </a:p>
          <a:p>
            <a:pPr marL="571500" indent="-571500">
              <a:buFont typeface="+mj-lt"/>
              <a:buAutoNum type="romanLcPeriod"/>
            </a:pPr>
            <a:r>
              <a:rPr lang="fr-FR" dirty="0" smtClean="0"/>
              <a:t>En  début de la crise, chez les populations déplacées, les accouchements sans assistance des accoucheuses formées </a:t>
            </a:r>
            <a:r>
              <a:rPr lang="fr-FR" dirty="0" smtClean="0">
                <a:solidFill>
                  <a:prstClr val="black"/>
                </a:solidFill>
              </a:rPr>
              <a:t>et en dehors des formations sanitaires, sont monnaie courante</a:t>
            </a:r>
            <a:r>
              <a:rPr lang="fr-FR" dirty="0" smtClean="0"/>
              <a:t>.</a:t>
            </a:r>
          </a:p>
          <a:p>
            <a:pPr marL="571500" indent="-571500">
              <a:buFont typeface="+mj-lt"/>
              <a:buAutoNum type="romanLcPeriod"/>
            </a:pPr>
            <a:r>
              <a:rPr lang="fr-FR" dirty="0" smtClean="0"/>
              <a:t>Un kit </a:t>
            </a:r>
            <a:r>
              <a:rPr lang="fr-FR" dirty="0"/>
              <a:t>d’accouchement  hygiénique </a:t>
            </a:r>
            <a:r>
              <a:rPr lang="fr-FR" dirty="0" smtClean="0"/>
              <a:t>par femme enceinte-  fournir </a:t>
            </a:r>
            <a:r>
              <a:rPr lang="fr-FR" dirty="0">
                <a:solidFill>
                  <a:prstClr val="black"/>
                </a:solidFill>
              </a:rPr>
              <a:t>à</a:t>
            </a:r>
            <a:r>
              <a:rPr lang="fr-FR" dirty="0" smtClean="0"/>
              <a:t> toutes femmes, visiblement enceintes,, soit lors de l’enregistrement  des déplacées ou </a:t>
            </a:r>
            <a:r>
              <a:rPr lang="fr-FR" dirty="0" smtClean="0">
                <a:solidFill>
                  <a:prstClr val="black"/>
                </a:solidFill>
              </a:rPr>
              <a:t>à</a:t>
            </a:r>
            <a:r>
              <a:rPr lang="fr-FR" dirty="0" smtClean="0"/>
              <a:t> travers des agents de sant</a:t>
            </a:r>
            <a:r>
              <a:rPr lang="fr-FR" dirty="0">
                <a:solidFill>
                  <a:prstClr val="black"/>
                </a:solidFill>
              </a:rPr>
              <a:t>é</a:t>
            </a:r>
            <a:r>
              <a:rPr lang="fr-FR" dirty="0" smtClean="0"/>
              <a:t> communautaire ou des accoucheuses traditionnelles.   </a:t>
            </a:r>
          </a:p>
          <a:p>
            <a:pPr marL="571500" indent="-571500">
              <a:buFont typeface="+mj-lt"/>
              <a:buAutoNum type="romanLcPeriod"/>
            </a:pPr>
            <a:r>
              <a:rPr lang="fr-FR" dirty="0" smtClean="0"/>
              <a:t>Fournitures (équipement) destinées </a:t>
            </a:r>
            <a:r>
              <a:rPr lang="fr-FR" dirty="0"/>
              <a:t>au </a:t>
            </a:r>
            <a:r>
              <a:rPr lang="fr-FR" dirty="0" smtClean="0"/>
              <a:t>nouveau-né: Sa mise à disposition, encouragera les pratiques de soins néonatals essentiels. </a:t>
            </a:r>
          </a:p>
          <a:p>
            <a:pPr marL="571500" indent="-571500">
              <a:buFont typeface="+mj-lt"/>
              <a:buAutoNum type="romanLcPeriod"/>
            </a:pPr>
            <a:r>
              <a:rPr lang="fr-FR" dirty="0"/>
              <a:t>L</a:t>
            </a:r>
            <a:r>
              <a:rPr lang="fr-FR" dirty="0" smtClean="0"/>
              <a:t>es comprimes de </a:t>
            </a:r>
            <a:r>
              <a:rPr lang="fr-FR" dirty="0" err="1" smtClean="0"/>
              <a:t>misoprostol</a:t>
            </a:r>
            <a:r>
              <a:rPr lang="fr-FR" dirty="0" smtClean="0"/>
              <a:t> pour l’hémorragie de la délivrance et le </a:t>
            </a:r>
            <a:r>
              <a:rPr lang="fr-FR" dirty="0" err="1" smtClean="0"/>
              <a:t>chlorhexidine</a:t>
            </a:r>
            <a:r>
              <a:rPr lang="fr-FR" dirty="0" smtClean="0"/>
              <a:t> </a:t>
            </a:r>
            <a:r>
              <a:rPr lang="fr-FR" dirty="0">
                <a:solidFill>
                  <a:prstClr val="black"/>
                </a:solidFill>
              </a:rPr>
              <a:t>à</a:t>
            </a:r>
            <a:r>
              <a:rPr lang="fr-FR" dirty="0" smtClean="0"/>
              <a:t> 7.1% (CHX </a:t>
            </a:r>
            <a:r>
              <a:rPr lang="fr-FR" dirty="0">
                <a:solidFill>
                  <a:prstClr val="black"/>
                </a:solidFill>
              </a:rPr>
              <a:t>à</a:t>
            </a:r>
            <a:r>
              <a:rPr lang="fr-FR" dirty="0" smtClean="0"/>
              <a:t> 4%) pour les soins du cordon ombilical </a:t>
            </a:r>
            <a:r>
              <a:rPr lang="fr-FR" dirty="0">
                <a:ea typeface="Calibri"/>
                <a:cs typeface="Times New Roman"/>
              </a:rPr>
              <a:t>où</a:t>
            </a:r>
            <a:r>
              <a:rPr lang="fr-FR" dirty="0" smtClean="0"/>
              <a:t> les agents de sant</a:t>
            </a:r>
            <a:r>
              <a:rPr lang="fr-FR" dirty="0">
                <a:solidFill>
                  <a:prstClr val="black"/>
                </a:solidFill>
              </a:rPr>
              <a:t>é</a:t>
            </a:r>
            <a:r>
              <a:rPr lang="fr-FR" dirty="0" smtClean="0"/>
              <a:t> communautaire/ la communauté ont reçue une orientation. </a:t>
            </a: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38</a:t>
            </a:fld>
            <a:endParaRPr lang="fr-FR" dirty="0">
              <a:solidFill>
                <a:prstClr val="black">
                  <a:tint val="75000"/>
                </a:prstClr>
              </a:solidFill>
            </a:endParaRPr>
          </a:p>
        </p:txBody>
      </p:sp>
    </p:spTree>
    <p:extLst>
      <p:ext uri="{BB962C8B-B14F-4D97-AF65-F5344CB8AC3E}">
        <p14:creationId xmlns:p14="http://schemas.microsoft.com/office/powerpoint/2010/main" val="1728841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sz="2600" b="1" dirty="0" smtClean="0"/>
              <a:t>Établir un système d’orientation vers d’autres services 24 heures/24 et 7 jours sur 7  et 365 jours/365 pour faciliter  l’évacuation et la communication depuis la communauté vers le centre de santé et l’hôpital.</a:t>
            </a:r>
          </a:p>
          <a:p>
            <a:pPr marL="0" indent="0">
              <a:buNone/>
            </a:pPr>
            <a:endParaRPr lang="fr-FR" sz="2600" b="1" dirty="0" smtClean="0"/>
          </a:p>
          <a:p>
            <a:pPr marL="0" indent="0">
              <a:buNone/>
            </a:pPr>
            <a:r>
              <a:rPr lang="fr-FR" sz="2400" dirty="0" smtClean="0"/>
              <a:t>Collaborer et coordonner avec </a:t>
            </a:r>
            <a:r>
              <a:rPr lang="fr-FR" sz="2400" dirty="0"/>
              <a:t>le secteur/pôle de santé et les autorités du pays d’accueil pour assurer </a:t>
            </a:r>
            <a:r>
              <a:rPr lang="fr-FR" sz="2400" dirty="0" smtClean="0"/>
              <a:t>la fonctionnalité, </a:t>
            </a:r>
            <a:r>
              <a:rPr lang="fr-FR" sz="2400" dirty="0" smtClean="0">
                <a:solidFill>
                  <a:prstClr val="black"/>
                </a:solidFill>
              </a:rPr>
              <a:t>à </a:t>
            </a:r>
            <a:r>
              <a:rPr lang="fr-FR" sz="2400" dirty="0" smtClean="0"/>
              <a:t>plein temps, des établissement </a:t>
            </a:r>
            <a:r>
              <a:rPr lang="fr-FR" sz="2400" dirty="0"/>
              <a:t>de santé </a:t>
            </a:r>
            <a:r>
              <a:rPr lang="fr-FR" sz="2400" dirty="0" smtClean="0"/>
              <a:t>et d’un </a:t>
            </a:r>
            <a:r>
              <a:rPr lang="fr-FR" sz="2400" dirty="0"/>
              <a:t>système de </a:t>
            </a:r>
            <a:r>
              <a:rPr lang="fr-FR" sz="2400" dirty="0" smtClean="0"/>
              <a:t>référence, dès </a:t>
            </a:r>
            <a:r>
              <a:rPr lang="fr-FR" sz="2400" dirty="0"/>
              <a:t>que </a:t>
            </a:r>
            <a:r>
              <a:rPr lang="fr-FR" sz="2400" dirty="0" smtClean="0"/>
              <a:t>possible. </a:t>
            </a:r>
          </a:p>
          <a:p>
            <a:pPr marL="0" indent="0">
              <a:buNone/>
            </a:pPr>
            <a:endParaRPr lang="fr-FR" sz="2000" dirty="0" smtClean="0"/>
          </a:p>
          <a:p>
            <a:endParaRPr lang="fr-FR" dirty="0"/>
          </a:p>
        </p:txBody>
      </p:sp>
      <p:sp>
        <p:nvSpPr>
          <p:cNvPr id="4" name="Title 3"/>
          <p:cNvSpPr>
            <a:spLocks noGrp="1"/>
          </p:cNvSpPr>
          <p:nvPr>
            <p:ph type="title"/>
          </p:nvPr>
        </p:nvSpPr>
        <p:spPr>
          <a:xfrm>
            <a:off x="698269" y="365126"/>
            <a:ext cx="8826731" cy="1069228"/>
          </a:xfrm>
          <a:ln>
            <a:solidFill>
              <a:schemeClr val="accent4"/>
            </a:solidFill>
          </a:ln>
        </p:spPr>
        <p:txBody>
          <a:bodyPr>
            <a:normAutofit fontScale="90000"/>
          </a:bodyPr>
          <a:lstStyle/>
          <a:p>
            <a:pPr algn="ctr"/>
            <a:r>
              <a:rPr lang="fr-FR" b="1" dirty="0" smtClean="0">
                <a:ln>
                  <a:solidFill>
                    <a:schemeClr val="accent2"/>
                  </a:solidFill>
                </a:ln>
                <a:latin typeface="+mn-lt"/>
              </a:rPr>
              <a:t>E. Un</a:t>
            </a:r>
            <a:r>
              <a:rPr lang="fr-FR" b="1" dirty="0" smtClean="0">
                <a:ln>
                  <a:solidFill>
                    <a:schemeClr val="accent2"/>
                  </a:solidFill>
                </a:ln>
                <a:latin typeface="+mn-lt"/>
              </a:rPr>
              <a:t> </a:t>
            </a:r>
            <a:r>
              <a:rPr lang="fr-FR" b="1" dirty="0" smtClean="0">
                <a:ln>
                  <a:solidFill>
                    <a:schemeClr val="accent2"/>
                  </a:solidFill>
                </a:ln>
                <a:latin typeface="+mn-lt"/>
              </a:rPr>
              <a:t>système d’évacuation </a:t>
            </a:r>
            <a:r>
              <a:rPr lang="fr-FR" b="1" dirty="0" smtClean="0">
                <a:ln>
                  <a:solidFill>
                    <a:srgbClr val="ED7D31"/>
                  </a:solidFill>
                </a:ln>
                <a:solidFill>
                  <a:prstClr val="black"/>
                </a:solidFill>
                <a:latin typeface="Calibri"/>
              </a:rPr>
              <a:t>des </a:t>
            </a:r>
            <a:r>
              <a:rPr lang="fr-FR" b="1" dirty="0" smtClean="0">
                <a:ln>
                  <a:solidFill>
                    <a:srgbClr val="ED7D31"/>
                  </a:solidFill>
                </a:ln>
                <a:solidFill>
                  <a:prstClr val="black"/>
                </a:solidFill>
                <a:latin typeface="Calibri"/>
              </a:rPr>
              <a:t>malades</a:t>
            </a:r>
            <a:endParaRPr lang="fr-FR" b="1" dirty="0">
              <a:ln>
                <a:solidFill>
                  <a:schemeClr val="accent2"/>
                </a:solidFill>
              </a:ln>
              <a:latin typeface="+mn-lt"/>
            </a:endParaRP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39</a:t>
            </a:fld>
            <a:endParaRPr lang="fr-FR" dirty="0">
              <a:solidFill>
                <a:prstClr val="black">
                  <a:tint val="75000"/>
                </a:prstClr>
              </a:solidFill>
            </a:endParaRPr>
          </a:p>
        </p:txBody>
      </p:sp>
    </p:spTree>
    <p:extLst>
      <p:ext uri="{BB962C8B-B14F-4D97-AF65-F5344CB8AC3E}">
        <p14:creationId xmlns:p14="http://schemas.microsoft.com/office/powerpoint/2010/main" val="80403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9720" y="1310640"/>
            <a:ext cx="8691561" cy="4602480"/>
          </a:xfrm>
          <a:prstGeom prst="rect">
            <a:avLst/>
          </a:prstGeom>
        </p:spPr>
      </p:pic>
      <p:sp>
        <p:nvSpPr>
          <p:cNvPr id="3" name="Slide Number Placeholder 2"/>
          <p:cNvSpPr>
            <a:spLocks noGrp="1"/>
          </p:cNvSpPr>
          <p:nvPr>
            <p:ph type="sldNum" sz="quarter" idx="12"/>
          </p:nvPr>
        </p:nvSpPr>
        <p:spPr/>
        <p:txBody>
          <a:bodyPr/>
          <a:lstStyle/>
          <a:p>
            <a:fld id="{5F260CC8-F0FE-4F0D-B416-27449B59D699}" type="slidenum">
              <a:rPr lang="fr-FR" smtClean="0">
                <a:solidFill>
                  <a:prstClr val="black">
                    <a:tint val="75000"/>
                  </a:prstClr>
                </a:solidFill>
              </a:rPr>
              <a:pPr/>
              <a:t>4</a:t>
            </a:fld>
            <a:endParaRPr lang="fr-FR" dirty="0">
              <a:solidFill>
                <a:prstClr val="black">
                  <a:tint val="75000"/>
                </a:prstClr>
              </a:solidFill>
            </a:endParaRPr>
          </a:p>
        </p:txBody>
      </p:sp>
    </p:spTree>
    <p:extLst>
      <p:ext uri="{BB962C8B-B14F-4D97-AF65-F5344CB8AC3E}">
        <p14:creationId xmlns:p14="http://schemas.microsoft.com/office/powerpoint/2010/main" val="2329820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1" y="330283"/>
            <a:ext cx="9926619" cy="686315"/>
          </a:xfrm>
          <a:ln>
            <a:solidFill>
              <a:schemeClr val="accent4"/>
            </a:solidFill>
          </a:ln>
        </p:spPr>
        <p:txBody>
          <a:bodyPr anchor="t">
            <a:noAutofit/>
          </a:bodyPr>
          <a:lstStyle/>
          <a:p>
            <a:pPr algn="ctr"/>
            <a:r>
              <a:rPr lang="fr-FR" sz="3200" b="1" dirty="0" smtClean="0">
                <a:ln>
                  <a:solidFill>
                    <a:schemeClr val="accent2"/>
                  </a:solidFill>
                </a:ln>
                <a:latin typeface="+mn-lt"/>
              </a:rPr>
              <a:t>Le système de référence: les éléments  de bonne qualité. </a:t>
            </a:r>
            <a:endParaRPr lang="fr-FR" sz="3200" b="1" dirty="0">
              <a:ln>
                <a:solidFill>
                  <a:schemeClr val="accent2"/>
                </a:solidFill>
              </a:ln>
              <a:latin typeface="+mn-lt"/>
            </a:endParaRPr>
          </a:p>
        </p:txBody>
      </p:sp>
      <p:sp>
        <p:nvSpPr>
          <p:cNvPr id="3" name="Content Placeholder 2"/>
          <p:cNvSpPr>
            <a:spLocks noGrp="1"/>
          </p:cNvSpPr>
          <p:nvPr>
            <p:ph idx="1"/>
          </p:nvPr>
        </p:nvSpPr>
        <p:spPr>
          <a:xfrm>
            <a:off x="625287" y="986118"/>
            <a:ext cx="11208125" cy="5728446"/>
          </a:xfrm>
        </p:spPr>
        <p:txBody>
          <a:bodyPr>
            <a:noAutofit/>
          </a:bodyPr>
          <a:lstStyle/>
          <a:p>
            <a:pPr marL="514350" indent="-514350">
              <a:lnSpc>
                <a:spcPct val="100000"/>
              </a:lnSpc>
              <a:buFont typeface="+mj-lt"/>
              <a:buAutoNum type="alphaLcPeriod"/>
            </a:pPr>
            <a:r>
              <a:rPr lang="fr-FR" sz="2200" dirty="0" smtClean="0"/>
              <a:t>Élaborer des politiques, des procédures et des pratiques à suivre dans les établissements de santé primaires et secondaires pour </a:t>
            </a:r>
            <a:r>
              <a:rPr lang="fr-FR" sz="2200" dirty="0"/>
              <a:t>assurer une </a:t>
            </a:r>
            <a:r>
              <a:rPr lang="fr-FR" sz="2200" dirty="0" smtClean="0"/>
              <a:t>orientation efficace </a:t>
            </a:r>
            <a:r>
              <a:rPr lang="fr-FR" sz="2200" dirty="0"/>
              <a:t>vers des </a:t>
            </a:r>
            <a:r>
              <a:rPr lang="fr-FR" sz="2200" dirty="0" smtClean="0"/>
              <a:t>structures.</a:t>
            </a:r>
            <a:endParaRPr lang="fr-FR" sz="2200" dirty="0"/>
          </a:p>
          <a:p>
            <a:pPr marL="514350" indent="-514350">
              <a:lnSpc>
                <a:spcPct val="100000"/>
              </a:lnSpc>
              <a:buFont typeface="+mj-lt"/>
              <a:buAutoNum type="alphaLcPeriod"/>
            </a:pPr>
            <a:r>
              <a:rPr lang="fr-FR" sz="2200" dirty="0"/>
              <a:t>Afficher les protocoles opérationnelles standard sur l’évacuation médicale dans chaque centre de santé pour faciliter le référencement, surtout les urgences obstétriques et néonatales. </a:t>
            </a:r>
          </a:p>
          <a:p>
            <a:pPr marL="514350" indent="-514350">
              <a:lnSpc>
                <a:spcPct val="100000"/>
              </a:lnSpc>
              <a:buFont typeface="+mj-lt"/>
              <a:buAutoNum type="alphaLcPeriod"/>
            </a:pPr>
            <a:r>
              <a:rPr lang="fr-FR" sz="2200" dirty="0" smtClean="0"/>
              <a:t>Recenser les unités de référence pour assurer un approvisionnement équitable et adéquat en commodités, en personnel qualifié et en infrastructures pour mener </a:t>
            </a:r>
            <a:r>
              <a:rPr lang="fr-FR" sz="2200" dirty="0"/>
              <a:t>à</a:t>
            </a:r>
            <a:r>
              <a:rPr lang="fr-FR" sz="2200" dirty="0" smtClean="0"/>
              <a:t> bien les SONU.  </a:t>
            </a:r>
          </a:p>
          <a:p>
            <a:pPr marL="514350" indent="-514350">
              <a:lnSpc>
                <a:spcPct val="100000"/>
              </a:lnSpc>
              <a:buFont typeface="+mj-lt"/>
              <a:buAutoNum type="alphaLcPeriod"/>
            </a:pPr>
            <a:r>
              <a:rPr lang="fr-FR" sz="2200" dirty="0" smtClean="0"/>
              <a:t>Déterminer les distances entre les communautés affectées vers les formations sanitaires et </a:t>
            </a:r>
            <a:r>
              <a:rPr lang="fr-FR" sz="2200" dirty="0"/>
              <a:t>les options de transport pour les orientations vers les structures </a:t>
            </a:r>
            <a:r>
              <a:rPr lang="fr-FR" sz="2200" dirty="0" smtClean="0"/>
              <a:t>compétentes. </a:t>
            </a:r>
          </a:p>
          <a:p>
            <a:pPr marL="514350" indent="-514350">
              <a:lnSpc>
                <a:spcPct val="100000"/>
              </a:lnSpc>
              <a:buFont typeface="+mj-lt"/>
              <a:buAutoNum type="alphaLcPeriod"/>
            </a:pPr>
            <a:r>
              <a:rPr lang="fr-FR" sz="2200" dirty="0" smtClean="0"/>
              <a:t>Au niveau des camps des refugiés, négocier avec les gestionnaires des camps pour faciliter le transport et la communication des malades évacués et la formation sanitaire d’accueil. </a:t>
            </a:r>
          </a:p>
          <a:p>
            <a:pPr marL="514350" indent="-514350">
              <a:lnSpc>
                <a:spcPct val="100000"/>
              </a:lnSpc>
              <a:buFont typeface="+mj-lt"/>
              <a:buAutoNum type="alphaLcPeriod"/>
            </a:pPr>
            <a:r>
              <a:rPr lang="fr-FR" sz="2200" dirty="0"/>
              <a:t>Sensibiliser </a:t>
            </a:r>
            <a:r>
              <a:rPr lang="fr-FR" sz="2200" dirty="0" smtClean="0"/>
              <a:t>les communautés quand et où solliciter des soins d’urgence face à des </a:t>
            </a:r>
            <a:r>
              <a:rPr lang="fr-FR" sz="2200" dirty="0"/>
              <a:t>complications liées à la grossesse et à l’accouchement.</a:t>
            </a:r>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40</a:t>
            </a:fld>
            <a:endParaRPr lang="fr-FR" dirty="0">
              <a:solidFill>
                <a:prstClr val="black">
                  <a:tint val="75000"/>
                </a:prstClr>
              </a:solidFill>
            </a:endParaRPr>
          </a:p>
        </p:txBody>
      </p:sp>
    </p:spTree>
    <p:extLst>
      <p:ext uri="{BB962C8B-B14F-4D97-AF65-F5344CB8AC3E}">
        <p14:creationId xmlns:p14="http://schemas.microsoft.com/office/powerpoint/2010/main" val="4247551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8596312" cy="703821"/>
          </a:xfrm>
          <a:ln>
            <a:solidFill>
              <a:schemeClr val="accent4"/>
            </a:solidFill>
          </a:ln>
        </p:spPr>
        <p:txBody>
          <a:bodyPr anchor="t">
            <a:normAutofit fontScale="90000"/>
          </a:bodyPr>
          <a:lstStyle/>
          <a:p>
            <a:r>
              <a:rPr lang="fr-FR" b="1" dirty="0" smtClean="0">
                <a:ln>
                  <a:solidFill>
                    <a:schemeClr val="accent2"/>
                  </a:solidFill>
                </a:ln>
                <a:latin typeface="+mn-lt"/>
              </a:rPr>
              <a:t>Adapter l’ambulance selon le terrain </a:t>
            </a:r>
            <a:endParaRPr lang="fr-FR" b="1" dirty="0">
              <a:ln>
                <a:solidFill>
                  <a:schemeClr val="accent2"/>
                </a:solidFill>
              </a:ln>
              <a:latin typeface="+mn-lt"/>
            </a:endParaRPr>
          </a:p>
        </p:txBody>
      </p:sp>
      <p:pic>
        <p:nvPicPr>
          <p:cNvPr id="7" name="Content Placeholder 6"/>
          <p:cNvPicPr>
            <a:picLocks noGrp="1" noChangeAspect="1"/>
          </p:cNvPicPr>
          <p:nvPr>
            <p:ph sz="half" idx="1"/>
          </p:nvPr>
        </p:nvPicPr>
        <p:blipFill>
          <a:blip r:embed="rId2"/>
          <a:stretch>
            <a:fillRect/>
          </a:stretch>
        </p:blipFill>
        <p:spPr>
          <a:xfrm>
            <a:off x="838201" y="1537807"/>
            <a:ext cx="3962400" cy="2905404"/>
          </a:xfrm>
          <a:prstGeom prst="rect">
            <a:avLst/>
          </a:prstGeom>
        </p:spPr>
      </p:pic>
      <p:pic>
        <p:nvPicPr>
          <p:cNvPr id="8" name="Content Placeholder 7"/>
          <p:cNvPicPr>
            <a:picLocks noGrp="1" noChangeAspect="1"/>
          </p:cNvPicPr>
          <p:nvPr>
            <p:ph sz="half" idx="2"/>
          </p:nvPr>
        </p:nvPicPr>
        <p:blipFill>
          <a:blip r:embed="rId3"/>
          <a:stretch>
            <a:fillRect/>
          </a:stretch>
        </p:blipFill>
        <p:spPr>
          <a:xfrm>
            <a:off x="8016240" y="1544246"/>
            <a:ext cx="3758055" cy="3022896"/>
          </a:xfrm>
          <a:prstGeom prst="rect">
            <a:avLst/>
          </a:prstGeom>
        </p:spPr>
      </p:pic>
      <p:sp>
        <p:nvSpPr>
          <p:cNvPr id="9" name="Rounded Rectangle 8"/>
          <p:cNvSpPr/>
          <p:nvPr/>
        </p:nvSpPr>
        <p:spPr bwMode="auto">
          <a:xfrm>
            <a:off x="2521039" y="5228905"/>
            <a:ext cx="4069724" cy="437882"/>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2000" b="1" dirty="0" err="1">
                <a:solidFill>
                  <a:prstClr val="black"/>
                </a:solidFill>
                <a:latin typeface="Arial" charset="0"/>
                <a:ea typeface="MS PGothic" pitchFamily="34" charset="-128"/>
              </a:rPr>
              <a:t>Motoambulance</a:t>
            </a:r>
            <a:r>
              <a:rPr lang="fr-FR" sz="2000" b="1" dirty="0">
                <a:solidFill>
                  <a:prstClr val="black"/>
                </a:solidFill>
                <a:latin typeface="Arial" charset="0"/>
                <a:ea typeface="MS PGothic" pitchFamily="34" charset="-128"/>
              </a:rPr>
              <a:t> </a:t>
            </a:r>
          </a:p>
        </p:txBody>
      </p:sp>
      <p:sp>
        <p:nvSpPr>
          <p:cNvPr id="10" name="Rounded Rectangle 9"/>
          <p:cNvSpPr/>
          <p:nvPr/>
        </p:nvSpPr>
        <p:spPr bwMode="auto">
          <a:xfrm>
            <a:off x="8232605" y="5009964"/>
            <a:ext cx="3541690" cy="43788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2000" b="1" dirty="0">
                <a:solidFill>
                  <a:prstClr val="black"/>
                </a:solidFill>
                <a:latin typeface="Arial" charset="0"/>
                <a:ea typeface="MS PGothic" pitchFamily="34" charset="-128"/>
              </a:rPr>
              <a:t>Ambulance bicyclette </a:t>
            </a:r>
          </a:p>
        </p:txBody>
      </p:sp>
      <p:pic>
        <p:nvPicPr>
          <p:cNvPr id="11" name="Picture 10"/>
          <p:cNvPicPr/>
          <p:nvPr/>
        </p:nvPicPr>
        <p:blipFill rotWithShape="1">
          <a:blip r:embed="rId4"/>
          <a:srcRect l="16506" t="41334" r="53205" b="15622"/>
          <a:stretch/>
        </p:blipFill>
        <p:spPr bwMode="auto">
          <a:xfrm>
            <a:off x="4800601" y="1537807"/>
            <a:ext cx="3133725" cy="2905404"/>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5F260CC8-F0FE-4F0D-B416-27449B59D699}" type="slidenum">
              <a:rPr lang="fr-FR" smtClean="0">
                <a:solidFill>
                  <a:prstClr val="black">
                    <a:tint val="75000"/>
                  </a:prstClr>
                </a:solidFill>
              </a:rPr>
              <a:pPr/>
              <a:t>41</a:t>
            </a:fld>
            <a:endParaRPr lang="fr-FR" dirty="0">
              <a:solidFill>
                <a:prstClr val="black">
                  <a:tint val="75000"/>
                </a:prstClr>
              </a:solidFill>
            </a:endParaRPr>
          </a:p>
        </p:txBody>
      </p:sp>
    </p:spTree>
    <p:extLst>
      <p:ext uri="{BB962C8B-B14F-4D97-AF65-F5344CB8AC3E}">
        <p14:creationId xmlns:p14="http://schemas.microsoft.com/office/powerpoint/2010/main" val="928117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youthforroadsafety.org/webbeheer/html/phpThumb/phpThumb.php?src=/uploads/nieuws/donkey_ambulance.jpg&amp;w=550&amp;h=140&amp;q=95"/>
          <p:cNvPicPr/>
          <p:nvPr/>
        </p:nvPicPr>
        <p:blipFill rotWithShape="1">
          <a:blip r:embed="rId2">
            <a:extLst>
              <a:ext uri="{28A0092B-C50C-407E-A947-70E740481C1C}">
                <a14:useLocalDpi xmlns:a14="http://schemas.microsoft.com/office/drawing/2010/main" val="0"/>
              </a:ext>
            </a:extLst>
          </a:blip>
          <a:srcRect l="30032" b="11795"/>
          <a:stretch/>
        </p:blipFill>
        <p:spPr bwMode="auto">
          <a:xfrm>
            <a:off x="2323474" y="1768839"/>
            <a:ext cx="7285221" cy="3837481"/>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323473" y="381000"/>
            <a:ext cx="7285221" cy="914400"/>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b="1" dirty="0" smtClean="0">
                <a:ln>
                  <a:solidFill>
                    <a:schemeClr val="accent2"/>
                  </a:solidFill>
                </a:ln>
              </a:rPr>
              <a:t>La charrette </a:t>
            </a:r>
            <a:r>
              <a:rPr lang="fr-FR" sz="4400" b="1" dirty="0">
                <a:ln>
                  <a:solidFill>
                    <a:schemeClr val="accent2"/>
                  </a:solidFill>
                </a:ln>
                <a:solidFill>
                  <a:prstClr val="black"/>
                </a:solidFill>
              </a:rPr>
              <a:t>à</a:t>
            </a:r>
            <a:r>
              <a:rPr lang="fr-FR" sz="4400" b="1" dirty="0" smtClean="0">
                <a:ln>
                  <a:solidFill>
                    <a:schemeClr val="accent2"/>
                  </a:solidFill>
                </a:ln>
              </a:rPr>
              <a:t> cheval/ âne </a:t>
            </a:r>
            <a:endParaRPr lang="fr-FR" sz="4400" b="1" dirty="0">
              <a:ln>
                <a:solidFill>
                  <a:schemeClr val="accent2"/>
                </a:solidFill>
              </a:ln>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42</a:t>
            </a:fld>
            <a:endParaRPr lang="fr-FR" dirty="0">
              <a:solidFill>
                <a:prstClr val="black">
                  <a:tint val="75000"/>
                </a:prstClr>
              </a:solidFill>
            </a:endParaRPr>
          </a:p>
        </p:txBody>
      </p:sp>
    </p:spTree>
    <p:extLst>
      <p:ext uri="{BB962C8B-B14F-4D97-AF65-F5344CB8AC3E}">
        <p14:creationId xmlns:p14="http://schemas.microsoft.com/office/powerpoint/2010/main" val="1462007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7409329" cy="889934"/>
          </a:xfrm>
          <a:ln>
            <a:solidFill>
              <a:schemeClr val="accent4"/>
            </a:solidFill>
          </a:ln>
        </p:spPr>
        <p:txBody>
          <a:bodyPr anchor="t"/>
          <a:lstStyle/>
          <a:p>
            <a:r>
              <a:rPr lang="fr-FR" b="1" dirty="0" smtClean="0">
                <a:ln>
                  <a:solidFill>
                    <a:schemeClr val="accent2"/>
                  </a:solidFill>
                </a:ln>
                <a:latin typeface="+mn-lt"/>
              </a:rPr>
              <a:t>Les interventions non- </a:t>
            </a:r>
            <a:r>
              <a:rPr lang="fr-FR" sz="4800" b="1" dirty="0" smtClean="0">
                <a:ln>
                  <a:solidFill>
                    <a:schemeClr val="accent2"/>
                  </a:solidFill>
                </a:ln>
                <a:latin typeface="+mn-lt"/>
              </a:rPr>
              <a:t>DMU</a:t>
            </a:r>
            <a:r>
              <a:rPr lang="fr-FR" b="1" dirty="0" smtClean="0">
                <a:ln>
                  <a:solidFill>
                    <a:schemeClr val="accent2"/>
                  </a:solidFill>
                </a:ln>
                <a:latin typeface="+mn-lt"/>
              </a:rPr>
              <a:t> </a:t>
            </a:r>
            <a:endParaRPr lang="fr-FR" b="1" dirty="0">
              <a:ln>
                <a:solidFill>
                  <a:schemeClr val="accent2"/>
                </a:solidFill>
              </a:ln>
              <a:latin typeface="+mn-lt"/>
            </a:endParaRPr>
          </a:p>
        </p:txBody>
      </p:sp>
      <p:sp>
        <p:nvSpPr>
          <p:cNvPr id="6" name="Content Placeholder 5"/>
          <p:cNvSpPr>
            <a:spLocks noGrp="1"/>
          </p:cNvSpPr>
          <p:nvPr>
            <p:ph idx="1"/>
          </p:nvPr>
        </p:nvSpPr>
        <p:spPr>
          <a:xfrm>
            <a:off x="838200" y="2133601"/>
            <a:ext cx="7409329" cy="2259105"/>
          </a:xfrm>
        </p:spPr>
        <p:txBody>
          <a:bodyPr/>
          <a:lstStyle/>
          <a:p>
            <a:r>
              <a:rPr lang="fr-FR" sz="3200" dirty="0" smtClean="0"/>
              <a:t>Les visites prénatales.</a:t>
            </a:r>
          </a:p>
          <a:p>
            <a:r>
              <a:rPr lang="fr-FR" sz="3200" dirty="0" smtClean="0"/>
              <a:t>La formation des sages femmes.</a:t>
            </a:r>
          </a:p>
          <a:p>
            <a:r>
              <a:rPr lang="fr-FR" sz="3200" dirty="0" smtClean="0"/>
              <a:t>Les campagnes des masses.</a:t>
            </a:r>
          </a:p>
          <a:p>
            <a:r>
              <a:rPr lang="fr-FR" sz="3200" dirty="0" smtClean="0"/>
              <a:t>La sensibilisation en masse.</a:t>
            </a:r>
          </a:p>
          <a:p>
            <a:endParaRPr lang="fr-FR" sz="3200" dirty="0" smtClean="0"/>
          </a:p>
          <a:p>
            <a:endParaRPr lang="fr-FR" dirty="0"/>
          </a:p>
        </p:txBody>
      </p:sp>
      <p:sp>
        <p:nvSpPr>
          <p:cNvPr id="7" name="Smiley Face 6"/>
          <p:cNvSpPr/>
          <p:nvPr/>
        </p:nvSpPr>
        <p:spPr>
          <a:xfrm>
            <a:off x="8803340" y="1739152"/>
            <a:ext cx="1918447" cy="191844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chemeClr val="tx1"/>
              </a:solidFill>
            </a:endParaRPr>
          </a:p>
        </p:txBody>
      </p:sp>
      <p:sp>
        <p:nvSpPr>
          <p:cNvPr id="3" name="Slide Number Placeholder 2"/>
          <p:cNvSpPr>
            <a:spLocks noGrp="1"/>
          </p:cNvSpPr>
          <p:nvPr>
            <p:ph type="sldNum" sz="quarter" idx="12"/>
          </p:nvPr>
        </p:nvSpPr>
        <p:spPr/>
        <p:txBody>
          <a:bodyPr/>
          <a:lstStyle/>
          <a:p>
            <a:fld id="{443B8E0D-AF96-4B0C-8E56-E4E087691751}" type="slidenum">
              <a:rPr lang="fr-FR" smtClean="0"/>
              <a:t>43</a:t>
            </a:fld>
            <a:endParaRPr lang="fr-FR" dirty="0"/>
          </a:p>
        </p:txBody>
      </p:sp>
    </p:spTree>
    <p:extLst>
      <p:ext uri="{BB962C8B-B14F-4D97-AF65-F5344CB8AC3E}">
        <p14:creationId xmlns:p14="http://schemas.microsoft.com/office/powerpoint/2010/main" val="3277600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984812" cy="782357"/>
          </a:xfrm>
          <a:ln>
            <a:solidFill>
              <a:schemeClr val="accent4"/>
            </a:solidFill>
          </a:ln>
        </p:spPr>
        <p:txBody>
          <a:bodyPr anchor="t"/>
          <a:lstStyle/>
          <a:p>
            <a:r>
              <a:rPr lang="fr-FR" b="1" dirty="0" smtClean="0">
                <a:ln>
                  <a:solidFill>
                    <a:schemeClr val="accent2"/>
                  </a:solidFill>
                </a:ln>
                <a:latin typeface="+mn-lt"/>
              </a:rPr>
              <a:t>Messages clés</a:t>
            </a:r>
            <a:endParaRPr lang="fr-FR" b="1" dirty="0">
              <a:ln>
                <a:solidFill>
                  <a:schemeClr val="accent2"/>
                </a:solidFill>
              </a:ln>
              <a:latin typeface="+mn-lt"/>
            </a:endParaRPr>
          </a:p>
        </p:txBody>
      </p:sp>
      <p:sp>
        <p:nvSpPr>
          <p:cNvPr id="3" name="Content Placeholder 2"/>
          <p:cNvSpPr>
            <a:spLocks noGrp="1"/>
          </p:cNvSpPr>
          <p:nvPr>
            <p:ph idx="1"/>
          </p:nvPr>
        </p:nvSpPr>
        <p:spPr>
          <a:xfrm>
            <a:off x="838200" y="1362635"/>
            <a:ext cx="10762129" cy="5029481"/>
          </a:xfrm>
        </p:spPr>
        <p:txBody>
          <a:bodyPr>
            <a:normAutofit lnSpcReduction="10000"/>
          </a:bodyPr>
          <a:lstStyle/>
          <a:p>
            <a:pPr marL="514350" indent="-514350">
              <a:buFont typeface="+mj-lt"/>
              <a:buAutoNum type="alphaLcPeriod"/>
            </a:pPr>
            <a:r>
              <a:rPr lang="fr-FR" sz="2400" dirty="0" smtClean="0"/>
              <a:t>L’OMS recommande la </a:t>
            </a:r>
            <a:r>
              <a:rPr lang="fr-FR" sz="2400" dirty="0"/>
              <a:t>présence d’un prestataire de soins qualifié à tous les accouchements dans une structure sanitaire pour prévenir </a:t>
            </a:r>
            <a:r>
              <a:rPr lang="fr-FR" sz="2400" dirty="0" smtClean="0"/>
              <a:t>l’excès de morbidité et </a:t>
            </a:r>
            <a:r>
              <a:rPr lang="fr-FR" sz="2400" dirty="0"/>
              <a:t>surmortalité maternelles et néonatales. </a:t>
            </a:r>
            <a:endParaRPr lang="fr-FR" sz="2400" dirty="0" smtClean="0"/>
          </a:p>
          <a:p>
            <a:pPr marL="514350" indent="-514350">
              <a:buFont typeface="+mj-lt"/>
              <a:buAutoNum type="alphaLcPeriod"/>
            </a:pPr>
            <a:r>
              <a:rPr lang="fr-FR" sz="2400" dirty="0" smtClean="0"/>
              <a:t>L’unité d’accouchement doit disposer du personnel qualifié et des fournitures essentielles et d’urgence pour assurer l’accouchement normal, les SONUB et SONUC, 24 heures/24 et 7 jours/7.</a:t>
            </a:r>
          </a:p>
          <a:p>
            <a:pPr marL="514350" indent="-514350">
              <a:buFont typeface="+mj-lt"/>
              <a:buAutoNum type="alphaLcPeriod"/>
            </a:pPr>
            <a:r>
              <a:rPr lang="fr-FR" sz="2400" dirty="0" smtClean="0"/>
              <a:t>Les soins essentiels du nouveau comprennent de:</a:t>
            </a:r>
          </a:p>
          <a:p>
            <a:pPr lvl="2">
              <a:buFont typeface="Wingdings" panose="05000000000000000000" pitchFamily="2" charset="2"/>
              <a:buChar char="ü"/>
            </a:pPr>
            <a:r>
              <a:rPr lang="fr-FR" dirty="0" smtClean="0"/>
              <a:t>Garder le nouveau-né au chaud;</a:t>
            </a:r>
          </a:p>
          <a:p>
            <a:pPr lvl="2">
              <a:buFont typeface="Wingdings" panose="05000000000000000000" pitchFamily="2" charset="2"/>
              <a:buChar char="ü"/>
            </a:pPr>
            <a:r>
              <a:rPr lang="fr-FR" dirty="0" smtClean="0"/>
              <a:t> prévenir l’infection; </a:t>
            </a:r>
          </a:p>
          <a:p>
            <a:pPr lvl="2">
              <a:buFont typeface="Wingdings" panose="05000000000000000000" pitchFamily="2" charset="2"/>
              <a:buChar char="ü"/>
            </a:pPr>
            <a:r>
              <a:rPr lang="fr-FR" dirty="0" smtClean="0"/>
              <a:t>Initier l’allaitement maternel précoce et exclusif;</a:t>
            </a:r>
          </a:p>
          <a:p>
            <a:pPr lvl="2">
              <a:buFont typeface="Wingdings" panose="05000000000000000000" pitchFamily="2" charset="2"/>
              <a:buChar char="ü"/>
            </a:pPr>
            <a:r>
              <a:rPr lang="fr-FR" dirty="0" smtClean="0"/>
              <a:t>Surveiller le bébé;</a:t>
            </a:r>
          </a:p>
          <a:p>
            <a:pPr lvl="2">
              <a:buFont typeface="Wingdings" panose="05000000000000000000" pitchFamily="2" charset="2"/>
              <a:buChar char="ü"/>
            </a:pPr>
            <a:r>
              <a:rPr lang="fr-FR" dirty="0" smtClean="0"/>
              <a:t>Le suivi en néonatale. </a:t>
            </a:r>
          </a:p>
          <a:p>
            <a:pPr marL="514350" indent="-514350">
              <a:buFont typeface="+mj-lt"/>
              <a:buAutoNum type="alphaLcPeriod"/>
            </a:pPr>
            <a:r>
              <a:rPr lang="fr-FR" sz="2400" dirty="0" smtClean="0"/>
              <a:t>Assurer que les personnel qualifié dispose du matériel et des fournitures pour la maternité sans risque (médicaments essentiels et équipement). </a:t>
            </a:r>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t>44</a:t>
            </a:fld>
            <a:endParaRPr lang="fr-FR" dirty="0"/>
          </a:p>
        </p:txBody>
      </p:sp>
    </p:spTree>
    <p:extLst>
      <p:ext uri="{BB962C8B-B14F-4D97-AF65-F5344CB8AC3E}">
        <p14:creationId xmlns:p14="http://schemas.microsoft.com/office/powerpoint/2010/main" val="835682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931024" cy="762635"/>
          </a:xfrm>
          <a:ln>
            <a:solidFill>
              <a:schemeClr val="accent4"/>
            </a:solidFill>
          </a:ln>
        </p:spPr>
        <p:txBody>
          <a:bodyPr anchor="t"/>
          <a:lstStyle/>
          <a:p>
            <a:r>
              <a:rPr lang="fr-FR" b="1" dirty="0">
                <a:ln>
                  <a:solidFill>
                    <a:schemeClr val="accent2"/>
                  </a:solidFill>
                </a:ln>
                <a:solidFill>
                  <a:prstClr val="black"/>
                </a:solidFill>
                <a:latin typeface="Calibri" panose="020F0502020204030204"/>
              </a:rPr>
              <a:t>Messages clés</a:t>
            </a:r>
            <a:endParaRPr lang="fr-FR" dirty="0">
              <a:ln>
                <a:solidFill>
                  <a:schemeClr val="accent2"/>
                </a:solidFill>
              </a:ln>
            </a:endParaRPr>
          </a:p>
        </p:txBody>
      </p:sp>
      <p:sp>
        <p:nvSpPr>
          <p:cNvPr id="3" name="Content Placeholder 2"/>
          <p:cNvSpPr>
            <a:spLocks noGrp="1"/>
          </p:cNvSpPr>
          <p:nvPr>
            <p:ph idx="1"/>
          </p:nvPr>
        </p:nvSpPr>
        <p:spPr>
          <a:xfrm>
            <a:off x="838200" y="1541929"/>
            <a:ext cx="10515600" cy="4635034"/>
          </a:xfrm>
        </p:spPr>
        <p:txBody>
          <a:bodyPr/>
          <a:lstStyle/>
          <a:p>
            <a:pPr marL="514350" indent="-514350">
              <a:buFont typeface="+mj-lt"/>
              <a:buAutoNum type="alphaLcPeriod" startAt="5"/>
            </a:pPr>
            <a:r>
              <a:rPr lang="fr-FR" dirty="0" smtClean="0"/>
              <a:t>Assurer que un système de référence de qualité fonctionne </a:t>
            </a:r>
            <a:r>
              <a:rPr lang="fr-FR" dirty="0">
                <a:solidFill>
                  <a:prstClr val="black"/>
                </a:solidFill>
              </a:rPr>
              <a:t>à</a:t>
            </a:r>
            <a:r>
              <a:rPr lang="fr-FR" dirty="0" smtClean="0"/>
              <a:t> plein temps, 24H/24 et 7J/7. </a:t>
            </a:r>
          </a:p>
          <a:p>
            <a:pPr marL="514350" indent="-514350">
              <a:buFont typeface="+mj-lt"/>
              <a:buAutoNum type="alphaLcPeriod" startAt="5"/>
            </a:pPr>
            <a:r>
              <a:rPr lang="fr-FR" dirty="0" smtClean="0"/>
              <a:t>Sensibiliser les communautés sur les signes de danger pendant la grossesse et l’accouchement. </a:t>
            </a:r>
          </a:p>
          <a:p>
            <a:pPr marL="514350" indent="-514350">
              <a:buFont typeface="+mj-lt"/>
              <a:buAutoNum type="alphaLcPeriod" startAt="5"/>
            </a:pPr>
            <a:r>
              <a:rPr lang="fr-FR" dirty="0">
                <a:solidFill>
                  <a:prstClr val="black"/>
                </a:solidFill>
              </a:rPr>
              <a:t>Assurer la disponibilité des soins </a:t>
            </a:r>
            <a:r>
              <a:rPr lang="fr-FR" dirty="0" smtClean="0">
                <a:solidFill>
                  <a:prstClr val="black"/>
                </a:solidFill>
              </a:rPr>
              <a:t>post-avortement de qualité dans  </a:t>
            </a:r>
            <a:r>
              <a:rPr lang="fr-FR" dirty="0">
                <a:solidFill>
                  <a:prstClr val="black"/>
                </a:solidFill>
              </a:rPr>
              <a:t>les formations </a:t>
            </a:r>
            <a:r>
              <a:rPr lang="fr-FR" dirty="0" smtClean="0">
                <a:solidFill>
                  <a:prstClr val="black"/>
                </a:solidFill>
              </a:rPr>
              <a:t>sanitaires, unité des SONU, car les femmes et filles courent un risque élevé </a:t>
            </a:r>
            <a:r>
              <a:rPr lang="fr-FR" dirty="0">
                <a:solidFill>
                  <a:prstClr val="black"/>
                </a:solidFill>
              </a:rPr>
              <a:t>de grossesses non-désirées </a:t>
            </a:r>
            <a:r>
              <a:rPr lang="fr-FR" dirty="0" smtClean="0">
                <a:solidFill>
                  <a:prstClr val="black"/>
                </a:solidFill>
              </a:rPr>
              <a:t>, d’avortement spontané et d’avortement </a:t>
            </a:r>
            <a:r>
              <a:rPr lang="fr-FR" dirty="0">
                <a:solidFill>
                  <a:prstClr val="black"/>
                </a:solidFill>
              </a:rPr>
              <a:t>à</a:t>
            </a:r>
            <a:r>
              <a:rPr lang="fr-FR" dirty="0" smtClean="0">
                <a:solidFill>
                  <a:prstClr val="black"/>
                </a:solidFill>
              </a:rPr>
              <a:t> risque. </a:t>
            </a:r>
          </a:p>
          <a:p>
            <a:pPr marL="514350" indent="-514350">
              <a:buFont typeface="+mj-lt"/>
              <a:buAutoNum type="alphaLcPeriod" startAt="5"/>
            </a:pPr>
            <a:r>
              <a:rPr lang="fr-FR" dirty="0" smtClean="0">
                <a:solidFill>
                  <a:prstClr val="black"/>
                </a:solidFill>
              </a:rPr>
              <a:t>Assurer la disponibilité des kits d’accouchement hygiénique aux femmes visiblement enceintes et les kits  du nouveau-né.  </a:t>
            </a:r>
          </a:p>
          <a:p>
            <a:pPr marL="514350" indent="-514350">
              <a:buFont typeface="+mj-lt"/>
              <a:buAutoNum type="alphaLcPeriod" startAt="5"/>
            </a:pPr>
            <a:endParaRPr lang="fr-FR" dirty="0" smtClean="0">
              <a:solidFill>
                <a:prstClr val="black"/>
              </a:solidFill>
            </a:endParaRPr>
          </a:p>
          <a:p>
            <a:pPr marL="514350" indent="-514350">
              <a:buFont typeface="+mj-lt"/>
              <a:buAutoNum type="alphaLcPeriod" startAt="5"/>
            </a:pPr>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t>45</a:t>
            </a:fld>
            <a:endParaRPr lang="fr-FR" dirty="0"/>
          </a:p>
        </p:txBody>
      </p:sp>
    </p:spTree>
    <p:extLst>
      <p:ext uri="{BB962C8B-B14F-4D97-AF65-F5344CB8AC3E}">
        <p14:creationId xmlns:p14="http://schemas.microsoft.com/office/powerpoint/2010/main" val="619789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405684"/>
          </a:xfrm>
          <a:prstGeom prst="rect">
            <a:avLst/>
          </a:prstGeom>
          <a:solidFill>
            <a:srgbClr val="92D050"/>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prstClr val="black"/>
                </a:solidFill>
                <a:effectLst/>
                <a:uLnTx/>
                <a:uFillTx/>
                <a:latin typeface="Calibri" panose="020F0502020204030204"/>
                <a:ea typeface="+mj-ea"/>
                <a:cs typeface="+mj-cs"/>
              </a:rPr>
              <a:t>Dispositif Minimum d’Urgence en santé sexuelle et reproductive (SSR)  </a:t>
            </a:r>
            <a:endParaRPr kumimoji="0" lang="fr-FR" sz="44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5" name="Subtitle 2"/>
          <p:cNvSpPr txBox="1">
            <a:spLocks/>
          </p:cNvSpPr>
          <p:nvPr/>
        </p:nvSpPr>
        <p:spPr>
          <a:xfrm>
            <a:off x="1524000" y="2528047"/>
            <a:ext cx="9144000" cy="1295808"/>
          </a:xfrm>
          <a:prstGeom prst="rect">
            <a:avLst/>
          </a:prstGeom>
          <a:solidFill>
            <a:srgbClr val="FFC000"/>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Module 6 - DMU objectif 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altLang="en-US" sz="2800" b="1" i="0" u="none" strike="noStrike" kern="1200" cap="none" spc="0" normalizeH="0" baseline="0" noProof="0" dirty="0" smtClean="0">
                <a:ln>
                  <a:noFill/>
                </a:ln>
                <a:solidFill>
                  <a:prstClr val="black"/>
                </a:solidFill>
                <a:effectLst/>
                <a:uLnTx/>
                <a:uFillTx/>
                <a:latin typeface="Calibri" panose="020F0502020204030204"/>
                <a:ea typeface="MS PGothic" panose="020B0600070205080204" pitchFamily="34" charset="-128"/>
                <a:cs typeface="Lucida Sans Unicode"/>
              </a:rPr>
              <a:t>Prévenir les grossesses non désirées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a:rPr>
              <a:t> </a:t>
            </a:r>
            <a:r>
              <a:rPr kumimoji="0" lang="fr-FR" sz="2400" b="0" i="0" u="none" strike="noStrike" kern="1200" cap="none" spc="0" normalizeH="0" baseline="0" noProof="0" dirty="0" smtClean="0">
                <a:ln>
                  <a:noFill/>
                </a:ln>
                <a:solidFill>
                  <a:srgbClr val="FF0000"/>
                </a:solidFill>
                <a:effectLst/>
                <a:uLnTx/>
                <a:uFillTx/>
                <a:latin typeface="Calibri" panose="020F0502020204030204"/>
                <a:ea typeface="MS PGothic" panose="020B0600070205080204" pitchFamily="34" charset="-128"/>
                <a:cs typeface="Lucida Sans Unicode"/>
              </a:rPr>
              <a:t>Février 2022</a:t>
            </a:r>
            <a:endParaRPr kumimoji="0" lang="fr-FR" sz="2400" b="0"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400801" y="4507870"/>
            <a:ext cx="4267200" cy="693523"/>
          </a:xfrm>
          <a:prstGeom prst="rect">
            <a:avLst/>
          </a:prstGeom>
          <a:ln>
            <a:solidFill>
              <a:srgbClr val="FF0000"/>
            </a:solidFill>
          </a:ln>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Présentateur: Dr. Jonathan B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Ndzi</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(MD)</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Spécialiste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Humanitaire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243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43945" cy="746223"/>
          </a:xfrm>
          <a:ln>
            <a:solidFill>
              <a:schemeClr val="accent4"/>
            </a:solidFill>
          </a:ln>
        </p:spPr>
        <p:txBody>
          <a:bodyPr anchor="t"/>
          <a:lstStyle/>
          <a:p>
            <a:r>
              <a:rPr lang="fr-FR" b="1" dirty="0" smtClean="0">
                <a:latin typeface="+mn-lt"/>
              </a:rPr>
              <a:t>Plan de </a:t>
            </a:r>
            <a:r>
              <a:rPr lang="fr-FR" b="1" dirty="0" smtClean="0">
                <a:ln>
                  <a:solidFill>
                    <a:schemeClr val="accent2"/>
                  </a:solidFill>
                </a:ln>
                <a:latin typeface="+mn-lt"/>
              </a:rPr>
              <a:t>présentation</a:t>
            </a:r>
            <a:r>
              <a:rPr lang="fr-FR" b="1" dirty="0" smtClean="0">
                <a:latin typeface="+mn-lt"/>
              </a:rPr>
              <a:t> </a:t>
            </a:r>
            <a:endParaRPr lang="fr-FR" b="1" dirty="0">
              <a:latin typeface="+mn-lt"/>
            </a:endParaRPr>
          </a:p>
        </p:txBody>
      </p:sp>
      <p:sp>
        <p:nvSpPr>
          <p:cNvPr id="3" name="Content Placeholder 2"/>
          <p:cNvSpPr>
            <a:spLocks noGrp="1"/>
          </p:cNvSpPr>
          <p:nvPr>
            <p:ph idx="1"/>
          </p:nvPr>
        </p:nvSpPr>
        <p:spPr>
          <a:xfrm>
            <a:off x="838200" y="1448972"/>
            <a:ext cx="10515600" cy="3518813"/>
          </a:xfrm>
        </p:spPr>
        <p:txBody>
          <a:bodyPr/>
          <a:lstStyle/>
          <a:p>
            <a:r>
              <a:rPr lang="fr-FR" dirty="0" smtClean="0"/>
              <a:t>Objectifs d’apprentissage.</a:t>
            </a:r>
          </a:p>
          <a:p>
            <a:r>
              <a:rPr lang="fr-FR" dirty="0" smtClean="0"/>
              <a:t> Introduction.</a:t>
            </a:r>
          </a:p>
          <a:p>
            <a:r>
              <a:rPr lang="fr-FR" dirty="0" smtClean="0"/>
              <a:t>Les facteurs de risque pour des grossesse non-désirées.</a:t>
            </a:r>
          </a:p>
          <a:p>
            <a:r>
              <a:rPr lang="fr-FR" dirty="0" smtClean="0"/>
              <a:t>Les avantages et les défis de la contraception. </a:t>
            </a:r>
          </a:p>
          <a:p>
            <a:r>
              <a:rPr lang="fr-FR" dirty="0" smtClean="0"/>
              <a:t>Les interventions (1-3) de prévention des grossesses non-désirées.</a:t>
            </a:r>
          </a:p>
          <a:p>
            <a:r>
              <a:rPr lang="fr-FR" dirty="0" smtClean="0"/>
              <a:t>Messages clés.</a:t>
            </a:r>
          </a:p>
          <a:p>
            <a:endParaRPr lang="fr-FR" dirty="0" smtClean="0"/>
          </a:p>
          <a:p>
            <a:endParaRPr lang="fr-FR" dirty="0" smtClean="0"/>
          </a:p>
          <a:p>
            <a:endParaRPr lang="fr-FR" dirty="0" smtClean="0"/>
          </a:p>
          <a:p>
            <a:endParaRPr lang="fr-FR" dirty="0" smtClean="0"/>
          </a:p>
          <a:p>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47</a:t>
            </a:fld>
            <a:endParaRPr lang="fr-FR">
              <a:solidFill>
                <a:prstClr val="black">
                  <a:tint val="75000"/>
                </a:prstClr>
              </a:solidFill>
            </a:endParaRPr>
          </a:p>
        </p:txBody>
      </p:sp>
    </p:spTree>
    <p:extLst>
      <p:ext uri="{BB962C8B-B14F-4D97-AF65-F5344CB8AC3E}">
        <p14:creationId xmlns:p14="http://schemas.microsoft.com/office/powerpoint/2010/main" val="558058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785"/>
            <a:ext cx="6108510" cy="753991"/>
          </a:xfrm>
          <a:ln>
            <a:solidFill>
              <a:schemeClr val="accent4"/>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687080"/>
            <a:ext cx="10515600" cy="4351338"/>
          </a:xfrm>
        </p:spPr>
        <p:txBody>
          <a:bodyPr>
            <a:normAutofit/>
          </a:bodyPr>
          <a:lstStyle/>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 prévenir  des grossesses non-désirées » comme une priorité, </a:t>
            </a:r>
            <a:r>
              <a:rPr lang="fr-FR" dirty="0">
                <a:latin typeface="Calibri" panose="020F0502020204030204" pitchFamily="34" charset="0"/>
                <a:ea typeface="Calibri" panose="020F0502020204030204" pitchFamily="34" charset="0"/>
                <a:cs typeface="Times New Roman" panose="02020603050405020304" pitchFamily="18" charset="0"/>
              </a:rPr>
              <a:t>en 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Enumérer les méthodes contraceptives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approvisionner dans les centres des soins de santé primaire.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Cambria Math" panose="02040503050406030204" pitchFamily="18" charset="0"/>
              </a:rPr>
              <a:t>Développer l’information et les messages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Cambria Math" panose="02040503050406030204" pitchFamily="18" charset="0"/>
              </a:rPr>
              <a:t> destination des femmes, adolescent(e)s et les hommes en matière de la disponibilité des méthodes contraceptives.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les voies de dissémination  de l’information sur la disponibilité des contraceptives dans la communauté. </a:t>
            </a:r>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48</a:t>
            </a:fld>
            <a:endParaRPr lang="fr-FR">
              <a:solidFill>
                <a:prstClr val="black">
                  <a:tint val="75000"/>
                </a:prstClr>
              </a:solidFill>
            </a:endParaRPr>
          </a:p>
        </p:txBody>
      </p:sp>
    </p:spTree>
    <p:extLst>
      <p:ext uri="{BB962C8B-B14F-4D97-AF65-F5344CB8AC3E}">
        <p14:creationId xmlns:p14="http://schemas.microsoft.com/office/powerpoint/2010/main" val="2325515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08" y="2110154"/>
            <a:ext cx="5475293" cy="349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20113" y="2991033"/>
            <a:ext cx="4542973" cy="1323439"/>
          </a:xfrm>
          <a:prstGeom prst="rect">
            <a:avLst/>
          </a:prstGeom>
          <a:noFill/>
          <a:ln>
            <a:solidFill>
              <a:schemeClr val="bg2">
                <a:lumMod val="50000"/>
              </a:schemeClr>
            </a:solidFill>
          </a:ln>
        </p:spPr>
        <p:txBody>
          <a:bodyPr wrap="square">
            <a:spAutoFit/>
          </a:bodyPr>
          <a:lstStyle/>
          <a:p>
            <a:pPr marL="57150" marR="0" lvl="0" indent="-571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a:rPr>
              <a:t>Méthodes contraceptives pour répondre à la demande</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a:endParaRPr>
          </a:p>
          <a:p>
            <a:pPr marL="57150" marR="0" lvl="0" indent="-571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a:rPr>
              <a:t>Information, education et counseling</a:t>
            </a:r>
          </a:p>
        </p:txBody>
      </p:sp>
      <p:sp>
        <p:nvSpPr>
          <p:cNvPr id="6" name="object 867"/>
          <p:cNvSpPr/>
          <p:nvPr/>
        </p:nvSpPr>
        <p:spPr>
          <a:xfrm>
            <a:off x="1533378" y="2991033"/>
            <a:ext cx="4149969" cy="1728787"/>
          </a:xfrm>
          <a:custGeom>
            <a:avLst/>
            <a:gdLst/>
            <a:ahLst/>
            <a:cxnLst/>
            <a:rect l="l" t="t" r="r" b="b"/>
            <a:pathLst>
              <a:path w="3496792" h="1215898">
                <a:moveTo>
                  <a:pt x="152400" y="0"/>
                </a:moveTo>
                <a:lnTo>
                  <a:pt x="104619" y="249"/>
                </a:lnTo>
                <a:lnTo>
                  <a:pt x="53485" y="3897"/>
                </a:lnTo>
                <a:lnTo>
                  <a:pt x="15789" y="22731"/>
                </a:lnTo>
                <a:lnTo>
                  <a:pt x="1951" y="68505"/>
                </a:lnTo>
                <a:lnTo>
                  <a:pt x="28" y="127719"/>
                </a:lnTo>
                <a:lnTo>
                  <a:pt x="0" y="152400"/>
                </a:lnTo>
                <a:lnTo>
                  <a:pt x="0" y="1063498"/>
                </a:lnTo>
                <a:lnTo>
                  <a:pt x="249" y="1111278"/>
                </a:lnTo>
                <a:lnTo>
                  <a:pt x="3897" y="1162412"/>
                </a:lnTo>
                <a:lnTo>
                  <a:pt x="22731" y="1200108"/>
                </a:lnTo>
                <a:lnTo>
                  <a:pt x="68505" y="1213946"/>
                </a:lnTo>
                <a:lnTo>
                  <a:pt x="127719" y="1215869"/>
                </a:lnTo>
                <a:lnTo>
                  <a:pt x="152400" y="1215898"/>
                </a:lnTo>
                <a:lnTo>
                  <a:pt x="3344392" y="1215898"/>
                </a:lnTo>
                <a:lnTo>
                  <a:pt x="3392173" y="1215648"/>
                </a:lnTo>
                <a:lnTo>
                  <a:pt x="3443306" y="1212000"/>
                </a:lnTo>
                <a:lnTo>
                  <a:pt x="3481003" y="1193166"/>
                </a:lnTo>
                <a:lnTo>
                  <a:pt x="3494840" y="1147392"/>
                </a:lnTo>
                <a:lnTo>
                  <a:pt x="3496764" y="1088178"/>
                </a:lnTo>
                <a:lnTo>
                  <a:pt x="3496792" y="1063498"/>
                </a:lnTo>
                <a:lnTo>
                  <a:pt x="3496792" y="152400"/>
                </a:lnTo>
                <a:lnTo>
                  <a:pt x="3496543" y="104619"/>
                </a:lnTo>
                <a:lnTo>
                  <a:pt x="3492894" y="53485"/>
                </a:lnTo>
                <a:lnTo>
                  <a:pt x="3474061" y="15789"/>
                </a:lnTo>
                <a:lnTo>
                  <a:pt x="3428286" y="1951"/>
                </a:lnTo>
                <a:lnTo>
                  <a:pt x="3369073" y="28"/>
                </a:lnTo>
                <a:lnTo>
                  <a:pt x="3344392" y="0"/>
                </a:lnTo>
                <a:lnTo>
                  <a:pt x="152400" y="0"/>
                </a:lnTo>
                <a:close/>
              </a:path>
            </a:pathLst>
          </a:custGeom>
          <a:ln w="12700">
            <a:solidFill>
              <a:srgbClr val="00ADEF"/>
            </a:solidFill>
          </a:ln>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endParaRPr>
          </a:p>
        </p:txBody>
      </p:sp>
      <p:sp>
        <p:nvSpPr>
          <p:cNvPr id="2" name="Rectangle 1"/>
          <p:cNvSpPr/>
          <p:nvPr/>
        </p:nvSpPr>
        <p:spPr>
          <a:xfrm>
            <a:off x="1725636" y="3297260"/>
            <a:ext cx="3765452"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a:rPr>
              <a:t>Objectif</a:t>
            </a:r>
            <a:r>
              <a:rPr kumimoji="0" lang="en-US" sz="2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a:rPr>
              <a:t> 5. Prévenir les GROSSESSES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S PGothic" panose="020B0600070205080204" pitchFamily="34" charset="-128"/>
                <a:cs typeface="Arial"/>
              </a:rPr>
              <a:t>non-</a:t>
            </a:r>
            <a:r>
              <a:rPr kumimoji="0" lang="fr-FR" sz="2400" b="1" i="0" u="none" strike="noStrike" kern="1200" cap="none" spc="0" normalizeH="0" baseline="0" noProof="0" dirty="0" smtClean="0">
                <a:ln>
                  <a:noFill/>
                </a:ln>
                <a:solidFill>
                  <a:prstClr val="black"/>
                </a:solidFill>
                <a:effectLst/>
                <a:uLnTx/>
                <a:uFillTx/>
                <a:latin typeface="Calibri" panose="020F0502020204030204"/>
                <a:ea typeface="MS PGothic" panose="020B0600070205080204" pitchFamily="34" charset="-128"/>
                <a:cs typeface="Arial"/>
              </a:rPr>
              <a:t>désirées</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endParaRPr>
          </a:p>
        </p:txBody>
      </p:sp>
      <p:sp>
        <p:nvSpPr>
          <p:cNvPr id="3" name="Title 2"/>
          <p:cNvSpPr>
            <a:spLocks noGrp="1"/>
          </p:cNvSpPr>
          <p:nvPr>
            <p:ph type="title"/>
          </p:nvPr>
        </p:nvSpPr>
        <p:spPr>
          <a:xfrm>
            <a:off x="813475" y="854330"/>
            <a:ext cx="9739744" cy="749886"/>
          </a:xfrm>
          <a:ln>
            <a:solidFill>
              <a:schemeClr val="accent4"/>
            </a:solidFill>
          </a:ln>
        </p:spPr>
        <p:txBody>
          <a:bodyPr anchor="t">
            <a:noAutofit/>
          </a:bodyPr>
          <a:lstStyle/>
          <a:p>
            <a:pPr lvl="0" eaLnBrk="0" fontAlgn="base" hangingPunct="0">
              <a:lnSpc>
                <a:spcPct val="100000"/>
              </a:lnSpc>
              <a:spcAft>
                <a:spcPct val="0"/>
              </a:spcAft>
            </a:pPr>
            <a:r>
              <a:rPr lang="fr-FR" altLang="en-US" sz="3400" b="1" dirty="0" smtClean="0">
                <a:ln>
                  <a:solidFill>
                    <a:schemeClr val="accent2"/>
                  </a:solidFill>
                </a:ln>
                <a:latin typeface="Calibri" panose="020F0502020204030204"/>
                <a:ea typeface="MS PGothic" panose="020B0600070205080204" pitchFamily="34" charset="-128"/>
                <a:cs typeface="+mn-cs"/>
              </a:rPr>
              <a:t>DMU- </a:t>
            </a:r>
            <a:r>
              <a:rPr lang="fr-FR" altLang="en-US" sz="3400" b="1" dirty="0">
                <a:ln>
                  <a:solidFill>
                    <a:schemeClr val="accent2"/>
                  </a:solidFill>
                </a:ln>
                <a:latin typeface="Calibri" panose="020F0502020204030204"/>
                <a:ea typeface="MS PGothic" panose="020B0600070205080204" pitchFamily="34" charset="-128"/>
              </a:rPr>
              <a:t>Objectif 5 </a:t>
            </a:r>
            <a:r>
              <a:rPr lang="fr-FR" altLang="en-US" sz="3400" b="1" dirty="0" smtClean="0">
                <a:ln>
                  <a:solidFill>
                    <a:schemeClr val="accent2"/>
                  </a:solidFill>
                </a:ln>
                <a:latin typeface="Calibri" panose="020F0502020204030204"/>
                <a:ea typeface="MS PGothic" panose="020B0600070205080204" pitchFamily="34" charset="-128"/>
                <a:cs typeface="+mn-cs"/>
              </a:rPr>
              <a:t>Prévenir </a:t>
            </a:r>
            <a:r>
              <a:rPr lang="fr-FR" altLang="en-US" sz="3400" b="1" dirty="0">
                <a:ln>
                  <a:solidFill>
                    <a:schemeClr val="accent2"/>
                  </a:solidFill>
                </a:ln>
                <a:latin typeface="Calibri" panose="020F0502020204030204"/>
                <a:ea typeface="MS PGothic" panose="020B0600070205080204" pitchFamily="34" charset="-128"/>
                <a:cs typeface="+mn-cs"/>
              </a:rPr>
              <a:t>les grossesses </a:t>
            </a:r>
            <a:r>
              <a:rPr lang="fr-FR" altLang="en-US" sz="3400" b="1" dirty="0" smtClean="0">
                <a:ln>
                  <a:solidFill>
                    <a:schemeClr val="accent2"/>
                  </a:solidFill>
                </a:ln>
                <a:latin typeface="Calibri" panose="020F0502020204030204"/>
                <a:ea typeface="MS PGothic" panose="020B0600070205080204" pitchFamily="34" charset="-128"/>
                <a:cs typeface="+mn-cs"/>
              </a:rPr>
              <a:t>non-désirées </a:t>
            </a: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endParaRPr lang="fr-FR" sz="3400" dirty="0">
              <a:ln>
                <a:solidFill>
                  <a:schemeClr val="accent2"/>
                </a:solidFill>
              </a:ln>
            </a:endParaRPr>
          </a:p>
        </p:txBody>
      </p:sp>
      <p:cxnSp>
        <p:nvCxnSpPr>
          <p:cNvPr id="8" name="Straight Arrow Connector 7"/>
          <p:cNvCxnSpPr/>
          <p:nvPr/>
        </p:nvCxnSpPr>
        <p:spPr>
          <a:xfrm flipV="1">
            <a:off x="5283200" y="3352630"/>
            <a:ext cx="1368697" cy="3022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83200" y="3710283"/>
            <a:ext cx="1368697" cy="304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49</a:t>
            </a:fld>
            <a:endParaRPr lang="fr-FR">
              <a:solidFill>
                <a:prstClr val="black">
                  <a:tint val="75000"/>
                </a:prstClr>
              </a:solidFill>
            </a:endParaRPr>
          </a:p>
        </p:txBody>
      </p:sp>
    </p:spTree>
    <p:extLst>
      <p:ext uri="{BB962C8B-B14F-4D97-AF65-F5344CB8AC3E}">
        <p14:creationId xmlns:p14="http://schemas.microsoft.com/office/powerpoint/2010/main" val="2270285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502588" cy="1620837"/>
          </a:xfrm>
          <a:solidFill>
            <a:srgbClr val="92D050"/>
          </a:solidFill>
        </p:spPr>
        <p:txBody>
          <a:bodyPr anchor="t">
            <a:normAutofit fontScale="90000"/>
          </a:bodyPr>
          <a:lstStyle/>
          <a:p>
            <a:r>
              <a:rPr lang="fr-FR" sz="4400" b="1" dirty="0" smtClean="0">
                <a:latin typeface="+mn-lt"/>
              </a:rPr>
              <a:t>Dispositif Minimum d’Urgence en santé sexuelle et reproductive </a:t>
            </a:r>
            <a:br>
              <a:rPr lang="fr-FR" sz="4400" b="1" dirty="0" smtClean="0">
                <a:latin typeface="+mn-lt"/>
              </a:rPr>
            </a:br>
            <a:r>
              <a:rPr lang="fr-FR" sz="3100" dirty="0" smtClean="0">
                <a:latin typeface="+mn-lt"/>
              </a:rPr>
              <a:t>en situation de crise humanitaire  </a:t>
            </a:r>
            <a:endParaRPr lang="fr-FR" sz="4400" dirty="0">
              <a:latin typeface="+mn-lt"/>
            </a:endParaRPr>
          </a:p>
        </p:txBody>
      </p:sp>
      <p:sp>
        <p:nvSpPr>
          <p:cNvPr id="3" name="Subtitle 2"/>
          <p:cNvSpPr>
            <a:spLocks noGrp="1"/>
          </p:cNvSpPr>
          <p:nvPr>
            <p:ph type="subTitle" idx="1"/>
          </p:nvPr>
        </p:nvSpPr>
        <p:spPr>
          <a:xfrm>
            <a:off x="1523999" y="2743199"/>
            <a:ext cx="9502589" cy="1342913"/>
          </a:xfrm>
          <a:solidFill>
            <a:srgbClr val="FFC000"/>
          </a:solidFill>
        </p:spPr>
        <p:txBody>
          <a:bodyPr>
            <a:noAutofit/>
          </a:bodyPr>
          <a:lstStyle/>
          <a:p>
            <a:pPr lvl="0"/>
            <a:r>
              <a:rPr lang="fr-FR" sz="2600" b="1" dirty="0" smtClean="0"/>
              <a:t>Module 5-DMU objectif 4:</a:t>
            </a:r>
          </a:p>
          <a:p>
            <a:pPr lvl="0"/>
            <a:r>
              <a:rPr lang="fr-FR" sz="2600" b="1" dirty="0" smtClean="0">
                <a:solidFill>
                  <a:srgbClr val="FF0000"/>
                </a:solidFill>
              </a:rPr>
              <a:t>Prévenir la </a:t>
            </a:r>
            <a:r>
              <a:rPr lang="fr-FR" sz="2600" b="1" dirty="0" err="1" smtClean="0">
                <a:solidFill>
                  <a:srgbClr val="FF0000"/>
                </a:solidFill>
              </a:rPr>
              <a:t>surmorbidité</a:t>
            </a:r>
            <a:r>
              <a:rPr lang="fr-FR" sz="2600" b="1" dirty="0" smtClean="0">
                <a:solidFill>
                  <a:srgbClr val="FF0000"/>
                </a:solidFill>
              </a:rPr>
              <a:t> et la surmortalité maternelle et néonatale</a:t>
            </a:r>
            <a:r>
              <a:rPr lang="fr-FR" sz="2600" b="1" dirty="0" smtClean="0"/>
              <a:t> </a:t>
            </a:r>
          </a:p>
          <a:p>
            <a:pPr lvl="0"/>
            <a:r>
              <a:rPr lang="fr-FR" sz="2600" b="1" dirty="0" smtClean="0"/>
              <a:t>Février 2022</a:t>
            </a:r>
          </a:p>
          <a:p>
            <a:pPr lvl="0"/>
            <a:endParaRPr lang="fr-FR" sz="2600" b="1" dirty="0"/>
          </a:p>
          <a:p>
            <a:pPr lvl="0"/>
            <a:endParaRPr lang="fr-FR" sz="2600" b="1" dirty="0"/>
          </a:p>
        </p:txBody>
      </p:sp>
      <p:sp>
        <p:nvSpPr>
          <p:cNvPr id="5" name="Rectangle 4"/>
          <p:cNvSpPr/>
          <p:nvPr/>
        </p:nvSpPr>
        <p:spPr>
          <a:xfrm>
            <a:off x="6813177" y="4949830"/>
            <a:ext cx="4213412"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a:t>
            </a:r>
            <a:r>
              <a:rPr lang="fr-FR" b="1" dirty="0" smtClean="0">
                <a:solidFill>
                  <a:prstClr val="black"/>
                </a:solidFill>
              </a:rPr>
              <a:t>M.D.)</a:t>
            </a:r>
            <a:endParaRPr lang="fr-FR" b="1" dirty="0">
              <a:solidFill>
                <a:prstClr val="black"/>
              </a:solidFill>
            </a:endParaRP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12701921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365125"/>
            <a:ext cx="8139545" cy="1325563"/>
          </a:xfrm>
          <a:ln>
            <a:solidFill>
              <a:schemeClr val="accent2"/>
            </a:solidFill>
          </a:ln>
        </p:spPr>
        <p:txBody>
          <a:bodyPr>
            <a:normAutofit/>
          </a:bodyPr>
          <a:lstStyle/>
          <a:p>
            <a:r>
              <a:rPr lang="fr-FR" sz="3600" b="1" dirty="0" smtClean="0">
                <a:ln>
                  <a:solidFill>
                    <a:schemeClr val="accent2"/>
                  </a:solidFill>
                </a:ln>
                <a:solidFill>
                  <a:sysClr val="windowText" lastClr="000000"/>
                </a:solidFill>
                <a:latin typeface="+mn-lt"/>
              </a:rPr>
              <a:t>Grossesse non désirée/ grossesse non voulue     ----- </a:t>
            </a:r>
            <a:r>
              <a:rPr lang="fr-FR" sz="3600" b="1" dirty="0">
                <a:ln>
                  <a:solidFill>
                    <a:schemeClr val="accent2"/>
                  </a:solidFill>
                </a:ln>
                <a:solidFill>
                  <a:sysClr val="windowText" lastClr="000000"/>
                </a:solidFill>
              </a:rPr>
              <a:t>non </a:t>
            </a:r>
            <a:r>
              <a:rPr lang="fr-FR" sz="3600" b="1" dirty="0" smtClean="0">
                <a:ln>
                  <a:solidFill>
                    <a:schemeClr val="accent2"/>
                  </a:solidFill>
                </a:ln>
                <a:solidFill>
                  <a:sysClr val="windowText" lastClr="000000"/>
                </a:solidFill>
              </a:rPr>
              <a:t>planifiée</a:t>
            </a:r>
            <a:endParaRPr lang="fr-FR" sz="3600" b="1" dirty="0">
              <a:ln>
                <a:solidFill>
                  <a:schemeClr val="accent2"/>
                </a:solidFill>
              </a:ln>
              <a:solidFill>
                <a:sysClr val="windowText" lastClr="000000"/>
              </a:solidFill>
              <a:latin typeface="+mn-lt"/>
            </a:endParaRPr>
          </a:p>
        </p:txBody>
      </p:sp>
      <p:pic>
        <p:nvPicPr>
          <p:cNvPr id="6" name="Content Placeholder 5"/>
          <p:cNvPicPr>
            <a:picLocks noGrp="1" noChangeAspect="1"/>
          </p:cNvPicPr>
          <p:nvPr>
            <p:ph sz="half" idx="1"/>
          </p:nvPr>
        </p:nvPicPr>
        <p:blipFill>
          <a:blip r:embed="rId2"/>
          <a:stretch>
            <a:fillRect/>
          </a:stretch>
        </p:blipFill>
        <p:spPr>
          <a:xfrm>
            <a:off x="662335" y="1825625"/>
            <a:ext cx="5134580" cy="2729345"/>
          </a:xfrm>
          <a:prstGeom prst="rect">
            <a:avLst/>
          </a:prstGeom>
        </p:spPr>
      </p:pic>
      <p:sp>
        <p:nvSpPr>
          <p:cNvPr id="5" name="Content Placeholder 4"/>
          <p:cNvSpPr>
            <a:spLocks noGrp="1"/>
          </p:cNvSpPr>
          <p:nvPr>
            <p:ph sz="half" idx="2"/>
          </p:nvPr>
        </p:nvSpPr>
        <p:spPr>
          <a:ln>
            <a:solidFill>
              <a:schemeClr val="accent6">
                <a:lumMod val="60000"/>
                <a:lumOff val="40000"/>
              </a:schemeClr>
            </a:solidFill>
          </a:ln>
        </p:spPr>
        <p:txBody>
          <a:bodyPr>
            <a:noAutofit/>
          </a:bodyPr>
          <a:lstStyle/>
          <a:p>
            <a:pPr>
              <a:buFont typeface="Wingdings" panose="05000000000000000000" pitchFamily="2" charset="2"/>
              <a:buChar char="Ø"/>
            </a:pPr>
            <a:r>
              <a:rPr lang="fr-FR" sz="2000" b="1" dirty="0" smtClean="0">
                <a:solidFill>
                  <a:srgbClr val="FF0000"/>
                </a:solidFill>
              </a:rPr>
              <a:t>Risques de sant</a:t>
            </a:r>
            <a:r>
              <a:rPr lang="fr-FR" sz="2000" b="1" dirty="0">
                <a:solidFill>
                  <a:srgbClr val="FF0000"/>
                </a:solidFill>
              </a:rPr>
              <a:t>é</a:t>
            </a:r>
            <a:r>
              <a:rPr lang="fr-FR" sz="2000" b="1" dirty="0" smtClean="0">
                <a:solidFill>
                  <a:srgbClr val="FF0000"/>
                </a:solidFill>
              </a:rPr>
              <a:t>: la mère</a:t>
            </a:r>
          </a:p>
          <a:p>
            <a:pPr lvl="1">
              <a:buFont typeface="Wingdings" panose="05000000000000000000" pitchFamily="2" charset="2"/>
              <a:buChar char="ü"/>
            </a:pPr>
            <a:r>
              <a:rPr lang="fr-FR" sz="2000" dirty="0"/>
              <a:t>malnutrition, </a:t>
            </a:r>
            <a:endParaRPr lang="fr-FR" sz="2000" dirty="0" smtClean="0"/>
          </a:p>
          <a:p>
            <a:pPr lvl="1">
              <a:buFont typeface="Wingdings" panose="05000000000000000000" pitchFamily="2" charset="2"/>
              <a:buChar char="ü"/>
            </a:pPr>
            <a:r>
              <a:rPr lang="fr-FR" sz="2000" dirty="0" smtClean="0"/>
              <a:t>maladie</a:t>
            </a:r>
            <a:r>
              <a:rPr lang="fr-FR" sz="2000" dirty="0"/>
              <a:t>, </a:t>
            </a:r>
            <a:endParaRPr lang="fr-FR" sz="2000" dirty="0" smtClean="0"/>
          </a:p>
          <a:p>
            <a:pPr lvl="1">
              <a:buFont typeface="Wingdings" panose="05000000000000000000" pitchFamily="2" charset="2"/>
              <a:buChar char="ü"/>
            </a:pPr>
            <a:r>
              <a:rPr lang="fr-FR" sz="2000" dirty="0" smtClean="0"/>
              <a:t>mauvais </a:t>
            </a:r>
            <a:r>
              <a:rPr lang="fr-FR" sz="2000" dirty="0"/>
              <a:t>traitements et </a:t>
            </a:r>
            <a:endParaRPr lang="fr-FR" sz="2000" dirty="0" smtClean="0"/>
          </a:p>
          <a:p>
            <a:pPr lvl="1">
              <a:buFont typeface="Wingdings" panose="05000000000000000000" pitchFamily="2" charset="2"/>
              <a:buChar char="ü"/>
            </a:pPr>
            <a:r>
              <a:rPr lang="fr-FR" sz="2000" dirty="0" smtClean="0"/>
              <a:t>défaut </a:t>
            </a:r>
            <a:r>
              <a:rPr lang="fr-FR" sz="2000" dirty="0"/>
              <a:t>de soins, et </a:t>
            </a:r>
            <a:endParaRPr lang="fr-FR" sz="2000" dirty="0" smtClean="0"/>
          </a:p>
          <a:p>
            <a:pPr lvl="1">
              <a:buFont typeface="Wingdings" panose="05000000000000000000" pitchFamily="2" charset="2"/>
              <a:buChar char="ü"/>
            </a:pPr>
            <a:r>
              <a:rPr lang="fr-FR" sz="2000" dirty="0" smtClean="0"/>
              <a:t>la </a:t>
            </a:r>
            <a:r>
              <a:rPr lang="fr-FR" sz="2000" dirty="0"/>
              <a:t>mort</a:t>
            </a:r>
            <a:r>
              <a:rPr lang="fr-FR" sz="2000" dirty="0" smtClean="0"/>
              <a:t>.</a:t>
            </a:r>
            <a:endParaRPr lang="fr-FR" sz="2000" b="1" dirty="0" smtClean="0">
              <a:solidFill>
                <a:srgbClr val="FF0000"/>
              </a:solidFill>
            </a:endParaRPr>
          </a:p>
          <a:p>
            <a:pPr>
              <a:buFont typeface="Wingdings" panose="05000000000000000000" pitchFamily="2" charset="2"/>
              <a:buChar char="Ø"/>
            </a:pPr>
            <a:r>
              <a:rPr lang="fr-FR" sz="2000" b="1" dirty="0" smtClean="0">
                <a:solidFill>
                  <a:srgbClr val="FF0000"/>
                </a:solidFill>
              </a:rPr>
              <a:t>Conséquences </a:t>
            </a:r>
          </a:p>
          <a:p>
            <a:pPr lvl="1">
              <a:buFont typeface="Wingdings" panose="05000000000000000000" pitchFamily="2" charset="2"/>
              <a:buChar char="ü"/>
            </a:pPr>
            <a:r>
              <a:rPr lang="fr-FR" sz="2000" dirty="0"/>
              <a:t>cycles de fécondité élevée, </a:t>
            </a:r>
            <a:endParaRPr lang="fr-FR" sz="2000" dirty="0" smtClean="0"/>
          </a:p>
          <a:p>
            <a:pPr lvl="1">
              <a:buFont typeface="Wingdings" panose="05000000000000000000" pitchFamily="2" charset="2"/>
              <a:buChar char="ü"/>
            </a:pPr>
            <a:r>
              <a:rPr lang="fr-FR" sz="2000" dirty="0" smtClean="0"/>
              <a:t>affaiblir </a:t>
            </a:r>
            <a:r>
              <a:rPr lang="fr-FR" sz="2000" dirty="0"/>
              <a:t>le potentiel </a:t>
            </a:r>
            <a:r>
              <a:rPr lang="fr-FR" sz="2000" dirty="0" smtClean="0"/>
              <a:t>d’instruction, </a:t>
            </a:r>
          </a:p>
          <a:p>
            <a:pPr lvl="1">
              <a:buFont typeface="Wingdings" panose="05000000000000000000" pitchFamily="2" charset="2"/>
              <a:buChar char="ü"/>
            </a:pPr>
            <a:r>
              <a:rPr lang="fr-FR" sz="2000" dirty="0" smtClean="0"/>
              <a:t>Affaiblir le potentiel d’emploi,</a:t>
            </a:r>
          </a:p>
          <a:p>
            <a:pPr lvl="1">
              <a:buFont typeface="Wingdings" panose="05000000000000000000" pitchFamily="2" charset="2"/>
              <a:buChar char="ü"/>
            </a:pPr>
            <a:r>
              <a:rPr lang="fr-FR" sz="2000" dirty="0" smtClean="0"/>
              <a:t>engendrer </a:t>
            </a:r>
            <a:r>
              <a:rPr lang="fr-FR" sz="2000" dirty="0"/>
              <a:t>la pauvreté, </a:t>
            </a:r>
            <a:endParaRPr lang="fr-FR" sz="2000" dirty="0" smtClean="0"/>
          </a:p>
          <a:p>
            <a:pPr lvl="1">
              <a:buFont typeface="Wingdings" panose="05000000000000000000" pitchFamily="2" charset="2"/>
              <a:buChar char="ü"/>
            </a:pPr>
            <a:r>
              <a:rPr lang="fr-FR" sz="2000" dirty="0" smtClean="0"/>
              <a:t>des </a:t>
            </a:r>
            <a:r>
              <a:rPr lang="fr-FR" sz="2000" dirty="0"/>
              <a:t>problèmes qui peuvent se perpétuer pendant plusieurs générations. </a:t>
            </a:r>
            <a:endParaRPr lang="fr-FR" sz="2000" b="1" dirty="0" smtClean="0">
              <a:solidFill>
                <a:srgbClr val="FF0000"/>
              </a:solidFill>
            </a:endParaRPr>
          </a:p>
        </p:txBody>
      </p:sp>
      <p:sp>
        <p:nvSpPr>
          <p:cNvPr id="7" name="Rectangle 6"/>
          <p:cNvSpPr/>
          <p:nvPr/>
        </p:nvSpPr>
        <p:spPr>
          <a:xfrm>
            <a:off x="304800" y="4689907"/>
            <a:ext cx="5735781" cy="1655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Une grossesse non désirée est une grossesse imprévue au moment de la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conception;</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Un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acte sexuel effectué sans moyen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de contraception.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Environs 45% des grossesses dans le monde sont non désirées .</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50</a:t>
            </a:fld>
            <a:endParaRPr lang="fr-FR">
              <a:solidFill>
                <a:prstClr val="black">
                  <a:tint val="75000"/>
                </a:prstClr>
              </a:solidFill>
            </a:endParaRPr>
          </a:p>
        </p:txBody>
      </p:sp>
    </p:spTree>
    <p:extLst>
      <p:ext uri="{BB962C8B-B14F-4D97-AF65-F5344CB8AC3E}">
        <p14:creationId xmlns:p14="http://schemas.microsoft.com/office/powerpoint/2010/main" val="3866522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10600" cy="1325563"/>
          </a:xfrm>
          <a:ln>
            <a:solidFill>
              <a:schemeClr val="accent4"/>
            </a:solidFill>
          </a:ln>
        </p:spPr>
        <p:txBody>
          <a:bodyPr anchor="t">
            <a:noAutofit/>
          </a:bodyPr>
          <a:lstStyle/>
          <a:p>
            <a:pPr algn="ctr"/>
            <a:r>
              <a:rPr lang="fr-FR" sz="4000" b="1" dirty="0" smtClean="0">
                <a:ln>
                  <a:solidFill>
                    <a:schemeClr val="accent2"/>
                  </a:solidFill>
                </a:ln>
                <a:latin typeface="+mn-lt"/>
              </a:rPr>
              <a:t>Prévenir les grossesses non-désirées?</a:t>
            </a:r>
            <a:br>
              <a:rPr lang="fr-FR" sz="4000" b="1" dirty="0" smtClean="0">
                <a:ln>
                  <a:solidFill>
                    <a:schemeClr val="accent2"/>
                  </a:solidFill>
                </a:ln>
                <a:latin typeface="+mn-lt"/>
              </a:rPr>
            </a:br>
            <a:r>
              <a:rPr lang="fr-FR" sz="4000" b="1" dirty="0" smtClean="0">
                <a:ln>
                  <a:solidFill>
                    <a:schemeClr val="accent2"/>
                  </a:solidFill>
                </a:ln>
                <a:solidFill>
                  <a:srgbClr val="FF0000"/>
                </a:solidFill>
                <a:latin typeface="+mn-lt"/>
              </a:rPr>
              <a:t>Une prioritaire humanitaire  </a:t>
            </a:r>
            <a:endParaRPr lang="fr-FR" sz="4000" b="1" dirty="0">
              <a:ln>
                <a:solidFill>
                  <a:schemeClr val="accent2"/>
                </a:solidFill>
              </a:ln>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fr-FR" b="1" dirty="0" smtClean="0"/>
              <a:t>Les pays en crises humanitaires récentes:</a:t>
            </a:r>
          </a:p>
          <a:p>
            <a:pPr lvl="1">
              <a:buFont typeface="Wingdings" panose="05000000000000000000" pitchFamily="2" charset="2"/>
              <a:buChar char="Ø"/>
            </a:pPr>
            <a:r>
              <a:rPr lang="fr-FR" dirty="0" smtClean="0"/>
              <a:t>Les besoins en SSR persistent;</a:t>
            </a:r>
          </a:p>
          <a:p>
            <a:pPr lvl="1">
              <a:buFont typeface="Wingdings" panose="05000000000000000000" pitchFamily="2" charset="2"/>
              <a:buChar char="Ø"/>
            </a:pPr>
            <a:r>
              <a:rPr lang="fr-FR" dirty="0" smtClean="0"/>
              <a:t>Le déplacement forcé et l’insécurité peuvent augmenter les   besoins en contraception, </a:t>
            </a:r>
          </a:p>
          <a:p>
            <a:pPr lvl="1">
              <a:buFont typeface="Wingdings" panose="05000000000000000000" pitchFamily="2" charset="2"/>
              <a:buChar char="Ø"/>
            </a:pPr>
            <a:r>
              <a:rPr lang="fr-FR" dirty="0" smtClean="0"/>
              <a:t>L’accès limité aux méthodes contraceptives.</a:t>
            </a:r>
            <a:r>
              <a:rPr lang="fr-FR" sz="2200" dirty="0">
                <a:solidFill>
                  <a:prstClr val="black"/>
                </a:solidFill>
              </a:rPr>
              <a:t> </a:t>
            </a:r>
            <a:endParaRPr lang="fr-FR" sz="2200" dirty="0" smtClean="0">
              <a:solidFill>
                <a:prstClr val="black"/>
              </a:solidFill>
            </a:endParaRPr>
          </a:p>
          <a:p>
            <a:pPr lvl="1">
              <a:buFont typeface="Wingdings" panose="05000000000000000000" pitchFamily="2" charset="2"/>
              <a:buChar char="Ø"/>
            </a:pPr>
            <a:r>
              <a:rPr lang="fr-FR" sz="2200" dirty="0" smtClean="0">
                <a:solidFill>
                  <a:prstClr val="black"/>
                </a:solidFill>
              </a:rPr>
              <a:t>Les </a:t>
            </a:r>
            <a:r>
              <a:rPr lang="fr-FR" sz="2200" dirty="0">
                <a:solidFill>
                  <a:prstClr val="black"/>
                </a:solidFill>
              </a:rPr>
              <a:t>couples désirant espacer la naissance peuvent ne pas avoir accès aux méthodes de leurs choix</a:t>
            </a:r>
            <a:r>
              <a:rPr lang="fr-FR" sz="2200" dirty="0" smtClean="0">
                <a:solidFill>
                  <a:prstClr val="black"/>
                </a:solidFill>
              </a:rPr>
              <a:t>;</a:t>
            </a:r>
            <a:endParaRPr lang="fr-FR" dirty="0" smtClean="0"/>
          </a:p>
          <a:p>
            <a:pPr lvl="1">
              <a:buFont typeface="Wingdings" panose="05000000000000000000" pitchFamily="2" charset="2"/>
              <a:buChar char="Ø"/>
            </a:pPr>
            <a:r>
              <a:rPr lang="fr-FR" dirty="0" smtClean="0"/>
              <a:t>Les femmes et filles sont </a:t>
            </a:r>
            <a:r>
              <a:rPr lang="en-US" dirty="0">
                <a:solidFill>
                  <a:prstClr val="black"/>
                </a:solidFill>
                <a:ea typeface="MS PGothic" panose="020B0600070205080204" pitchFamily="34" charset="-128"/>
                <a:cs typeface="Arial"/>
              </a:rPr>
              <a:t>à</a:t>
            </a:r>
            <a:r>
              <a:rPr lang="fr-FR" dirty="0" smtClean="0"/>
              <a:t> risque accru de subir des violences sexuelles avec possible conséquence, les grossesses non-désirées. </a:t>
            </a:r>
          </a:p>
          <a:p>
            <a:pPr marR="0" lvl="1">
              <a:lnSpc>
                <a:spcPct val="107000"/>
              </a:lnSpc>
              <a:spcBef>
                <a:spcPts val="0"/>
              </a:spcBef>
              <a:spcAft>
                <a:spcPts val="800"/>
              </a:spcAft>
              <a:buFont typeface="Wingdings" panose="05000000000000000000" pitchFamily="2" charset="2"/>
              <a:buChar char="Ø"/>
            </a:pPr>
            <a:r>
              <a:rPr lang="fr-FR" dirty="0" smtClean="0">
                <a:latin typeface="Calibri" panose="020F0502020204030204" pitchFamily="34" charset="0"/>
                <a:ea typeface="Calibri" panose="020F0502020204030204" pitchFamily="34" charset="0"/>
                <a:cs typeface="Times New Roman" panose="02020603050405020304" pitchFamily="18" charset="0"/>
              </a:rPr>
              <a:t>La </a:t>
            </a:r>
            <a:r>
              <a:rPr lang="fr-FR" dirty="0">
                <a:latin typeface="Calibri" panose="020F0502020204030204" pitchFamily="34" charset="0"/>
                <a:ea typeface="Calibri" panose="020F0502020204030204" pitchFamily="34" charset="0"/>
                <a:cs typeface="Times New Roman" panose="02020603050405020304" pitchFamily="18" charset="0"/>
              </a:rPr>
              <a:t>disparition de structures de soutien familial et social aux adolescent(e)s peut conduire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une </a:t>
            </a:r>
            <a:r>
              <a:rPr lang="fr-FR" dirty="0">
                <a:latin typeface="Calibri" panose="020F0502020204030204" pitchFamily="34" charset="0"/>
                <a:ea typeface="Calibri" panose="020F0502020204030204" pitchFamily="34" charset="0"/>
                <a:cs typeface="Times New Roman" panose="02020603050405020304" pitchFamily="18" charset="0"/>
              </a:rPr>
              <a:t>manque d’information, les exposant aux pratiques sexuelles à </a:t>
            </a:r>
            <a:r>
              <a:rPr lang="fr-FR" dirty="0" smtClean="0">
                <a:latin typeface="Calibri" panose="020F0502020204030204" pitchFamily="34" charset="0"/>
                <a:ea typeface="Calibri" panose="020F0502020204030204" pitchFamily="34" charset="0"/>
                <a:cs typeface="Times New Roman" panose="02020603050405020304" pitchFamily="18" charset="0"/>
              </a:rPr>
              <a:t>risque. </a:t>
            </a:r>
            <a:endParaRPr lang="fr-FR" dirty="0" smtClean="0"/>
          </a:p>
          <a:p>
            <a:pPr lvl="1">
              <a:buFont typeface="Wingdings" panose="05000000000000000000" pitchFamily="2" charset="2"/>
              <a:buChar char="Ø"/>
            </a:pPr>
            <a:endParaRPr lang="fr-FR" dirty="0" smtClean="0"/>
          </a:p>
          <a:p>
            <a:pPr marL="971550" lvl="1" indent="-514350">
              <a:buFont typeface="+mj-lt"/>
              <a:buAutoNum type="romanLcPeriod"/>
            </a:pPr>
            <a:endParaRPr lang="fr-FR" dirty="0"/>
          </a:p>
        </p:txBody>
      </p:sp>
      <p:sp>
        <p:nvSpPr>
          <p:cNvPr id="4" name="Rounded Rectangle 3"/>
          <p:cNvSpPr/>
          <p:nvPr/>
        </p:nvSpPr>
        <p:spPr>
          <a:xfrm>
            <a:off x="1288473" y="6035039"/>
            <a:ext cx="10016090" cy="592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solidFill>
                    <a:srgbClr val="FF0000"/>
                  </a:solidFill>
                </a:ln>
                <a:solidFill>
                  <a:prstClr val="black"/>
                </a:solidFill>
                <a:effectLst/>
                <a:uLnTx/>
                <a:uFillTx/>
                <a:latin typeface="Calibri" panose="020F0502020204030204"/>
                <a:ea typeface="+mn-ea"/>
                <a:cs typeface="+mn-cs"/>
              </a:rPr>
              <a:t>Leçon apprise: les acteurs humanitaires doivent anticiper et préparer envers un effectif réduit en personnel qualifié en SSR et un défi de priorisation des services SSR.    </a:t>
            </a:r>
            <a:endParaRPr kumimoji="0" lang="fr-FR" sz="1800" b="0" i="0" u="none" strike="noStrike" kern="1200" cap="none" spc="0" normalizeH="0" baseline="0" noProof="0" dirty="0">
              <a:ln>
                <a:solidFill>
                  <a:srgbClr val="FF0000"/>
                </a:solid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51</a:t>
            </a:fld>
            <a:endParaRPr lang="fr-FR">
              <a:solidFill>
                <a:prstClr val="black">
                  <a:tint val="75000"/>
                </a:prstClr>
              </a:solidFill>
            </a:endParaRPr>
          </a:p>
        </p:txBody>
      </p:sp>
    </p:spTree>
    <p:extLst>
      <p:ext uri="{BB962C8B-B14F-4D97-AF65-F5344CB8AC3E}">
        <p14:creationId xmlns:p14="http://schemas.microsoft.com/office/powerpoint/2010/main" val="548192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Text Box 4"/>
          <p:cNvSpPr txBox="1">
            <a:spLocks noChangeArrowheads="1"/>
          </p:cNvSpPr>
          <p:nvPr/>
        </p:nvSpPr>
        <p:spPr bwMode="auto">
          <a:xfrm>
            <a:off x="2133600" y="63404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Modified from Spiegel PB. HIV/AIDS among Conflict-affected and Displaced Populations: Dispelling Myths and Taking Action. </a:t>
            </a:r>
            <a:r>
              <a:rPr kumimoji="0" lang="en-GB" altLang="en-US" sz="14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Disasters</a:t>
            </a:r>
            <a:r>
              <a:rPr kumimoji="0" lang="en-GB"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2004;28(3):322-39.</a:t>
            </a: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ectangle 3"/>
          <p:cNvSpPr txBox="1">
            <a:spLocks noChangeArrowheads="1"/>
          </p:cNvSpPr>
          <p:nvPr/>
        </p:nvSpPr>
        <p:spPr bwMode="auto">
          <a:xfrm>
            <a:off x="1496290" y="1676399"/>
            <a:ext cx="9843861" cy="484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smtClean="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Législation restrictive </a:t>
            </a: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(IVG) dans le pays d’accueil;</a:t>
            </a:r>
          </a:p>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Manque de services </a:t>
            </a:r>
            <a:r>
              <a:rPr kumimoji="0" lang="fr-FR" altLang="en-US" sz="2400" b="0" i="0" u="none" strike="noStrike" kern="1200" cap="none" spc="0" normalizeH="0" baseline="0" noProof="0" dirty="0" smtClean="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(IVG) </a:t>
            </a: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appropriées disponibles;</a:t>
            </a:r>
          </a:p>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Coût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exorbitant </a:t>
            </a:r>
            <a:r>
              <a:rPr kumimoji="0" lang="fr-FR" altLang="en-US" sz="24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de services disponibles</a:t>
            </a: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a:t>
            </a:r>
          </a:p>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Le stigma associé;</a:t>
            </a:r>
          </a:p>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Lucida Sans Unicode" panose="020B0602030504020204" pitchFamily="34" charset="0"/>
              </a:rPr>
              <a:t>Objection de conscience de la part du personnel soignant; et</a:t>
            </a:r>
          </a:p>
          <a:p>
            <a:pPr marL="342900" marR="0" lvl="0" indent="-342900" algn="l" defTabSz="914400" rtl="0" eaLnBrk="0" fontAlgn="base" latinLnBrk="0" hangingPunct="0">
              <a:lnSpc>
                <a:spcPct val="100000"/>
              </a:lnSpc>
              <a:spcBef>
                <a:spcPct val="20000"/>
              </a:spcBef>
              <a:spcAft>
                <a:spcPct val="0"/>
              </a:spcAft>
              <a:buClrTx/>
              <a:buSzPct val="90000"/>
              <a:buFont typeface="Wingdings" panose="05000000000000000000" pitchFamily="2" charset="2"/>
              <a:buChar char="n"/>
              <a:tabLst/>
              <a:defRPr/>
            </a:pPr>
            <a:r>
              <a:rPr kumimoji="0" lang="fr-FR" altLang="en-US" sz="2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des exigences inutiles, telles:</a:t>
            </a:r>
          </a:p>
          <a:p>
            <a:pPr marL="742950" marR="0" lvl="1" indent="-285750" algn="l" defTabSz="914400" rtl="0" eaLnBrk="0" fontAlgn="base" latinLnBrk="0" hangingPunct="0">
              <a:lnSpc>
                <a:spcPct val="100000"/>
              </a:lnSpc>
              <a:spcBef>
                <a:spcPct val="20000"/>
              </a:spcBef>
              <a:spcAft>
                <a:spcPct val="0"/>
              </a:spcAft>
              <a:buClr>
                <a:srgbClr val="0099FF"/>
              </a:buClr>
              <a:buSzPct val="90000"/>
              <a:buFont typeface="Wingdings" panose="05000000000000000000" pitchFamily="2" charset="2"/>
              <a:buChar char="ü"/>
              <a:tabLst/>
              <a:defRPr/>
            </a:pPr>
            <a:r>
              <a:rPr kumimoji="0" lang="fr-FR" altLang="en-US" sz="2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un délai d’attente obligatoires</a:t>
            </a:r>
          </a:p>
          <a:p>
            <a:pPr marL="742950" marR="0" lvl="1" indent="-285750" algn="l" defTabSz="914400" rtl="0" eaLnBrk="0" fontAlgn="base" latinLnBrk="0" hangingPunct="0">
              <a:lnSpc>
                <a:spcPct val="100000"/>
              </a:lnSpc>
              <a:spcBef>
                <a:spcPct val="20000"/>
              </a:spcBef>
              <a:spcAft>
                <a:spcPct val="0"/>
              </a:spcAft>
              <a:buClr>
                <a:srgbClr val="0099FF"/>
              </a:buClr>
              <a:buSzPct val="90000"/>
              <a:buFont typeface="Wingdings" panose="05000000000000000000" pitchFamily="2" charset="2"/>
              <a:buChar char="ü"/>
              <a:tabLst/>
              <a:defRPr/>
            </a:pPr>
            <a:r>
              <a:rPr kumimoji="0" lang="fr-FR" altLang="en-US" sz="2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l’obligation de recevoir des conseils;</a:t>
            </a:r>
          </a:p>
          <a:p>
            <a:pPr marL="742950" marR="0" lvl="1" indent="-285750" algn="l" defTabSz="914400" rtl="0" eaLnBrk="0" fontAlgn="base" latinLnBrk="0" hangingPunct="0">
              <a:lnSpc>
                <a:spcPct val="100000"/>
              </a:lnSpc>
              <a:spcBef>
                <a:spcPct val="20000"/>
              </a:spcBef>
              <a:spcAft>
                <a:spcPct val="0"/>
              </a:spcAft>
              <a:buClr>
                <a:srgbClr val="0099FF"/>
              </a:buClr>
              <a:buSzPct val="90000"/>
              <a:buFont typeface="Wingdings" panose="05000000000000000000" pitchFamily="2" charset="2"/>
              <a:buChar char="ü"/>
              <a:tabLst/>
              <a:defRPr/>
            </a:pPr>
            <a:r>
              <a:rPr kumimoji="0" lang="fr-FR" altLang="en-US" sz="2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la communication d’informations trompeuses;</a:t>
            </a:r>
          </a:p>
          <a:p>
            <a:pPr marL="742950" marR="0" lvl="1" indent="-285750" algn="l" defTabSz="914400" rtl="0" eaLnBrk="0" fontAlgn="base" latinLnBrk="0" hangingPunct="0">
              <a:lnSpc>
                <a:spcPct val="100000"/>
              </a:lnSpc>
              <a:spcBef>
                <a:spcPct val="20000"/>
              </a:spcBef>
              <a:spcAft>
                <a:spcPct val="0"/>
              </a:spcAft>
              <a:buClr>
                <a:srgbClr val="0099FF"/>
              </a:buClr>
              <a:buSzPct val="90000"/>
              <a:buFont typeface="Wingdings" panose="05000000000000000000" pitchFamily="2" charset="2"/>
              <a:buChar char="ü"/>
              <a:tabLst/>
              <a:defRPr/>
            </a:pPr>
            <a:r>
              <a:rPr kumimoji="0" lang="fr-FR" altLang="en-US" sz="2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l’autorisation d’un tiers;</a:t>
            </a:r>
          </a:p>
          <a:p>
            <a:pPr marL="742950" marR="0" lvl="1" indent="-285750" algn="l" defTabSz="914400" rtl="0" eaLnBrk="0" fontAlgn="base" latinLnBrk="0" hangingPunct="0">
              <a:lnSpc>
                <a:spcPct val="100000"/>
              </a:lnSpc>
              <a:spcBef>
                <a:spcPct val="20000"/>
              </a:spcBef>
              <a:spcAft>
                <a:spcPct val="0"/>
              </a:spcAft>
              <a:buClr>
                <a:srgbClr val="0099FF"/>
              </a:buClr>
              <a:buSzPct val="90000"/>
              <a:buFont typeface="Wingdings" panose="05000000000000000000" pitchFamily="2" charset="2"/>
              <a:buChar char="ü"/>
              <a:tabLst/>
              <a:defRPr/>
            </a:pPr>
            <a:r>
              <a:rPr kumimoji="0" lang="fr-FR" altLang="en-US" sz="2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Lucida Sans Unicode" panose="020B0602030504020204" pitchFamily="34" charset="0"/>
              </a:rPr>
              <a:t>des analyses médicales superflues.</a:t>
            </a:r>
          </a:p>
        </p:txBody>
      </p:sp>
      <p:sp>
        <p:nvSpPr>
          <p:cNvPr id="192516" name="Titre 7"/>
          <p:cNvSpPr>
            <a:spLocks noGrp="1"/>
          </p:cNvSpPr>
          <p:nvPr>
            <p:ph type="title"/>
          </p:nvPr>
        </p:nvSpPr>
        <p:spPr>
          <a:xfrm>
            <a:off x="838200" y="365125"/>
            <a:ext cx="7557655" cy="1325563"/>
          </a:xfrm>
          <a:ln>
            <a:solidFill>
              <a:schemeClr val="accent4"/>
            </a:solidFill>
          </a:ln>
        </p:spPr>
        <p:txBody>
          <a:bodyPr anchor="t">
            <a:noAutofit/>
          </a:bodyPr>
          <a:lstStyle/>
          <a:p>
            <a:pPr algn="ctr"/>
            <a:r>
              <a:rPr lang="fr-FR" altLang="en-US" sz="4000" b="1" dirty="0" smtClean="0">
                <a:ln>
                  <a:solidFill>
                    <a:schemeClr val="accent2"/>
                  </a:solidFill>
                </a:ln>
                <a:latin typeface="+mn-lt"/>
                <a:sym typeface="Times New Roman" panose="02020603050405020304" pitchFamily="18" charset="0"/>
              </a:rPr>
              <a:t>Défis de services d’Interruption Volontaire de Grossesse</a:t>
            </a:r>
            <a:endParaRPr lang="fr-FR" altLang="en-US" sz="4000" b="1" dirty="0" smtClean="0">
              <a:ln>
                <a:solidFill>
                  <a:schemeClr val="accent2"/>
                </a:solidFill>
              </a:ln>
              <a:latin typeface="+mn-lt"/>
            </a:endParaRPr>
          </a:p>
        </p:txBody>
      </p:sp>
      <p:sp>
        <p:nvSpPr>
          <p:cNvPr id="3" name="Slide Number Placeholder 2"/>
          <p:cNvSpPr>
            <a:spLocks noGrp="1"/>
          </p:cNvSpPr>
          <p:nvPr>
            <p:ph type="sldNum" sz="quarter" idx="12"/>
          </p:nvPr>
        </p:nvSpPr>
        <p:spPr/>
        <p:txBody>
          <a:bodyPr/>
          <a:lstStyle/>
          <a:p>
            <a:fld id="{443B8E0D-AF96-4B0C-8E56-E4E087691751}" type="slidenum">
              <a:rPr lang="fr-FR" smtClean="0">
                <a:solidFill>
                  <a:prstClr val="black">
                    <a:tint val="75000"/>
                  </a:prstClr>
                </a:solidFill>
              </a:rPr>
              <a:pPr/>
              <a:t>52</a:t>
            </a:fld>
            <a:endParaRPr lang="fr-FR">
              <a:solidFill>
                <a:prstClr val="black">
                  <a:tint val="75000"/>
                </a:prstClr>
              </a:solidFill>
            </a:endParaRPr>
          </a:p>
        </p:txBody>
      </p:sp>
    </p:spTree>
    <p:extLst>
      <p:ext uri="{BB962C8B-B14F-4D97-AF65-F5344CB8AC3E}">
        <p14:creationId xmlns:p14="http://schemas.microsoft.com/office/powerpoint/2010/main" val="667358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ppt_x"/>
                                          </p:val>
                                        </p:tav>
                                        <p:tav tm="100000">
                                          <p:val>
                                            <p:strVal val="#ppt_x"/>
                                          </p:val>
                                        </p:tav>
                                      </p:tavLst>
                                    </p:anim>
                                    <p:anim calcmode="lin" valueType="num">
                                      <p:cBhvr additive="base">
                                        <p:cTn id="8" dur="500" fill="hold"/>
                                        <p:tgtEl>
                                          <p:spTgt spid="1925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838200" y="665377"/>
            <a:ext cx="9109364" cy="713048"/>
          </a:xfrm>
          <a:ln>
            <a:solidFill>
              <a:schemeClr val="accent4"/>
            </a:solidFill>
          </a:ln>
        </p:spPr>
        <p:txBody>
          <a:bodyPr anchor="t">
            <a:normAutofit/>
          </a:bodyPr>
          <a:lstStyle/>
          <a:p>
            <a:r>
              <a:rPr lang="fr-FR" altLang="en-US" sz="4000" b="1" dirty="0" smtClean="0">
                <a:ln>
                  <a:solidFill>
                    <a:schemeClr val="accent2"/>
                  </a:solidFill>
                </a:ln>
                <a:latin typeface="+mn-lt"/>
              </a:rPr>
              <a:t>Les avantages de la planification familiale </a:t>
            </a:r>
            <a:endParaRPr lang="fr-FR" altLang="en-US" sz="4000" b="1" dirty="0">
              <a:ln>
                <a:solidFill>
                  <a:schemeClr val="accent2"/>
                </a:solidFill>
              </a:ln>
              <a:latin typeface="+mn-lt"/>
            </a:endParaRPr>
          </a:p>
        </p:txBody>
      </p:sp>
      <p:sp>
        <p:nvSpPr>
          <p:cNvPr id="200707" name="Content Placeholder 2"/>
          <p:cNvSpPr>
            <a:spLocks noGrp="1"/>
          </p:cNvSpPr>
          <p:nvPr>
            <p:ph idx="1"/>
          </p:nvPr>
        </p:nvSpPr>
        <p:spPr>
          <a:xfrm>
            <a:off x="852054" y="1881043"/>
            <a:ext cx="10515600" cy="3646920"/>
          </a:xfrm>
        </p:spPr>
        <p:txBody>
          <a:bodyPr>
            <a:normAutofit/>
          </a:bodyPr>
          <a:lstStyle/>
          <a:p>
            <a:pPr lvl="1"/>
            <a:r>
              <a:rPr lang="fr-FR" altLang="en-US" sz="2600" dirty="0" smtClean="0"/>
              <a:t>La mère et les enfants sont en meilleure santé lorsque les grossesses non planifiées sont évitées.</a:t>
            </a:r>
          </a:p>
          <a:p>
            <a:pPr lvl="1"/>
            <a:r>
              <a:rPr lang="fr-FR" altLang="en-US" sz="2600" dirty="0" smtClean="0"/>
              <a:t>Les familles en </a:t>
            </a:r>
            <a:r>
              <a:rPr lang="fr-FR" altLang="en-US" sz="2600" dirty="0"/>
              <a:t>meilleure santé: </a:t>
            </a:r>
            <a:r>
              <a:rPr lang="fr-FR" altLang="en-US" sz="2600" dirty="0" smtClean="0"/>
              <a:t>peu d'enfants ont plus d'argent et de nourriture pour chaque enfant.</a:t>
            </a:r>
          </a:p>
          <a:p>
            <a:pPr lvl="1"/>
            <a:r>
              <a:rPr lang="fr-FR" altLang="en-US" sz="2600" dirty="0"/>
              <a:t>Niveau d’instruction: Si les jeunes filles en retardant la première ou la deuxième grossesse, plus de potentiel d’augmenter le niveau des études. </a:t>
            </a:r>
          </a:p>
          <a:p>
            <a:pPr lvl="1"/>
            <a:r>
              <a:rPr lang="fr-FR" altLang="en-US" sz="2600" dirty="0" smtClean="0"/>
              <a:t>Les parents ont plus de temps pour travailler et gagner plus d’argent;</a:t>
            </a:r>
          </a:p>
          <a:p>
            <a:pPr lvl="1"/>
            <a:r>
              <a:rPr lang="fr-FR" altLang="en-US" sz="2600" dirty="0" smtClean="0"/>
              <a:t>Les parents ont plus de temps en famille.</a:t>
            </a:r>
          </a:p>
        </p:txBody>
      </p:sp>
      <p:sp>
        <p:nvSpPr>
          <p:cNvPr id="3" name="Slide Number Placeholder 2"/>
          <p:cNvSpPr>
            <a:spLocks noGrp="1"/>
          </p:cNvSpPr>
          <p:nvPr>
            <p:ph type="sldNum" sz="quarter" idx="12"/>
          </p:nvPr>
        </p:nvSpPr>
        <p:spPr/>
        <p:txBody>
          <a:bodyPr/>
          <a:lstStyle/>
          <a:p>
            <a:fld id="{443B8E0D-AF96-4B0C-8E56-E4E087691751}" type="slidenum">
              <a:rPr lang="fr-FR" smtClean="0">
                <a:solidFill>
                  <a:prstClr val="black">
                    <a:tint val="75000"/>
                  </a:prstClr>
                </a:solidFill>
              </a:rPr>
              <a:pPr/>
              <a:t>53</a:t>
            </a:fld>
            <a:endParaRPr lang="fr-FR">
              <a:solidFill>
                <a:prstClr val="black">
                  <a:tint val="75000"/>
                </a:prstClr>
              </a:solidFill>
            </a:endParaRPr>
          </a:p>
        </p:txBody>
      </p:sp>
    </p:spTree>
    <p:extLst>
      <p:ext uri="{BB962C8B-B14F-4D97-AF65-F5344CB8AC3E}">
        <p14:creationId xmlns:p14="http://schemas.microsoft.com/office/powerpoint/2010/main" val="1558912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re 22"/>
          <p:cNvSpPr>
            <a:spLocks noGrp="1"/>
          </p:cNvSpPr>
          <p:nvPr>
            <p:ph type="title"/>
          </p:nvPr>
        </p:nvSpPr>
        <p:spPr>
          <a:xfrm>
            <a:off x="633046" y="519977"/>
            <a:ext cx="7458009" cy="1101005"/>
          </a:xfrm>
          <a:ln>
            <a:solidFill>
              <a:srgbClr val="FF0000"/>
            </a:solidFill>
          </a:ln>
        </p:spPr>
        <p:txBody>
          <a:bodyPr anchor="t">
            <a:noAutofit/>
          </a:bodyPr>
          <a:lstStyle/>
          <a:p>
            <a:r>
              <a:rPr lang="fr-FR" altLang="en-US" b="1" dirty="0" smtClean="0">
                <a:ln>
                  <a:solidFill>
                    <a:schemeClr val="accent2"/>
                  </a:solidFill>
                </a:ln>
                <a:latin typeface="Calibri" panose="020F0502020204030204" pitchFamily="34" charset="0"/>
              </a:rPr>
              <a:t>Pourquoi les besoins non-satisfaits de contraception </a:t>
            </a:r>
          </a:p>
        </p:txBody>
      </p:sp>
      <p:sp>
        <p:nvSpPr>
          <p:cNvPr id="198659" name="Content Placeholder 1"/>
          <p:cNvSpPr>
            <a:spLocks noGrp="1"/>
          </p:cNvSpPr>
          <p:nvPr>
            <p:ph idx="1"/>
          </p:nvPr>
        </p:nvSpPr>
        <p:spPr>
          <a:xfrm>
            <a:off x="838199" y="1825625"/>
            <a:ext cx="11006797" cy="4351338"/>
          </a:xfrm>
        </p:spPr>
        <p:txBody>
          <a:bodyPr/>
          <a:lstStyle/>
          <a:p>
            <a:pPr marL="0" indent="0">
              <a:buNone/>
            </a:pPr>
            <a:r>
              <a:rPr lang="fr-FR" i="1" dirty="0" smtClean="0">
                <a:solidFill>
                  <a:srgbClr val="FF0000"/>
                </a:solidFill>
              </a:rPr>
              <a:t>Un concept évolutif du </a:t>
            </a:r>
            <a:r>
              <a:rPr lang="fr-FR" i="1" dirty="0">
                <a:solidFill>
                  <a:srgbClr val="FF0000"/>
                </a:solidFill>
              </a:rPr>
              <a:t>pourcentage des femmes qui ne souhaitent pas tomber enceinte mais qui n'utilisent pas actuellement la </a:t>
            </a:r>
            <a:r>
              <a:rPr lang="fr-FR" i="1" dirty="0" smtClean="0">
                <a:solidFill>
                  <a:srgbClr val="FF0000"/>
                </a:solidFill>
              </a:rPr>
              <a:t>contraception.</a:t>
            </a:r>
          </a:p>
          <a:p>
            <a:pPr marL="0" indent="0">
              <a:buNone/>
            </a:pPr>
            <a:endParaRPr lang="fr-FR" altLang="en-US" i="1" dirty="0" smtClean="0">
              <a:solidFill>
                <a:srgbClr val="FF0000"/>
              </a:solidFill>
            </a:endParaRPr>
          </a:p>
          <a:p>
            <a:pPr lvl="1">
              <a:buFont typeface="Wingdings" panose="05000000000000000000" pitchFamily="2" charset="2"/>
              <a:buChar char="ü"/>
            </a:pPr>
            <a:r>
              <a:rPr lang="fr-FR" altLang="en-US" dirty="0" smtClean="0"/>
              <a:t>choix limité des méthodes contraceptives;</a:t>
            </a:r>
          </a:p>
          <a:p>
            <a:pPr lvl="1">
              <a:buFont typeface="Wingdings" panose="05000000000000000000" pitchFamily="2" charset="2"/>
              <a:buChar char="ü"/>
            </a:pPr>
            <a:r>
              <a:rPr lang="fr-FR" altLang="en-US" dirty="0" smtClean="0"/>
              <a:t>accès limité à la contraception, en particulier chez les jeunes, les groupes de population les plus pauvres ou les couples non mariés;</a:t>
            </a:r>
          </a:p>
          <a:p>
            <a:pPr lvl="1">
              <a:buFont typeface="Wingdings" panose="05000000000000000000" pitchFamily="2" charset="2"/>
              <a:buChar char="ü"/>
            </a:pPr>
            <a:r>
              <a:rPr lang="fr-FR" altLang="en-US" dirty="0" smtClean="0"/>
              <a:t>crainte ou expérience d’effets secondaires;</a:t>
            </a:r>
          </a:p>
          <a:p>
            <a:pPr lvl="1">
              <a:buFont typeface="Wingdings" panose="05000000000000000000" pitchFamily="2" charset="2"/>
              <a:buChar char="ü"/>
            </a:pPr>
            <a:r>
              <a:rPr lang="fr-FR" altLang="en-US" dirty="0" smtClean="0"/>
              <a:t>opposition culturelle ou religieuse;</a:t>
            </a:r>
          </a:p>
          <a:p>
            <a:pPr lvl="1">
              <a:buFont typeface="Wingdings" panose="05000000000000000000" pitchFamily="2" charset="2"/>
              <a:buChar char="ü"/>
            </a:pPr>
            <a:r>
              <a:rPr lang="fr-FR" altLang="en-US" dirty="0" smtClean="0"/>
              <a:t>médiocre qualité des services disponibles;</a:t>
            </a:r>
          </a:p>
          <a:p>
            <a:pPr lvl="1">
              <a:buFont typeface="Wingdings" panose="05000000000000000000" pitchFamily="2" charset="2"/>
              <a:buChar char="ü"/>
            </a:pPr>
            <a:r>
              <a:rPr lang="fr-FR" altLang="en-US" dirty="0" smtClean="0"/>
              <a:t>obstacles fondés sur le sexe.</a:t>
            </a:r>
          </a:p>
          <a:p>
            <a:endParaRPr lang="fr-FR" altLang="en-US" dirty="0" smtClean="0"/>
          </a:p>
        </p:txBody>
      </p:sp>
      <p:sp>
        <p:nvSpPr>
          <p:cNvPr id="3" name="Slide Number Placeholder 2"/>
          <p:cNvSpPr>
            <a:spLocks noGrp="1"/>
          </p:cNvSpPr>
          <p:nvPr>
            <p:ph type="sldNum" sz="quarter" idx="12"/>
          </p:nvPr>
        </p:nvSpPr>
        <p:spPr/>
        <p:txBody>
          <a:bodyPr/>
          <a:lstStyle/>
          <a:p>
            <a:fld id="{443B8E0D-AF96-4B0C-8E56-E4E087691751}" type="slidenum">
              <a:rPr lang="fr-FR" smtClean="0">
                <a:solidFill>
                  <a:prstClr val="black">
                    <a:tint val="75000"/>
                  </a:prstClr>
                </a:solidFill>
              </a:rPr>
              <a:pPr/>
              <a:t>54</a:t>
            </a:fld>
            <a:endParaRPr lang="fr-FR">
              <a:solidFill>
                <a:prstClr val="black">
                  <a:tint val="75000"/>
                </a:prstClr>
              </a:solidFill>
            </a:endParaRPr>
          </a:p>
        </p:txBody>
      </p:sp>
    </p:spTree>
    <p:extLst>
      <p:ext uri="{BB962C8B-B14F-4D97-AF65-F5344CB8AC3E}">
        <p14:creationId xmlns:p14="http://schemas.microsoft.com/office/powerpoint/2010/main" val="2081686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13686" cy="839561"/>
          </a:xfrm>
          <a:ln>
            <a:solidFill>
              <a:schemeClr val="accent4"/>
            </a:solidFill>
          </a:ln>
        </p:spPr>
        <p:txBody>
          <a:bodyPr>
            <a:normAutofit fontScale="90000"/>
          </a:bodyPr>
          <a:lstStyle/>
          <a:p>
            <a:r>
              <a:rPr lang="fr-FR" sz="4000" b="1" dirty="0">
                <a:ln>
                  <a:solidFill>
                    <a:schemeClr val="accent2"/>
                  </a:solidFill>
                </a:ln>
                <a:latin typeface="+mn-lt"/>
              </a:rPr>
              <a:t>Conséquences de la non-satisfaction des besoins</a:t>
            </a:r>
          </a:p>
        </p:txBody>
      </p:sp>
      <p:sp>
        <p:nvSpPr>
          <p:cNvPr id="3" name="Content Placeholder 2"/>
          <p:cNvSpPr>
            <a:spLocks noGrp="1"/>
          </p:cNvSpPr>
          <p:nvPr>
            <p:ph idx="1"/>
          </p:nvPr>
        </p:nvSpPr>
        <p:spPr>
          <a:xfrm>
            <a:off x="838199" y="1451429"/>
            <a:ext cx="10564091" cy="4963226"/>
          </a:xfrm>
        </p:spPr>
        <p:txBody>
          <a:bodyPr>
            <a:noAutofit/>
          </a:bodyPr>
          <a:lstStyle/>
          <a:p>
            <a:pPr marL="228600" lvl="1">
              <a:spcBef>
                <a:spcPts val="1000"/>
              </a:spcBef>
            </a:pPr>
            <a:r>
              <a:rPr lang="fr-FR" sz="2200" dirty="0" smtClean="0"/>
              <a:t>Cycles de </a:t>
            </a:r>
            <a:r>
              <a:rPr lang="fr-FR" sz="2200" dirty="0"/>
              <a:t>fécondité </a:t>
            </a:r>
            <a:r>
              <a:rPr lang="fr-FR" sz="2200" dirty="0" smtClean="0"/>
              <a:t>élevée (</a:t>
            </a:r>
            <a:r>
              <a:rPr lang="fr-FR" sz="2200" dirty="0"/>
              <a:t>une croissance démographique non </a:t>
            </a:r>
            <a:r>
              <a:rPr lang="fr-FR" sz="2200" dirty="0" smtClean="0"/>
              <a:t>contrôlée. </a:t>
            </a:r>
            <a:endParaRPr lang="en-US" sz="2200" dirty="0"/>
          </a:p>
          <a:p>
            <a:r>
              <a:rPr lang="fr-FR" sz="2200" dirty="0"/>
              <a:t>Risque d’augmenter des avortements à risque.</a:t>
            </a:r>
          </a:p>
          <a:p>
            <a:pPr lvl="0"/>
            <a:r>
              <a:rPr lang="fr-FR" sz="2200" dirty="0">
                <a:solidFill>
                  <a:prstClr val="black"/>
                </a:solidFill>
              </a:rPr>
              <a:t>Accentuent la mortalité et la morbidité </a:t>
            </a:r>
            <a:r>
              <a:rPr lang="fr-FR" sz="2200" dirty="0" err="1">
                <a:solidFill>
                  <a:prstClr val="black"/>
                </a:solidFill>
              </a:rPr>
              <a:t>materno</a:t>
            </a:r>
            <a:r>
              <a:rPr lang="fr-FR" sz="2200" dirty="0">
                <a:solidFill>
                  <a:prstClr val="black"/>
                </a:solidFill>
              </a:rPr>
              <a:t>-infantiles.</a:t>
            </a:r>
          </a:p>
          <a:p>
            <a:r>
              <a:rPr lang="fr-FR" sz="2200" dirty="0" smtClean="0"/>
              <a:t>Troubles psychologiques – perte d’estime en soi;</a:t>
            </a:r>
          </a:p>
          <a:p>
            <a:r>
              <a:rPr lang="fr-FR" sz="2200" dirty="0" smtClean="0"/>
              <a:t>Affaiblir le </a:t>
            </a:r>
            <a:r>
              <a:rPr lang="fr-FR" sz="2200" dirty="0"/>
              <a:t>potentiel </a:t>
            </a:r>
            <a:r>
              <a:rPr lang="fr-FR" sz="2200" dirty="0" smtClean="0"/>
              <a:t>d’instruction/ l’abandon scolaire. </a:t>
            </a:r>
          </a:p>
          <a:p>
            <a:r>
              <a:rPr lang="fr-FR" sz="2200" dirty="0" smtClean="0"/>
              <a:t>Affaiblir le potentiel d’emploi. </a:t>
            </a:r>
          </a:p>
          <a:p>
            <a:pPr marL="228600" lvl="1">
              <a:spcBef>
                <a:spcPts val="1000"/>
              </a:spcBef>
            </a:pPr>
            <a:r>
              <a:rPr lang="fr-FR" sz="2200" dirty="0" smtClean="0"/>
              <a:t>Perpétuer les problèmes pendant </a:t>
            </a:r>
            <a:r>
              <a:rPr lang="fr-FR" sz="2200" dirty="0"/>
              <a:t>plusieurs </a:t>
            </a:r>
            <a:r>
              <a:rPr lang="fr-FR" sz="2200" dirty="0" smtClean="0"/>
              <a:t>générations (destruction des projets de vie).</a:t>
            </a:r>
            <a:r>
              <a:rPr lang="fr-FR" sz="2200" dirty="0"/>
              <a:t> </a:t>
            </a:r>
            <a:endParaRPr lang="en-US" sz="2200" dirty="0"/>
          </a:p>
          <a:p>
            <a:r>
              <a:rPr lang="fr-FR" sz="2200" dirty="0" smtClean="0"/>
              <a:t>Engendrer le cycle de pauvreté et freiner la croissance économique. </a:t>
            </a:r>
          </a:p>
          <a:p>
            <a:r>
              <a:rPr lang="fr-FR" sz="2200" dirty="0" smtClean="0"/>
              <a:t>Accentuer les </a:t>
            </a:r>
            <a:r>
              <a:rPr lang="fr-FR" sz="2200" dirty="0"/>
              <a:t>inégalités hommes-femmes et le statut social inférieur des </a:t>
            </a:r>
            <a:r>
              <a:rPr lang="fr-FR" sz="2200" dirty="0" smtClean="0"/>
              <a:t>femmes.</a:t>
            </a:r>
          </a:p>
          <a:p>
            <a:r>
              <a:rPr lang="fr-FR" sz="2200" dirty="0" smtClean="0"/>
              <a:t>Accroitre la </a:t>
            </a:r>
            <a:r>
              <a:rPr lang="fr-FR" sz="2200" dirty="0"/>
              <a:t>pauvreté et </a:t>
            </a:r>
            <a:r>
              <a:rPr lang="fr-FR" sz="2200" dirty="0" smtClean="0"/>
              <a:t>freiner </a:t>
            </a:r>
            <a:r>
              <a:rPr lang="fr-FR" sz="2200" dirty="0"/>
              <a:t>la croissance </a:t>
            </a:r>
            <a:r>
              <a:rPr lang="fr-FR" sz="2200" dirty="0" smtClean="0"/>
              <a:t>économique.</a:t>
            </a:r>
          </a:p>
          <a:p>
            <a:r>
              <a:rPr lang="fr-FR" sz="2200" dirty="0"/>
              <a:t>Rejet par la </a:t>
            </a:r>
            <a:r>
              <a:rPr lang="fr-FR" sz="2200" dirty="0" smtClean="0"/>
              <a:t>famille</a:t>
            </a:r>
            <a:r>
              <a:rPr lang="fr-FR" sz="2200" dirty="0"/>
              <a:t>.</a:t>
            </a: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55</a:t>
            </a:fld>
            <a:endParaRPr lang="fr-FR">
              <a:solidFill>
                <a:prstClr val="black">
                  <a:tint val="75000"/>
                </a:prstClr>
              </a:solidFill>
            </a:endParaRPr>
          </a:p>
        </p:txBody>
      </p:sp>
    </p:spTree>
    <p:extLst>
      <p:ext uri="{BB962C8B-B14F-4D97-AF65-F5344CB8AC3E}">
        <p14:creationId xmlns:p14="http://schemas.microsoft.com/office/powerpoint/2010/main" val="1235350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42714" cy="868589"/>
          </a:xfrm>
          <a:ln>
            <a:solidFill>
              <a:schemeClr val="accent4"/>
            </a:solidFill>
          </a:ln>
        </p:spPr>
        <p:txBody>
          <a:bodyPr>
            <a:noAutofit/>
          </a:bodyPr>
          <a:lstStyle/>
          <a:p>
            <a:r>
              <a:rPr lang="fr-FR" sz="3200" b="1" dirty="0">
                <a:ln>
                  <a:solidFill>
                    <a:schemeClr val="accent2"/>
                  </a:solidFill>
                </a:ln>
                <a:latin typeface="+mn-lt"/>
              </a:rPr>
              <a:t>Pourquoi investir en faveur de la planification </a:t>
            </a:r>
            <a:r>
              <a:rPr lang="fr-FR" sz="3200" b="1" dirty="0" smtClean="0">
                <a:ln>
                  <a:solidFill>
                    <a:schemeClr val="accent2"/>
                  </a:solidFill>
                </a:ln>
                <a:latin typeface="+mn-lt"/>
              </a:rPr>
              <a:t>familiale </a:t>
            </a:r>
            <a:endParaRPr lang="fr-FR" sz="3200" b="1" dirty="0">
              <a:ln>
                <a:solidFill>
                  <a:schemeClr val="accent2"/>
                </a:solidFill>
              </a:ln>
              <a:latin typeface="+mn-lt"/>
            </a:endParaRPr>
          </a:p>
        </p:txBody>
      </p:sp>
      <p:sp>
        <p:nvSpPr>
          <p:cNvPr id="3" name="Content Placeholder 2"/>
          <p:cNvSpPr>
            <a:spLocks noGrp="1"/>
          </p:cNvSpPr>
          <p:nvPr>
            <p:ph idx="1"/>
          </p:nvPr>
        </p:nvSpPr>
        <p:spPr>
          <a:xfrm>
            <a:off x="838200" y="1451429"/>
            <a:ext cx="10515600" cy="4725534"/>
          </a:xfrm>
        </p:spPr>
        <p:txBody>
          <a:bodyPr>
            <a:normAutofit lnSpcReduction="10000"/>
          </a:bodyPr>
          <a:lstStyle/>
          <a:p>
            <a:pPr marL="0" indent="0">
              <a:buNone/>
            </a:pPr>
            <a:r>
              <a:rPr lang="fr-FR" dirty="0">
                <a:solidFill>
                  <a:srgbClr val="FF0000"/>
                </a:solidFill>
              </a:rPr>
              <a:t>La planification familiale : </a:t>
            </a:r>
            <a:endParaRPr lang="fr-FR" dirty="0" smtClean="0">
              <a:solidFill>
                <a:srgbClr val="FF0000"/>
              </a:solidFill>
            </a:endParaRPr>
          </a:p>
          <a:p>
            <a:pPr marL="514350" indent="-514350">
              <a:buFont typeface="+mj-lt"/>
              <a:buAutoNum type="arabicPeriod"/>
            </a:pPr>
            <a:r>
              <a:rPr lang="fr-FR" dirty="0" smtClean="0"/>
              <a:t>Permet  </a:t>
            </a:r>
            <a:r>
              <a:rPr lang="fr-FR" dirty="0"/>
              <a:t>aux femmes et aux couples de décider du nombre et de l’espacement de leurs enfants, ce qui constitue un droit humain fondamental. </a:t>
            </a:r>
            <a:endParaRPr lang="fr-FR" dirty="0" smtClean="0"/>
          </a:p>
          <a:p>
            <a:pPr marL="514350" indent="-514350">
              <a:buFont typeface="+mj-lt"/>
              <a:buAutoNum type="arabicPeriod"/>
            </a:pPr>
            <a:r>
              <a:rPr lang="fr-FR" dirty="0" smtClean="0"/>
              <a:t>Prévient les </a:t>
            </a:r>
            <a:r>
              <a:rPr lang="fr-FR" dirty="0"/>
              <a:t>grossesses non désirées, </a:t>
            </a:r>
            <a:r>
              <a:rPr lang="fr-FR" dirty="0" smtClean="0"/>
              <a:t>diminuant les mortalités </a:t>
            </a:r>
            <a:r>
              <a:rPr lang="fr-FR" dirty="0" err="1" smtClean="0"/>
              <a:t>materno</a:t>
            </a:r>
            <a:r>
              <a:rPr lang="fr-FR" dirty="0" smtClean="0"/>
              <a:t>-infantiles.  </a:t>
            </a:r>
          </a:p>
          <a:p>
            <a:pPr marL="514350" indent="-514350">
              <a:buFont typeface="+mj-lt"/>
              <a:buAutoNum type="arabicPeriod"/>
            </a:pPr>
            <a:r>
              <a:rPr lang="fr-FR" dirty="0" smtClean="0"/>
              <a:t>Contribue </a:t>
            </a:r>
            <a:r>
              <a:rPr lang="fr-FR" dirty="0"/>
              <a:t>à</a:t>
            </a:r>
            <a:r>
              <a:rPr lang="fr-FR" dirty="0" smtClean="0"/>
              <a:t> l’autonomisation des femmes: promeut </a:t>
            </a:r>
            <a:r>
              <a:rPr lang="fr-FR" dirty="0"/>
              <a:t>l’égalité hommes-femmes et améliore le statut de la femme au sein de la société </a:t>
            </a:r>
            <a:endParaRPr lang="fr-FR" dirty="0" smtClean="0"/>
          </a:p>
          <a:p>
            <a:pPr marL="514350" indent="-514350">
              <a:buFont typeface="+mj-lt"/>
              <a:buAutoNum type="arabicPeriod"/>
            </a:pPr>
            <a:r>
              <a:rPr lang="fr-FR" dirty="0" smtClean="0"/>
              <a:t>Contribue </a:t>
            </a:r>
            <a:r>
              <a:rPr lang="fr-FR" dirty="0"/>
              <a:t>à</a:t>
            </a:r>
            <a:r>
              <a:rPr lang="fr-FR" dirty="0" smtClean="0"/>
              <a:t> la réduction de la pauvreté.</a:t>
            </a:r>
          </a:p>
          <a:p>
            <a:pPr marL="514350" indent="-514350">
              <a:buFont typeface="+mj-lt"/>
              <a:buAutoNum type="arabicPeriod"/>
            </a:pPr>
            <a:r>
              <a:rPr lang="fr-FR" dirty="0" smtClean="0"/>
              <a:t>Permet la participation au </a:t>
            </a:r>
            <a:r>
              <a:rPr lang="fr-FR" dirty="0"/>
              <a:t>développement social et </a:t>
            </a:r>
            <a:r>
              <a:rPr lang="fr-FR" dirty="0" smtClean="0"/>
              <a:t>économique. </a:t>
            </a:r>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56</a:t>
            </a:fld>
            <a:endParaRPr lang="fr-FR">
              <a:solidFill>
                <a:prstClr val="black">
                  <a:tint val="75000"/>
                </a:prstClr>
              </a:solidFill>
            </a:endParaRPr>
          </a:p>
        </p:txBody>
      </p:sp>
    </p:spTree>
    <p:extLst>
      <p:ext uri="{BB962C8B-B14F-4D97-AF65-F5344CB8AC3E}">
        <p14:creationId xmlns:p14="http://schemas.microsoft.com/office/powerpoint/2010/main" val="2826875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2862448"/>
            <a:ext cx="9887207" cy="1054241"/>
          </a:xfrm>
          <a:ln>
            <a:solidFill>
              <a:schemeClr val="accent4"/>
            </a:solidFill>
          </a:ln>
        </p:spPr>
        <p:txBody>
          <a:bodyPr anchor="t">
            <a:normAutofit fontScale="90000"/>
          </a:bodyPr>
          <a:lstStyle/>
          <a:p>
            <a:pPr algn="ctr"/>
            <a:r>
              <a:rPr lang="fr-FR" sz="4000" b="1" dirty="0" smtClean="0">
                <a:ln>
                  <a:solidFill>
                    <a:schemeClr val="accent2"/>
                  </a:solidFill>
                </a:ln>
                <a:latin typeface="+mn-lt"/>
              </a:rPr>
              <a:t>La prise en charge des grossesses non-désirées proprement dite</a:t>
            </a:r>
            <a:endParaRPr lang="fr-FR" sz="4000" b="1" dirty="0">
              <a:ln>
                <a:solidFill>
                  <a:schemeClr val="accent2"/>
                </a:solidFill>
              </a:ln>
              <a:latin typeface="+mn-lt"/>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57</a:t>
            </a:fld>
            <a:endParaRPr lang="fr-FR">
              <a:solidFill>
                <a:prstClr val="black">
                  <a:tint val="75000"/>
                </a:prstClr>
              </a:solidFill>
            </a:endParaRPr>
          </a:p>
        </p:txBody>
      </p:sp>
    </p:spTree>
    <p:extLst>
      <p:ext uri="{BB962C8B-B14F-4D97-AF65-F5344CB8AC3E}">
        <p14:creationId xmlns:p14="http://schemas.microsoft.com/office/powerpoint/2010/main" val="3944561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838200" y="365125"/>
            <a:ext cx="9365343" cy="672105"/>
          </a:xfrm>
          <a:ln>
            <a:solidFill>
              <a:schemeClr val="accent4"/>
            </a:solidFill>
          </a:ln>
        </p:spPr>
        <p:txBody>
          <a:bodyPr anchor="t">
            <a:normAutofit fontScale="90000"/>
          </a:bodyPr>
          <a:lstStyle/>
          <a:p>
            <a:r>
              <a:rPr lang="fr-FR" altLang="en-US" sz="4000" b="1" dirty="0" smtClean="0">
                <a:ln>
                  <a:solidFill>
                    <a:schemeClr val="accent2"/>
                  </a:solidFill>
                </a:ln>
                <a:latin typeface="+mn-lt"/>
              </a:rPr>
              <a:t>Les principes directeurs pour l’offre des services</a:t>
            </a:r>
          </a:p>
        </p:txBody>
      </p:sp>
      <p:sp>
        <p:nvSpPr>
          <p:cNvPr id="3" name="Content Placeholder 2"/>
          <p:cNvSpPr>
            <a:spLocks noGrp="1"/>
          </p:cNvSpPr>
          <p:nvPr>
            <p:ph idx="1"/>
          </p:nvPr>
        </p:nvSpPr>
        <p:spPr>
          <a:xfrm>
            <a:off x="838200" y="1525374"/>
            <a:ext cx="10515600" cy="4351338"/>
          </a:xfrm>
        </p:spPr>
        <p:txBody>
          <a:bodyPr>
            <a:normAutofit fontScale="92500" lnSpcReduction="20000"/>
          </a:bodyPr>
          <a:lstStyle/>
          <a:p>
            <a:pPr marL="0" indent="0">
              <a:buNone/>
            </a:pPr>
            <a:r>
              <a:rPr lang="en-US" sz="3300" b="1" dirty="0" smtClean="0"/>
              <a:t>Sur la base de: </a:t>
            </a:r>
          </a:p>
          <a:p>
            <a:r>
              <a:rPr lang="en-US" dirty="0" smtClean="0">
                <a:solidFill>
                  <a:srgbClr val="FF0000"/>
                </a:solidFill>
              </a:rPr>
              <a:t>La non-discrimination.</a:t>
            </a:r>
          </a:p>
          <a:p>
            <a:r>
              <a:rPr lang="fr-FR" dirty="0" smtClean="0"/>
              <a:t>La disponibilité d’information </a:t>
            </a:r>
            <a:r>
              <a:rPr lang="en-US" dirty="0" smtClean="0"/>
              <a:t>et des services. </a:t>
            </a:r>
          </a:p>
          <a:p>
            <a:r>
              <a:rPr lang="fr-FR" dirty="0" smtClean="0">
                <a:solidFill>
                  <a:srgbClr val="FF0000"/>
                </a:solidFill>
              </a:rPr>
              <a:t>Accès</a:t>
            </a:r>
            <a:r>
              <a:rPr lang="en-US" dirty="0" smtClean="0">
                <a:solidFill>
                  <a:srgbClr val="FF0000"/>
                </a:solidFill>
              </a:rPr>
              <a:t> </a:t>
            </a:r>
            <a:r>
              <a:rPr lang="fr-FR" dirty="0">
                <a:solidFill>
                  <a:srgbClr val="FF0000"/>
                </a:solidFill>
              </a:rPr>
              <a:t>à</a:t>
            </a:r>
            <a:r>
              <a:rPr lang="en-US" dirty="0" smtClean="0">
                <a:solidFill>
                  <a:srgbClr val="FF0000"/>
                </a:solidFill>
              </a:rPr>
              <a:t> </a:t>
            </a:r>
            <a:r>
              <a:rPr lang="fr-FR" dirty="0" smtClean="0">
                <a:solidFill>
                  <a:srgbClr val="FF0000"/>
                </a:solidFill>
              </a:rPr>
              <a:t>l’information et services.</a:t>
            </a:r>
          </a:p>
          <a:p>
            <a:r>
              <a:rPr lang="fr-FR" dirty="0" smtClean="0"/>
              <a:t>Information et services acceptables.</a:t>
            </a:r>
          </a:p>
          <a:p>
            <a:r>
              <a:rPr lang="fr-FR" dirty="0" smtClean="0"/>
              <a:t>Critères</a:t>
            </a:r>
            <a:r>
              <a:rPr lang="en-US" dirty="0" smtClean="0"/>
              <a:t> de </a:t>
            </a:r>
            <a:r>
              <a:rPr lang="fr-FR" dirty="0" smtClean="0"/>
              <a:t>recevabilité</a:t>
            </a:r>
            <a:r>
              <a:rPr lang="en-US" dirty="0"/>
              <a:t>.</a:t>
            </a:r>
            <a:endParaRPr lang="en-US" dirty="0" smtClean="0"/>
          </a:p>
          <a:p>
            <a:r>
              <a:rPr lang="fr-FR" dirty="0" smtClean="0">
                <a:solidFill>
                  <a:srgbClr val="FF0000"/>
                </a:solidFill>
              </a:rPr>
              <a:t>Qualité</a:t>
            </a:r>
            <a:r>
              <a:rPr lang="en-US" dirty="0" smtClean="0">
                <a:solidFill>
                  <a:srgbClr val="FF0000"/>
                </a:solidFill>
              </a:rPr>
              <a:t> des services et </a:t>
            </a:r>
            <a:r>
              <a:rPr lang="fr-FR" dirty="0" smtClean="0">
                <a:solidFill>
                  <a:srgbClr val="FF0000"/>
                </a:solidFill>
              </a:rPr>
              <a:t>soins</a:t>
            </a:r>
            <a:r>
              <a:rPr lang="en-US" dirty="0" smtClean="0">
                <a:solidFill>
                  <a:srgbClr val="FF0000"/>
                </a:solidFill>
              </a:rPr>
              <a:t>. </a:t>
            </a:r>
          </a:p>
          <a:p>
            <a:r>
              <a:rPr lang="en-US" dirty="0" smtClean="0"/>
              <a:t>La </a:t>
            </a:r>
            <a:r>
              <a:rPr lang="fr-FR" dirty="0" smtClean="0"/>
              <a:t>consentement</a:t>
            </a:r>
            <a:r>
              <a:rPr lang="en-US" dirty="0" smtClean="0"/>
              <a:t> </a:t>
            </a:r>
            <a:r>
              <a:rPr lang="fr-FR" dirty="0" smtClean="0"/>
              <a:t>éclairé.</a:t>
            </a:r>
            <a:endParaRPr lang="fr-FR" altLang="en-US" dirty="0" smtClean="0"/>
          </a:p>
          <a:p>
            <a:r>
              <a:rPr lang="fr-FR" dirty="0" smtClean="0">
                <a:solidFill>
                  <a:srgbClr val="FF0000"/>
                </a:solidFill>
              </a:rPr>
              <a:t>Respect pour l’intimité et la confidentialité.</a:t>
            </a:r>
          </a:p>
          <a:p>
            <a:r>
              <a:rPr lang="fr-FR" dirty="0" smtClean="0"/>
              <a:t>Redevabilité de la part de prestataire de service. </a:t>
            </a:r>
            <a:endParaRPr lang="en-US" dirty="0" smtClean="0"/>
          </a:p>
          <a:p>
            <a:endParaRPr lang="en-US" dirty="0"/>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58</a:t>
            </a:fld>
            <a:endParaRPr lang="fr-FR">
              <a:solidFill>
                <a:prstClr val="black">
                  <a:tint val="75000"/>
                </a:prstClr>
              </a:solidFill>
            </a:endParaRPr>
          </a:p>
        </p:txBody>
      </p:sp>
    </p:spTree>
    <p:extLst>
      <p:ext uri="{BB962C8B-B14F-4D97-AF65-F5344CB8AC3E}">
        <p14:creationId xmlns:p14="http://schemas.microsoft.com/office/powerpoint/2010/main" val="2693711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117115" cy="617514"/>
          </a:xfrm>
          <a:ln>
            <a:solidFill>
              <a:schemeClr val="accent4"/>
            </a:solidFill>
          </a:ln>
        </p:spPr>
        <p:txBody>
          <a:bodyPr anchor="t">
            <a:noAutofit/>
          </a:bodyPr>
          <a:lstStyle/>
          <a:p>
            <a:r>
              <a:rPr lang="fr-FR" sz="3600" b="1" dirty="0" smtClean="0">
                <a:ln>
                  <a:solidFill>
                    <a:schemeClr val="accent2"/>
                  </a:solidFill>
                </a:ln>
                <a:latin typeface="+mn-lt"/>
              </a:rPr>
              <a:t>DMU objectif 5: Interventions-activités</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280160"/>
            <a:ext cx="10978662" cy="4896803"/>
          </a:xfrm>
        </p:spPr>
        <p:txBody>
          <a:bodyPr>
            <a:normAutofit/>
          </a:bodyPr>
          <a:lstStyle/>
          <a:p>
            <a:pPr marL="571500" indent="-571500">
              <a:buFont typeface="+mj-lt"/>
              <a:buAutoNum type="romanLcPeriod"/>
            </a:pPr>
            <a:r>
              <a:rPr lang="fr-FR" sz="2400" dirty="0" smtClean="0">
                <a:solidFill>
                  <a:srgbClr val="FF0000"/>
                </a:solidFill>
              </a:rPr>
              <a:t>Assurer la disponibilité </a:t>
            </a:r>
            <a:r>
              <a:rPr lang="fr-FR" sz="2400" dirty="0">
                <a:solidFill>
                  <a:srgbClr val="FF0000"/>
                </a:solidFill>
              </a:rPr>
              <a:t>du personnel formé et </a:t>
            </a:r>
            <a:r>
              <a:rPr lang="fr-FR" sz="2400" dirty="0" smtClean="0">
                <a:solidFill>
                  <a:srgbClr val="FF0000"/>
                </a:solidFill>
              </a:rPr>
              <a:t>d’un éventail de méthodes contraceptives </a:t>
            </a:r>
            <a:r>
              <a:rPr lang="fr-FR" sz="2400" dirty="0" smtClean="0"/>
              <a:t>à longue et courte durée d’action réversibles (y compris les préservatifs masculins et féminins et la contraception d’urgence) dans les établissements de soins de santé primaires pour répondre à la demande.</a:t>
            </a:r>
          </a:p>
          <a:p>
            <a:pPr marL="571500" indent="-571500">
              <a:buFont typeface="+mj-lt"/>
              <a:buAutoNum type="romanLcPeriod"/>
            </a:pPr>
            <a:r>
              <a:rPr lang="fr-FR" sz="2400" kern="0" dirty="0" smtClean="0">
                <a:solidFill>
                  <a:srgbClr val="FF0000"/>
                </a:solidFill>
                <a:ea typeface="Calibri" panose="020F0502020204030204" pitchFamily="34" charset="0"/>
                <a:cs typeface="Arial" panose="020B0604020202020204" pitchFamily="34" charset="0"/>
              </a:rPr>
              <a:t>Fournir des éléments y compris des supports d’information, d’éducation et de communication </a:t>
            </a:r>
            <a:r>
              <a:rPr lang="fr-FR" sz="2400" kern="0" dirty="0">
                <a:solidFill>
                  <a:srgbClr val="FF0000"/>
                </a:solidFill>
                <a:ea typeface="Calibri" panose="020F0502020204030204" pitchFamily="34" charset="0"/>
                <a:cs typeface="Arial" panose="020B0604020202020204" pitchFamily="34" charset="0"/>
              </a:rPr>
              <a:t>(IEC</a:t>
            </a:r>
            <a:r>
              <a:rPr lang="fr-FR" sz="2400" kern="0" dirty="0" smtClean="0">
                <a:solidFill>
                  <a:srgbClr val="FF0000"/>
                </a:solidFill>
                <a:ea typeface="Calibri" panose="020F0502020204030204" pitchFamily="34" charset="0"/>
                <a:cs typeface="Arial" panose="020B0604020202020204" pitchFamily="34" charset="0"/>
              </a:rPr>
              <a:t>), </a:t>
            </a:r>
            <a:r>
              <a:rPr lang="fr-FR" sz="2400" kern="0" dirty="0" smtClean="0">
                <a:ea typeface="Calibri" panose="020F0502020204030204" pitchFamily="34" charset="0"/>
                <a:cs typeface="Arial" panose="020B0604020202020204" pitchFamily="34" charset="0"/>
              </a:rPr>
              <a:t>et dès que possible, prodiguer des conseils sur la contraception qui mettent l’accent sur le choix informé, l’efficacité et privilégient </a:t>
            </a:r>
            <a:r>
              <a:rPr lang="fr-FR" sz="2400" kern="0" dirty="0">
                <a:ea typeface="Calibri" panose="020F0502020204030204" pitchFamily="34" charset="0"/>
                <a:cs typeface="Arial" panose="020B0604020202020204" pitchFamily="34" charset="0"/>
              </a:rPr>
              <a:t>l’intimité et la confidentialité.</a:t>
            </a:r>
          </a:p>
          <a:p>
            <a:pPr marL="571500" indent="-571500">
              <a:buFont typeface="+mj-lt"/>
              <a:buAutoNum type="romanLcPeriod"/>
            </a:pPr>
            <a:r>
              <a:rPr lang="fr-FR" altLang="en-US" sz="2400" kern="0" dirty="0" smtClean="0">
                <a:cs typeface="Times New Roman" panose="02020603050405020304" pitchFamily="18" charset="0"/>
              </a:rPr>
              <a:t>Veiller à ce que la communauté soit au courant de la disponibilité des contraceptifs </a:t>
            </a:r>
            <a:r>
              <a:rPr lang="fr-FR" altLang="en-US" sz="2400" kern="0" dirty="0">
                <a:cs typeface="Times New Roman" panose="02020603050405020304" pitchFamily="18" charset="0"/>
              </a:rPr>
              <a:t>pour les femmes, les adolescents et les </a:t>
            </a:r>
            <a:r>
              <a:rPr lang="fr-FR" altLang="en-US" sz="2400" kern="0" dirty="0" smtClean="0">
                <a:cs typeface="Times New Roman" panose="02020603050405020304" pitchFamily="18" charset="0"/>
              </a:rPr>
              <a:t>hommes</a:t>
            </a:r>
          </a:p>
          <a:p>
            <a:pPr marL="571500" indent="-571500">
              <a:buFont typeface="+mj-lt"/>
              <a:buAutoNum type="romanLcPeriod"/>
            </a:pPr>
            <a:r>
              <a:rPr lang="fr-FR" altLang="en-US" sz="2400" kern="0" dirty="0" smtClean="0">
                <a:solidFill>
                  <a:srgbClr val="FF0000"/>
                </a:solidFill>
                <a:cs typeface="Times New Roman" panose="02020603050405020304" pitchFamily="18" charset="0"/>
              </a:rPr>
              <a:t>Coordonner la planification et la </a:t>
            </a:r>
            <a:r>
              <a:rPr lang="fr-FR" altLang="en-US" sz="2400" kern="0" dirty="0">
                <a:solidFill>
                  <a:srgbClr val="FF0000"/>
                </a:solidFill>
                <a:cs typeface="Times New Roman" panose="02020603050405020304" pitchFamily="18" charset="0"/>
              </a:rPr>
              <a:t>mise en œuvre </a:t>
            </a:r>
            <a:r>
              <a:rPr lang="fr-FR" altLang="en-US" sz="2400" kern="0" dirty="0">
                <a:cs typeface="Times New Roman" panose="02020603050405020304" pitchFamily="18" charset="0"/>
              </a:rPr>
              <a:t>des activités de l’objectif 5 du </a:t>
            </a:r>
            <a:r>
              <a:rPr lang="fr-FR" altLang="en-US" sz="2400" kern="0" dirty="0" smtClean="0">
                <a:cs typeface="Times New Roman" panose="02020603050405020304" pitchFamily="18" charset="0"/>
              </a:rPr>
              <a:t>DMU-SSR. </a:t>
            </a:r>
            <a:endParaRPr lang="fr-FR" altLang="en-US" sz="2400" kern="0" dirty="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59</a:t>
            </a:fld>
            <a:endParaRPr lang="fr-FR">
              <a:solidFill>
                <a:prstClr val="black">
                  <a:tint val="75000"/>
                </a:prstClr>
              </a:solidFill>
            </a:endParaRPr>
          </a:p>
        </p:txBody>
      </p:sp>
    </p:spTree>
    <p:extLst>
      <p:ext uri="{BB962C8B-B14F-4D97-AF65-F5344CB8AC3E}">
        <p14:creationId xmlns:p14="http://schemas.microsoft.com/office/powerpoint/2010/main" val="3839191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22561" cy="909039"/>
          </a:xfrm>
          <a:ln>
            <a:solidFill>
              <a:schemeClr val="accent4"/>
            </a:solidFill>
          </a:ln>
        </p:spPr>
        <p:txBody>
          <a:bodyPr anchor="t">
            <a:normAutofit/>
          </a:bodyPr>
          <a:lstStyle/>
          <a:p>
            <a:r>
              <a:rPr lang="fr-FR" sz="4800" b="1" dirty="0" smtClean="0">
                <a:ln>
                  <a:solidFill>
                    <a:schemeClr val="accent2"/>
                  </a:solidFill>
                </a:ln>
                <a:latin typeface="+mn-lt"/>
              </a:rPr>
              <a:t>Plan de présentation </a:t>
            </a:r>
            <a:endParaRPr lang="fr-FR" sz="4800" b="1" dirty="0">
              <a:ln>
                <a:solidFill>
                  <a:schemeClr val="accent2"/>
                </a:solidFill>
              </a:ln>
              <a:latin typeface="+mn-lt"/>
            </a:endParaRPr>
          </a:p>
        </p:txBody>
      </p:sp>
      <p:sp>
        <p:nvSpPr>
          <p:cNvPr id="3" name="Content Placeholder 2"/>
          <p:cNvSpPr>
            <a:spLocks noGrp="1"/>
          </p:cNvSpPr>
          <p:nvPr>
            <p:ph idx="1"/>
          </p:nvPr>
        </p:nvSpPr>
        <p:spPr>
          <a:xfrm>
            <a:off x="838200" y="2191385"/>
            <a:ext cx="11117239" cy="3857999"/>
          </a:xfrm>
        </p:spPr>
        <p:txBody>
          <a:bodyPr/>
          <a:lstStyle/>
          <a:p>
            <a:pPr marL="571500" lvl="0" indent="-571500">
              <a:buFont typeface="+mj-lt"/>
              <a:buAutoNum type="romanLcPeriod"/>
            </a:pPr>
            <a:r>
              <a:rPr lang="fr-FR" sz="2600" dirty="0">
                <a:solidFill>
                  <a:prstClr val="black"/>
                </a:solidFill>
              </a:rPr>
              <a:t>Objectifs d’apprentissage</a:t>
            </a:r>
            <a:r>
              <a:rPr lang="fr-FR" sz="2600" dirty="0" smtClean="0">
                <a:solidFill>
                  <a:prstClr val="black"/>
                </a:solidFill>
              </a:rPr>
              <a:t>.</a:t>
            </a:r>
            <a:endParaRPr lang="fr-FR" sz="2600" dirty="0">
              <a:solidFill>
                <a:prstClr val="black"/>
              </a:solidFill>
            </a:endParaRPr>
          </a:p>
          <a:p>
            <a:pPr marL="571500" lvl="0" indent="-571500">
              <a:buFont typeface="+mj-lt"/>
              <a:buAutoNum type="romanLcPeriod"/>
            </a:pPr>
            <a:r>
              <a:rPr lang="fr-FR" sz="2600" dirty="0">
                <a:solidFill>
                  <a:prstClr val="black"/>
                </a:solidFill>
              </a:rPr>
              <a:t> Introduction.</a:t>
            </a:r>
          </a:p>
          <a:p>
            <a:pPr marL="571500" lvl="0" indent="-571500">
              <a:buFont typeface="+mj-lt"/>
              <a:buAutoNum type="romanLcPeriod"/>
            </a:pPr>
            <a:r>
              <a:rPr lang="fr-FR" sz="2600" dirty="0" smtClean="0">
                <a:solidFill>
                  <a:prstClr val="black"/>
                </a:solidFill>
              </a:rPr>
              <a:t>La maternité à moindre risque comme une prioritaire humanitaire.</a:t>
            </a:r>
          </a:p>
          <a:p>
            <a:pPr marL="571500" lvl="0" indent="-571500">
              <a:buFont typeface="+mj-lt"/>
              <a:buAutoNum type="romanLcPeriod"/>
            </a:pPr>
            <a:r>
              <a:rPr lang="fr-FR" sz="2600" dirty="0" smtClean="0">
                <a:solidFill>
                  <a:prstClr val="black"/>
                </a:solidFill>
              </a:rPr>
              <a:t>Les causes profondes de décès maternels et comment les prévenir. </a:t>
            </a:r>
          </a:p>
          <a:p>
            <a:pPr marL="571500" lvl="0" indent="-571500">
              <a:buFont typeface="+mj-lt"/>
              <a:buAutoNum type="romanLcPeriod"/>
            </a:pPr>
            <a:r>
              <a:rPr lang="fr-FR" sz="2600" dirty="0" smtClean="0">
                <a:solidFill>
                  <a:srgbClr val="000000"/>
                </a:solidFill>
              </a:rPr>
              <a:t>Les </a:t>
            </a:r>
            <a:r>
              <a:rPr lang="fr-FR" sz="2600" dirty="0">
                <a:solidFill>
                  <a:srgbClr val="000000"/>
                </a:solidFill>
              </a:rPr>
              <a:t>interventions pour pallier aux complications obstétricales et </a:t>
            </a:r>
            <a:r>
              <a:rPr lang="fr-FR" sz="2600" dirty="0" smtClean="0">
                <a:solidFill>
                  <a:srgbClr val="000000"/>
                </a:solidFill>
              </a:rPr>
              <a:t>néonatales graves. </a:t>
            </a:r>
            <a:endParaRPr lang="en-US" sz="2600" dirty="0">
              <a:ea typeface="Times New Roman" panose="02020603050405020304" pitchFamily="18" charset="0"/>
              <a:cs typeface="Times New Roman" panose="02020603050405020304" pitchFamily="18" charset="0"/>
            </a:endParaRPr>
          </a:p>
          <a:p>
            <a:pPr marL="571500" lvl="0" indent="-571500">
              <a:buFont typeface="+mj-lt"/>
              <a:buAutoNum type="romanLcPeriod"/>
            </a:pPr>
            <a:r>
              <a:rPr lang="fr-FR" sz="2600" dirty="0" smtClean="0">
                <a:solidFill>
                  <a:prstClr val="black"/>
                </a:solidFill>
              </a:rPr>
              <a:t>Messages </a:t>
            </a:r>
            <a:r>
              <a:rPr lang="fr-FR" sz="2600" dirty="0">
                <a:solidFill>
                  <a:prstClr val="black"/>
                </a:solidFill>
              </a:rPr>
              <a:t>clés.</a:t>
            </a:r>
          </a:p>
          <a:p>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6</a:t>
            </a:fld>
            <a:endParaRPr lang="fr-FR" dirty="0">
              <a:solidFill>
                <a:prstClr val="black">
                  <a:tint val="75000"/>
                </a:prstClr>
              </a:solidFill>
            </a:endParaRPr>
          </a:p>
        </p:txBody>
      </p:sp>
    </p:spTree>
    <p:extLst>
      <p:ext uri="{BB962C8B-B14F-4D97-AF65-F5344CB8AC3E}">
        <p14:creationId xmlns:p14="http://schemas.microsoft.com/office/powerpoint/2010/main" val="783652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5943"/>
            <a:ext cx="9699171" cy="1442228"/>
          </a:xfrm>
          <a:ln>
            <a:solidFill>
              <a:schemeClr val="accent4"/>
            </a:solidFill>
          </a:ln>
        </p:spPr>
        <p:txBody>
          <a:bodyPr anchor="t">
            <a:normAutofit fontScale="90000"/>
          </a:bodyPr>
          <a:lstStyle/>
          <a:p>
            <a:pPr lvl="0" algn="ctr">
              <a:spcBef>
                <a:spcPts val="1000"/>
              </a:spcBef>
            </a:pPr>
            <a:r>
              <a:rPr lang="fr-FR" sz="2700" b="1" dirty="0" smtClean="0">
                <a:ln>
                  <a:solidFill>
                    <a:schemeClr val="accent2"/>
                  </a:solidFill>
                </a:ln>
                <a:latin typeface="+mn-lt"/>
              </a:rPr>
              <a:t>DMU 5 – Intervention 1</a:t>
            </a:r>
            <a:r>
              <a:rPr lang="fr-FR" sz="4000" b="1" dirty="0" smtClean="0">
                <a:ln>
                  <a:solidFill>
                    <a:schemeClr val="accent2"/>
                  </a:solidFill>
                </a:ln>
                <a:latin typeface="+mn-lt"/>
              </a:rPr>
              <a:t/>
            </a:r>
            <a:br>
              <a:rPr lang="fr-FR" sz="4000" b="1" dirty="0" smtClean="0">
                <a:ln>
                  <a:solidFill>
                    <a:schemeClr val="accent2"/>
                  </a:solidFill>
                </a:ln>
                <a:latin typeface="+mn-lt"/>
              </a:rPr>
            </a:br>
            <a:r>
              <a:rPr lang="fr-FR" sz="2700" b="1" dirty="0">
                <a:ln>
                  <a:solidFill>
                    <a:schemeClr val="accent2"/>
                  </a:solidFill>
                </a:ln>
                <a:solidFill>
                  <a:prstClr val="black"/>
                </a:solidFill>
                <a:latin typeface="Calibri" panose="020F0502020204030204"/>
                <a:ea typeface="+mn-ea"/>
                <a:cs typeface="+mn-cs"/>
              </a:rPr>
              <a:t>Assurer la disponibilité du personnel formé et d’un éventail de méthodes contraceptives dans les établissements de soins de santé primaires pour répondre à la demande.</a:t>
            </a:r>
            <a:r>
              <a:rPr lang="fr-FR" sz="2700" b="1" dirty="0">
                <a:solidFill>
                  <a:prstClr val="black"/>
                </a:solidFill>
                <a:latin typeface="Calibri" panose="020F0502020204030204"/>
                <a:ea typeface="+mn-ea"/>
                <a:cs typeface="+mn-cs"/>
              </a:rPr>
              <a:t/>
            </a:r>
            <a:br>
              <a:rPr lang="fr-FR" sz="2700" b="1" dirty="0">
                <a:solidFill>
                  <a:prstClr val="black"/>
                </a:solidFill>
                <a:latin typeface="Calibri" panose="020F0502020204030204"/>
                <a:ea typeface="+mn-ea"/>
                <a:cs typeface="+mn-cs"/>
              </a:rPr>
            </a:br>
            <a:endParaRPr lang="fr-FR" sz="4000" b="1" dirty="0">
              <a:ln>
                <a:solidFill>
                  <a:schemeClr val="accent2"/>
                </a:solidFill>
              </a:ln>
              <a:latin typeface="+mn-lt"/>
            </a:endParaRPr>
          </a:p>
        </p:txBody>
      </p:sp>
      <p:sp>
        <p:nvSpPr>
          <p:cNvPr id="3" name="Content Placeholder 2"/>
          <p:cNvSpPr>
            <a:spLocks noGrp="1"/>
          </p:cNvSpPr>
          <p:nvPr>
            <p:ph idx="1"/>
          </p:nvPr>
        </p:nvSpPr>
        <p:spPr>
          <a:xfrm>
            <a:off x="838199" y="1857829"/>
            <a:ext cx="10908323" cy="4319134"/>
          </a:xfrm>
        </p:spPr>
        <p:txBody>
          <a:bodyPr>
            <a:normAutofit fontScale="92500" lnSpcReduction="20000"/>
          </a:bodyPr>
          <a:lstStyle/>
          <a:p>
            <a:pPr lvl="0">
              <a:buFont typeface="Wingdings" panose="05000000000000000000" pitchFamily="2" charset="2"/>
              <a:buChar char="ü"/>
            </a:pPr>
            <a:r>
              <a:rPr lang="fr-FR" sz="2700" dirty="0" smtClean="0">
                <a:solidFill>
                  <a:srgbClr val="FF0000"/>
                </a:solidFill>
              </a:rPr>
              <a:t>Les produits contraceptifs </a:t>
            </a:r>
            <a:r>
              <a:rPr lang="fr-FR" sz="2700" dirty="0" smtClean="0">
                <a:solidFill>
                  <a:prstClr val="black"/>
                </a:solidFill>
              </a:rPr>
              <a:t>son disponibles en quantité suffisante;</a:t>
            </a:r>
          </a:p>
          <a:p>
            <a:pPr lvl="0">
              <a:buFont typeface="Wingdings" panose="05000000000000000000" pitchFamily="2" charset="2"/>
              <a:buChar char="ü"/>
            </a:pPr>
            <a:r>
              <a:rPr lang="fr-FR" sz="2700" dirty="0" smtClean="0">
                <a:solidFill>
                  <a:prstClr val="black"/>
                </a:solidFill>
              </a:rPr>
              <a:t>Les </a:t>
            </a:r>
            <a:r>
              <a:rPr lang="fr-FR" sz="2700" dirty="0" smtClean="0">
                <a:solidFill>
                  <a:srgbClr val="FF0000"/>
                </a:solidFill>
              </a:rPr>
              <a:t>prestataires de service sont formés et compétents. </a:t>
            </a:r>
          </a:p>
          <a:p>
            <a:pPr lvl="0">
              <a:buFont typeface="Wingdings" panose="05000000000000000000" pitchFamily="2" charset="2"/>
              <a:buChar char="ü"/>
            </a:pPr>
            <a:r>
              <a:rPr lang="fr-FR" sz="2700" dirty="0" smtClean="0">
                <a:solidFill>
                  <a:prstClr val="black"/>
                </a:solidFill>
              </a:rPr>
              <a:t>Fournir toutes les formes de contraception </a:t>
            </a:r>
            <a:r>
              <a:rPr lang="fr-FR" sz="2700" dirty="0" smtClean="0">
                <a:solidFill>
                  <a:srgbClr val="FF0000"/>
                </a:solidFill>
              </a:rPr>
              <a:t>de </a:t>
            </a:r>
            <a:r>
              <a:rPr lang="fr-FR" sz="2700" dirty="0">
                <a:solidFill>
                  <a:srgbClr val="FF0000"/>
                </a:solidFill>
              </a:rPr>
              <a:t>manière </a:t>
            </a:r>
            <a:r>
              <a:rPr lang="fr-FR" sz="2700" dirty="0" smtClean="0">
                <a:solidFill>
                  <a:srgbClr val="FF0000"/>
                </a:solidFill>
              </a:rPr>
              <a:t>confidentielle, </a:t>
            </a:r>
            <a:r>
              <a:rPr lang="fr-FR" sz="2700" dirty="0">
                <a:solidFill>
                  <a:srgbClr val="FF0000"/>
                </a:solidFill>
              </a:rPr>
              <a:t>sans solliciter le consentement d’un partenaire ou </a:t>
            </a:r>
            <a:r>
              <a:rPr lang="fr-FR" sz="2700" dirty="0" smtClean="0">
                <a:solidFill>
                  <a:srgbClr val="FF0000"/>
                </a:solidFill>
              </a:rPr>
              <a:t>parent (attention aux tradition/ culture néfaste </a:t>
            </a:r>
            <a:r>
              <a:rPr lang="fr-FR"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à</a:t>
            </a:r>
            <a:r>
              <a:rPr lang="fr-FR" sz="2700" dirty="0" smtClean="0">
                <a:solidFill>
                  <a:srgbClr val="FF0000"/>
                </a:solidFill>
              </a:rPr>
              <a:t> la prestation des services) </a:t>
            </a:r>
          </a:p>
          <a:p>
            <a:pPr lvl="0">
              <a:buFont typeface="Wingdings" panose="05000000000000000000" pitchFamily="2" charset="2"/>
              <a:buChar char="ü"/>
            </a:pPr>
            <a:r>
              <a:rPr lang="fr-FR" sz="2700" dirty="0" smtClean="0">
                <a:solidFill>
                  <a:prstClr val="black"/>
                </a:solidFill>
              </a:rPr>
              <a:t>Rendre disponible</a:t>
            </a:r>
            <a:r>
              <a:rPr lang="fr-FR" sz="2700" dirty="0" smtClean="0">
                <a:solidFill>
                  <a:srgbClr val="FF0000"/>
                </a:solidFill>
              </a:rPr>
              <a:t>, les préservatifs (masculin et féminin) au niveau des formations sanitaires et structures communautaires</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Approvisionner </a:t>
            </a:r>
            <a:r>
              <a:rPr lang="fr-FR" sz="2700" u="sng" dirty="0" smtClean="0">
                <a:solidFill>
                  <a:prstClr val="black"/>
                </a:solidFill>
              </a:rPr>
              <a:t>les femmes et adolescentes </a:t>
            </a:r>
            <a:r>
              <a:rPr lang="fr-FR" sz="2700" dirty="0" smtClean="0">
                <a:solidFill>
                  <a:prstClr val="black"/>
                </a:solidFill>
              </a:rPr>
              <a:t>en </a:t>
            </a:r>
            <a:r>
              <a:rPr lang="fr-FR" sz="2700" dirty="0" smtClean="0">
                <a:solidFill>
                  <a:srgbClr val="FF0000"/>
                </a:solidFill>
              </a:rPr>
              <a:t>contraception d’urgence sans discrimination</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Prodiguer l’information sur les méthodes offrant une double protection.</a:t>
            </a:r>
          </a:p>
          <a:p>
            <a:pPr lvl="0">
              <a:buFont typeface="Wingdings" panose="05000000000000000000" pitchFamily="2" charset="2"/>
              <a:buChar char="ü"/>
            </a:pPr>
            <a:r>
              <a:rPr lang="fr-FR" sz="2700" dirty="0" smtClean="0">
                <a:solidFill>
                  <a:prstClr val="black"/>
                </a:solidFill>
              </a:rPr>
              <a:t>Planifier de diversifier les méthodes contraceptives, après la phase aigue de la crise ou </a:t>
            </a:r>
            <a:r>
              <a:rPr lang="fr-FR" sz="2700" dirty="0" smtClean="0">
                <a:solidFill>
                  <a:srgbClr val="FF0000"/>
                </a:solidFill>
              </a:rPr>
              <a:t>quand la situation de stabilise. </a:t>
            </a:r>
            <a:endParaRPr lang="fr-FR" sz="2700" dirty="0">
              <a:solidFill>
                <a:srgbClr val="FF0000"/>
              </a:solidFill>
            </a:endParaRPr>
          </a:p>
          <a:p>
            <a:endParaRPr lang="fr-FR" dirty="0"/>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60</a:t>
            </a:fld>
            <a:endParaRPr lang="fr-FR">
              <a:solidFill>
                <a:prstClr val="black">
                  <a:tint val="75000"/>
                </a:prstClr>
              </a:solidFill>
            </a:endParaRPr>
          </a:p>
        </p:txBody>
      </p:sp>
    </p:spTree>
    <p:extLst>
      <p:ext uri="{BB962C8B-B14F-4D97-AF65-F5344CB8AC3E}">
        <p14:creationId xmlns:p14="http://schemas.microsoft.com/office/powerpoint/2010/main" val="1602311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77200" cy="1325563"/>
          </a:xfrm>
          <a:noFill/>
          <a:ln>
            <a:solidFill>
              <a:schemeClr val="accent4"/>
            </a:solidFill>
          </a:ln>
        </p:spPr>
        <p:txBody>
          <a:bodyPr anchor="t">
            <a:normAutofit/>
          </a:bodyPr>
          <a:lstStyle/>
          <a:p>
            <a:r>
              <a:rPr lang="fr-FR" b="1" dirty="0" smtClean="0">
                <a:ln>
                  <a:solidFill>
                    <a:schemeClr val="accent2"/>
                  </a:solidFill>
                </a:ln>
                <a:latin typeface="+mn-lt"/>
              </a:rPr>
              <a:t>Planification </a:t>
            </a:r>
            <a:r>
              <a:rPr lang="fr-FR" altLang="en-US" b="1" dirty="0">
                <a:ln>
                  <a:solidFill>
                    <a:schemeClr val="accent2"/>
                  </a:solidFill>
                </a:ln>
                <a:solidFill>
                  <a:prstClr val="black"/>
                </a:solidFill>
                <a:latin typeface="+mn-lt"/>
                <a:ea typeface="+mn-ea"/>
                <a:cs typeface="+mn-cs"/>
              </a:rPr>
              <a:t>à</a:t>
            </a:r>
            <a:r>
              <a:rPr lang="fr-FR" b="1" dirty="0" smtClean="0">
                <a:ln>
                  <a:solidFill>
                    <a:schemeClr val="accent2"/>
                  </a:solidFill>
                </a:ln>
                <a:latin typeface="+mn-lt"/>
              </a:rPr>
              <a:t> long terme – SSR complet</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smtClean="0"/>
              <a:t>Elargir le choix de méthodes contraceptives disponibles;</a:t>
            </a:r>
          </a:p>
          <a:p>
            <a:r>
              <a:rPr lang="fr-FR" dirty="0" smtClean="0"/>
              <a:t>Former et recycler les prestataires de services sur les différentes méthodes.  </a:t>
            </a: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61</a:t>
            </a:fld>
            <a:endParaRPr lang="fr-FR" dirty="0">
              <a:solidFill>
                <a:prstClr val="black">
                  <a:tint val="75000"/>
                </a:prstClr>
              </a:solidFill>
            </a:endParaRPr>
          </a:p>
        </p:txBody>
      </p:sp>
    </p:spTree>
    <p:extLst>
      <p:ext uri="{BB962C8B-B14F-4D97-AF65-F5344CB8AC3E}">
        <p14:creationId xmlns:p14="http://schemas.microsoft.com/office/powerpoint/2010/main" val="4125088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nchor="t">
            <a:noAutofit/>
          </a:bodyPr>
          <a:lstStyle/>
          <a:p>
            <a:pPr lvl="0" algn="ctr">
              <a:spcBef>
                <a:spcPts val="1000"/>
              </a:spcBef>
            </a:pPr>
            <a:r>
              <a:rPr lang="fr-FR" sz="2400" b="1" dirty="0" smtClean="0">
                <a:ln>
                  <a:solidFill>
                    <a:schemeClr val="accent2"/>
                  </a:solidFill>
                </a:ln>
                <a:latin typeface="+mn-lt"/>
              </a:rPr>
              <a:t>DMU 5 - Intervention 2 </a:t>
            </a:r>
            <a:br>
              <a:rPr lang="fr-FR" sz="2400" b="1" dirty="0" smtClean="0">
                <a:ln>
                  <a:solidFill>
                    <a:schemeClr val="accent2"/>
                  </a:solidFill>
                </a:ln>
                <a:latin typeface="+mn-lt"/>
              </a:rPr>
            </a:br>
            <a:r>
              <a:rPr lang="fr-FR" sz="2200" b="1" dirty="0">
                <a:ln>
                  <a:solidFill>
                    <a:schemeClr val="accent2"/>
                  </a:solidFill>
                </a:ln>
                <a:solidFill>
                  <a:prstClr val="black"/>
                </a:solidFill>
                <a:latin typeface="+mn-lt"/>
                <a:ea typeface="+mn-ea"/>
                <a:cs typeface="+mn-cs"/>
              </a:rPr>
              <a:t>Fournir des informations, notamment les supports d’information, d’éducation et de communication (IEC) et les conseils en matière de contraception. </a:t>
            </a: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r>
              <a:rPr lang="fr-FR" sz="2400" b="1" dirty="0" smtClean="0">
                <a:ln>
                  <a:solidFill>
                    <a:schemeClr val="accent2"/>
                  </a:solidFill>
                </a:ln>
                <a:latin typeface="+mn-lt"/>
              </a:rPr>
              <a:t> </a:t>
            </a:r>
            <a:br>
              <a:rPr lang="fr-FR" sz="2400" b="1" dirty="0" smtClean="0">
                <a:ln>
                  <a:solidFill>
                    <a:schemeClr val="accent2"/>
                  </a:solidFill>
                </a:ln>
                <a:latin typeface="+mn-lt"/>
              </a:rPr>
            </a:b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endParaRPr lang="fr-FR" sz="2400" b="1" dirty="0">
              <a:ln>
                <a:solidFill>
                  <a:schemeClr val="accent2"/>
                </a:solidFill>
              </a:ln>
              <a:latin typeface="+mn-lt"/>
            </a:endParaRPr>
          </a:p>
        </p:txBody>
      </p:sp>
      <p:sp>
        <p:nvSpPr>
          <p:cNvPr id="3" name="Content Placeholder 2"/>
          <p:cNvSpPr>
            <a:spLocks noGrp="1"/>
          </p:cNvSpPr>
          <p:nvPr>
            <p:ph idx="1"/>
          </p:nvPr>
        </p:nvSpPr>
        <p:spPr>
          <a:ln>
            <a:solidFill>
              <a:srgbClr val="00B050"/>
            </a:solidFill>
          </a:ln>
        </p:spPr>
        <p:txBody>
          <a:bodyPr>
            <a:normAutofit fontScale="92500" lnSpcReduction="20000"/>
          </a:bodyPr>
          <a:lstStyle/>
          <a:p>
            <a:pPr marL="0" indent="0">
              <a:buNone/>
            </a:pPr>
            <a:r>
              <a:rPr lang="fr-FR" dirty="0" smtClean="0"/>
              <a:t>Les  prestataires des services doivent garantir la qualité des soins. 	</a:t>
            </a:r>
          </a:p>
          <a:p>
            <a:pPr marL="514350" lvl="0" indent="-514350">
              <a:buFont typeface="+mj-lt"/>
              <a:buAutoNum type="alphaLcPeriod"/>
            </a:pPr>
            <a:r>
              <a:rPr lang="fr-FR" altLang="en-US" dirty="0" smtClean="0"/>
              <a:t>Harmoniser et mettre à jour les documents IEC existants;</a:t>
            </a:r>
          </a:p>
          <a:p>
            <a:pPr marL="514350" lvl="0" indent="-514350">
              <a:buFont typeface="+mj-lt"/>
              <a:buAutoNum type="alphaLcPeriod"/>
            </a:pPr>
            <a:r>
              <a:rPr lang="fr-FR" altLang="en-US" dirty="0" smtClean="0"/>
              <a:t>Mettre l’accent sur:</a:t>
            </a:r>
          </a:p>
          <a:p>
            <a:pPr lvl="1"/>
            <a:r>
              <a:rPr lang="fr-FR" altLang="en-US" sz="2600" dirty="0" smtClean="0"/>
              <a:t> la qualité de services et </a:t>
            </a:r>
            <a:r>
              <a:rPr lang="fr-FR" altLang="en-US" sz="2600" dirty="0" smtClean="0">
                <a:solidFill>
                  <a:srgbClr val="FF0000"/>
                </a:solidFill>
              </a:rPr>
              <a:t>la confidentialité </a:t>
            </a:r>
            <a:r>
              <a:rPr lang="fr-FR" altLang="en-US" sz="2600" dirty="0" smtClean="0"/>
              <a:t>autour de la cliente </a:t>
            </a:r>
          </a:p>
          <a:p>
            <a:pPr lvl="1"/>
            <a:r>
              <a:rPr lang="fr-FR" altLang="en-US" sz="2600" dirty="0" smtClean="0"/>
              <a:t>Les </a:t>
            </a:r>
            <a:r>
              <a:rPr lang="fr-FR" altLang="en-US" sz="2600" dirty="0" smtClean="0">
                <a:solidFill>
                  <a:srgbClr val="FF0000"/>
                </a:solidFill>
              </a:rPr>
              <a:t>conseils</a:t>
            </a:r>
            <a:r>
              <a:rPr lang="fr-FR" altLang="en-US" sz="2600" dirty="0" smtClean="0"/>
              <a:t> et des soins efficaces et de qualité</a:t>
            </a:r>
          </a:p>
          <a:p>
            <a:pPr lvl="1"/>
            <a:r>
              <a:rPr lang="fr-FR" altLang="en-US" sz="2600" dirty="0" smtClean="0"/>
              <a:t>La </a:t>
            </a:r>
            <a:r>
              <a:rPr lang="fr-FR" altLang="en-US" sz="2600" dirty="0" smtClean="0">
                <a:solidFill>
                  <a:srgbClr val="FF0000"/>
                </a:solidFill>
              </a:rPr>
              <a:t>choix de méthode </a:t>
            </a:r>
            <a:r>
              <a:rPr lang="fr-FR" altLang="en-US" sz="2600" dirty="0" smtClean="0"/>
              <a:t>qui convient a la personne</a:t>
            </a:r>
          </a:p>
          <a:p>
            <a:pPr lvl="1"/>
            <a:r>
              <a:rPr lang="fr-FR" altLang="en-US" sz="2600" dirty="0" smtClean="0"/>
              <a:t>Le </a:t>
            </a:r>
            <a:r>
              <a:rPr lang="fr-FR" altLang="en-US" sz="2600" dirty="0" smtClean="0">
                <a:solidFill>
                  <a:srgbClr val="FF0000"/>
                </a:solidFill>
              </a:rPr>
              <a:t>consentement éclairé</a:t>
            </a:r>
          </a:p>
          <a:p>
            <a:pPr lvl="1"/>
            <a:r>
              <a:rPr lang="fr-FR" altLang="en-US" sz="2600" dirty="0" smtClean="0"/>
              <a:t>La demande </a:t>
            </a:r>
            <a:r>
              <a:rPr lang="fr-FR" altLang="en-US" sz="2600" dirty="0" smtClean="0">
                <a:solidFill>
                  <a:srgbClr val="FF0000"/>
                </a:solidFill>
              </a:rPr>
              <a:t>volontaire de méthode </a:t>
            </a:r>
            <a:r>
              <a:rPr lang="fr-FR" altLang="en-US" sz="2600" dirty="0" smtClean="0"/>
              <a:t>de contraceptive</a:t>
            </a:r>
          </a:p>
          <a:p>
            <a:pPr lvl="1"/>
            <a:r>
              <a:rPr lang="en-US" altLang="en-US" sz="2600" dirty="0" smtClean="0"/>
              <a:t>Les </a:t>
            </a:r>
            <a:r>
              <a:rPr lang="fr-FR" altLang="en-US" sz="2600" dirty="0" smtClean="0"/>
              <a:t>critères</a:t>
            </a:r>
            <a:r>
              <a:rPr lang="en-US" altLang="en-US" sz="2600" dirty="0" smtClean="0"/>
              <a:t> de </a:t>
            </a:r>
            <a:r>
              <a:rPr lang="fr-FR" altLang="en-US" sz="2600" dirty="0" smtClean="0">
                <a:solidFill>
                  <a:srgbClr val="FF0000"/>
                </a:solidFill>
              </a:rPr>
              <a:t>recevabilité</a:t>
            </a:r>
            <a:r>
              <a:rPr lang="en-US" altLang="en-US" sz="2600" dirty="0" smtClean="0">
                <a:solidFill>
                  <a:srgbClr val="FF0000"/>
                </a:solidFill>
              </a:rPr>
              <a:t> </a:t>
            </a:r>
            <a:r>
              <a:rPr lang="fr-FR" altLang="en-US" sz="2600" dirty="0" smtClean="0">
                <a:solidFill>
                  <a:srgbClr val="FF0000"/>
                </a:solidFill>
              </a:rPr>
              <a:t>médicale (effets secondaires </a:t>
            </a:r>
            <a:r>
              <a:rPr lang="fr-FR" altLang="en-US" sz="2600" dirty="0" err="1" smtClean="0">
                <a:solidFill>
                  <a:srgbClr val="FF0000"/>
                </a:solidFill>
              </a:rPr>
              <a:t>etc</a:t>
            </a:r>
            <a:r>
              <a:rPr lang="fr-FR" altLang="en-US" sz="2600" dirty="0" smtClean="0">
                <a:solidFill>
                  <a:srgbClr val="FF0000"/>
                </a:solidFill>
              </a:rPr>
              <a:t>) </a:t>
            </a:r>
          </a:p>
          <a:p>
            <a:pPr lvl="1"/>
            <a:r>
              <a:rPr lang="fr-FR" altLang="en-US" sz="2600" dirty="0" smtClean="0">
                <a:solidFill>
                  <a:srgbClr val="FF0000"/>
                </a:solidFill>
              </a:rPr>
              <a:t>Efficacité</a:t>
            </a:r>
            <a:r>
              <a:rPr lang="en-US" altLang="en-US" sz="2600" dirty="0" smtClean="0">
                <a:solidFill>
                  <a:srgbClr val="FF0000"/>
                </a:solidFill>
              </a:rPr>
              <a:t> des </a:t>
            </a:r>
            <a:r>
              <a:rPr lang="fr-FR" altLang="en-US" sz="2600" dirty="0" smtClean="0">
                <a:solidFill>
                  <a:srgbClr val="FF0000"/>
                </a:solidFill>
              </a:rPr>
              <a:t>méthodes</a:t>
            </a:r>
          </a:p>
          <a:p>
            <a:pPr lvl="1"/>
            <a:r>
              <a:rPr lang="fr-FR" altLang="en-US" sz="2600" dirty="0" smtClean="0"/>
              <a:t>Suivi des clientes</a:t>
            </a:r>
          </a:p>
          <a:p>
            <a:pPr lvl="1"/>
            <a:r>
              <a:rPr lang="fr-FR" altLang="en-US" sz="2600" dirty="0" smtClean="0"/>
              <a:t>Le retrait volontaire de méthode contraceptive</a:t>
            </a:r>
          </a:p>
          <a:p>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62</a:t>
            </a:fld>
            <a:endParaRPr lang="fr-FR" dirty="0">
              <a:solidFill>
                <a:prstClr val="black">
                  <a:tint val="75000"/>
                </a:prstClr>
              </a:solidFill>
            </a:endParaRPr>
          </a:p>
        </p:txBody>
      </p:sp>
    </p:spTree>
    <p:extLst>
      <p:ext uri="{BB962C8B-B14F-4D97-AF65-F5344CB8AC3E}">
        <p14:creationId xmlns:p14="http://schemas.microsoft.com/office/powerpoint/2010/main" val="17547271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03171" cy="737961"/>
          </a:xfrm>
          <a:ln>
            <a:solidFill>
              <a:srgbClr val="FFCC00"/>
            </a:solidFill>
          </a:ln>
        </p:spPr>
        <p:txBody>
          <a:bodyPr anchor="t"/>
          <a:lstStyle/>
          <a:p>
            <a:pPr algn="l"/>
            <a:r>
              <a:rPr lang="fr-FR" b="1" dirty="0" smtClean="0">
                <a:ln>
                  <a:solidFill>
                    <a:schemeClr val="accent2"/>
                  </a:solidFill>
                </a:ln>
                <a:latin typeface="Calibri" panose="020F0502020204030204" pitchFamily="34" charset="0"/>
              </a:rPr>
              <a:t>Messages clés</a:t>
            </a:r>
            <a:endParaRPr lang="fr-FR"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fr-FR" sz="2800" dirty="0" smtClean="0">
                <a:latin typeface="Calibri" panose="020F0502020204030204" pitchFamily="34" charset="0"/>
              </a:rPr>
              <a:t>Assurer l’accès </a:t>
            </a:r>
            <a:r>
              <a:rPr lang="fr-FR" sz="2800" dirty="0">
                <a:solidFill>
                  <a:prstClr val="black"/>
                </a:solidFill>
                <a:latin typeface="Calibri" panose="020F0502020204030204" pitchFamily="34" charset="0"/>
              </a:rPr>
              <a:t>à</a:t>
            </a:r>
            <a:r>
              <a:rPr lang="fr-FR" sz="2800" dirty="0" smtClean="0">
                <a:latin typeface="Calibri" panose="020F0502020204030204" pitchFamily="34" charset="0"/>
              </a:rPr>
              <a:t> la contraception en situation humanitaire est un moyen sécurisé, efficace et rentable pour la prévention des grossesses non-désirées, la réduction de morbidité et la mortalité maternelle et néonatale ainsi que des avortements risqués.</a:t>
            </a:r>
            <a:endParaRPr lang="fr-FR" sz="2800" dirty="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Assurer l’approvisionnement en préservatifs au niveau communautaire et dans les formations sanitaires; </a:t>
            </a:r>
            <a:endParaRPr lang="fr-FR" sz="2800" dirty="0" smtClean="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Offrir la contraception d’urgence sans discrimination (femme/ fille, âge, sexe, religion, tribu, race ainsi que la nature des rapports sexuels- consensuel ou pas)</a:t>
            </a:r>
          </a:p>
          <a:p>
            <a:pPr marL="457200" indent="-457200">
              <a:buFont typeface="+mj-lt"/>
              <a:buAutoNum type="arabicPeriod"/>
            </a:pPr>
            <a:r>
              <a:rPr lang="fr-FR" sz="2800" dirty="0" smtClean="0">
                <a:solidFill>
                  <a:srgbClr val="000000"/>
                </a:solidFill>
                <a:latin typeface="Calibri" panose="020F0502020204030204" pitchFamily="34" charset="0"/>
              </a:rPr>
              <a:t>Tenir </a:t>
            </a:r>
            <a:r>
              <a:rPr lang="fr-FR" sz="2800" dirty="0">
                <a:solidFill>
                  <a:srgbClr val="000000"/>
                </a:solidFill>
                <a:latin typeface="Calibri" panose="020F0502020204030204" pitchFamily="34" charset="0"/>
              </a:rPr>
              <a:t>la cliente informée, de manière détaillée, </a:t>
            </a:r>
            <a:r>
              <a:rPr lang="fr-FR" sz="2800" dirty="0" smtClean="0">
                <a:solidFill>
                  <a:srgbClr val="000000"/>
                </a:solidFill>
                <a:latin typeface="Calibri" panose="020F0502020204030204" pitchFamily="34" charset="0"/>
              </a:rPr>
              <a:t>l’information sur </a:t>
            </a:r>
            <a:r>
              <a:rPr lang="fr-FR" sz="2800" dirty="0">
                <a:solidFill>
                  <a:srgbClr val="000000"/>
                </a:solidFill>
                <a:latin typeface="Calibri" panose="020F0502020204030204" pitchFamily="34" charset="0"/>
              </a:rPr>
              <a:t>les méthodes </a:t>
            </a:r>
            <a:r>
              <a:rPr lang="fr-FR" sz="2800" dirty="0" smtClean="0">
                <a:solidFill>
                  <a:srgbClr val="000000"/>
                </a:solidFill>
                <a:latin typeface="Calibri" panose="020F0502020204030204" pitchFamily="34" charset="0"/>
              </a:rPr>
              <a:t>contraceptives (diversification des brochures).</a:t>
            </a:r>
          </a:p>
          <a:p>
            <a:pPr marL="0" indent="0">
              <a:buNone/>
            </a:pPr>
            <a:endParaRPr lang="fr-FR" sz="2400" dirty="0" smtClean="0">
              <a:latin typeface="Calibri" panose="020F0502020204030204" pitchFamily="34" charset="0"/>
            </a:endParaRPr>
          </a:p>
          <a:p>
            <a:pPr marL="457200" indent="-457200">
              <a:buFont typeface="+mj-lt"/>
              <a:buAutoNum type="arabicPeriod"/>
            </a:pPr>
            <a:endParaRPr lang="fr-FR" sz="2400" dirty="0" smtClean="0">
              <a:latin typeface="Calibri" panose="020F0502020204030204" pitchFamily="34" charset="0"/>
            </a:endParaRPr>
          </a:p>
          <a:p>
            <a:pPr marL="457200" indent="-457200">
              <a:buFont typeface="+mj-lt"/>
              <a:buAutoNum type="arabicPeriod"/>
            </a:pPr>
            <a:endParaRPr lang="fr-FR" sz="2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F260CC8-F0FE-4F0D-B416-27449B59D699}" type="slidenum">
              <a:rPr lang="fr-FR" smtClean="0">
                <a:solidFill>
                  <a:prstClr val="black">
                    <a:tint val="75000"/>
                  </a:prstClr>
                </a:solidFill>
              </a:rPr>
              <a:pPr/>
              <a:t>63</a:t>
            </a:fld>
            <a:endParaRPr lang="fr-FR" dirty="0">
              <a:solidFill>
                <a:prstClr val="black">
                  <a:tint val="75000"/>
                </a:prstClr>
              </a:solidFill>
            </a:endParaRPr>
          </a:p>
        </p:txBody>
      </p:sp>
    </p:spTree>
    <p:extLst>
      <p:ext uri="{BB962C8B-B14F-4D97-AF65-F5344CB8AC3E}">
        <p14:creationId xmlns:p14="http://schemas.microsoft.com/office/powerpoint/2010/main" val="196399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8840" y="137917"/>
            <a:ext cx="8244840" cy="6376229"/>
          </a:xfrm>
          <a:prstGeom prst="rect">
            <a:avLst/>
          </a:prstGeom>
        </p:spPr>
      </p:pic>
      <p:sp>
        <p:nvSpPr>
          <p:cNvPr id="2" name="Rectangle 1"/>
          <p:cNvSpPr/>
          <p:nvPr/>
        </p:nvSpPr>
        <p:spPr>
          <a:xfrm>
            <a:off x="10551200" y="335280"/>
            <a:ext cx="1046440" cy="6178865"/>
          </a:xfrm>
          <a:prstGeom prst="rect">
            <a:avLst/>
          </a:prstGeom>
        </p:spPr>
        <p:txBody>
          <a:bodyPr vert="vert" wrap="square">
            <a:spAutoFit/>
          </a:bodyPr>
          <a:lstStyle/>
          <a:p>
            <a:pPr lvl="0"/>
            <a:r>
              <a:rPr lang="fr-FR" sz="2800" b="1" dirty="0">
                <a:solidFill>
                  <a:srgbClr val="FF0000"/>
                </a:solidFill>
              </a:rPr>
              <a:t>Prévenir la </a:t>
            </a:r>
            <a:r>
              <a:rPr lang="fr-FR" sz="2800" b="1" dirty="0" err="1">
                <a:solidFill>
                  <a:srgbClr val="FF0000"/>
                </a:solidFill>
              </a:rPr>
              <a:t>surmorbidité</a:t>
            </a:r>
            <a:r>
              <a:rPr lang="fr-FR" sz="2800" b="1" dirty="0">
                <a:solidFill>
                  <a:srgbClr val="FF0000"/>
                </a:solidFill>
              </a:rPr>
              <a:t> et la surmortalité maternelle et néonatale</a:t>
            </a:r>
            <a:r>
              <a:rPr lang="fr-FR" sz="2800" b="1" dirty="0"/>
              <a:t> </a:t>
            </a:r>
          </a:p>
        </p:txBody>
      </p:sp>
      <p:sp>
        <p:nvSpPr>
          <p:cNvPr id="5" name="Slide Number Placeholder 4"/>
          <p:cNvSpPr>
            <a:spLocks noGrp="1"/>
          </p:cNvSpPr>
          <p:nvPr>
            <p:ph type="sldNum" sz="quarter" idx="12"/>
          </p:nvPr>
        </p:nvSpPr>
        <p:spPr/>
        <p:txBody>
          <a:bodyPr/>
          <a:lstStyle/>
          <a:p>
            <a:fld id="{443B8E0D-AF96-4B0C-8E56-E4E087691751}" type="slidenum">
              <a:rPr lang="fr-FR" smtClean="0"/>
              <a:t>7</a:t>
            </a:fld>
            <a:endParaRPr lang="fr-FR" dirty="0"/>
          </a:p>
        </p:txBody>
      </p:sp>
    </p:spTree>
    <p:extLst>
      <p:ext uri="{BB962C8B-B14F-4D97-AF65-F5344CB8AC3E}">
        <p14:creationId xmlns:p14="http://schemas.microsoft.com/office/powerpoint/2010/main" val="146738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805"/>
            <a:ext cx="9113520" cy="701675"/>
          </a:xfrm>
          <a:ln>
            <a:solidFill>
              <a:schemeClr val="accent4"/>
            </a:solidFill>
          </a:ln>
        </p:spPr>
        <p:txBody>
          <a:bodyPr anchor="t">
            <a:noAutofit/>
          </a:bodyPr>
          <a:lstStyle/>
          <a:p>
            <a:r>
              <a:rPr lang="fr-FR" sz="4000" b="1" dirty="0" smtClean="0">
                <a:ln>
                  <a:solidFill>
                    <a:schemeClr val="accent2"/>
                  </a:solidFill>
                </a:ln>
                <a:latin typeface="+mn-lt"/>
              </a:rPr>
              <a:t>Objectif du DMU 4: Interventions  vitales</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508760"/>
            <a:ext cx="10515600" cy="4668203"/>
          </a:xfrm>
        </p:spPr>
        <p:txBody>
          <a:bodyPr>
            <a:normAutofit fontScale="92500" lnSpcReduction="20000"/>
          </a:bodyPr>
          <a:lstStyle/>
          <a:p>
            <a:pPr marL="342900" marR="0" lvl="0" indent="-342900">
              <a:lnSpc>
                <a:spcPct val="107000"/>
              </a:lnSpc>
              <a:spcBef>
                <a:spcPts val="0"/>
              </a:spcBef>
              <a:spcAft>
                <a:spcPts val="0"/>
              </a:spcAft>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Assurer la </a:t>
            </a:r>
            <a:r>
              <a:rPr lang="fr-FR" u="sng" dirty="0">
                <a:latin typeface="Calibri" panose="020F0502020204030204" pitchFamily="34" charset="0"/>
                <a:ea typeface="Calibri" panose="020F0502020204030204" pitchFamily="34" charset="0"/>
                <a:cs typeface="Times New Roman" panose="02020603050405020304" pitchFamily="18" charset="0"/>
              </a:rPr>
              <a:t>disponibilité et l’accessibilité de services </a:t>
            </a:r>
            <a:r>
              <a:rPr lang="fr-FR" dirty="0">
                <a:latin typeface="Calibri" panose="020F0502020204030204" pitchFamily="34" charset="0"/>
                <a:ea typeface="Calibri" panose="020F0502020204030204" pitchFamily="34" charset="0"/>
                <a:cs typeface="Times New Roman" panose="02020603050405020304" pitchFamily="18" charset="0"/>
              </a:rPr>
              <a:t>d’accouchement hygiénique et </a:t>
            </a:r>
            <a:r>
              <a:rPr lang="fr-FR" dirty="0" smtClean="0">
                <a:latin typeface="Calibri" panose="020F0502020204030204" pitchFamily="34" charset="0"/>
                <a:ea typeface="Calibri" panose="020F0502020204030204" pitchFamily="34" charset="0"/>
                <a:cs typeface="Times New Roman" panose="02020603050405020304" pitchFamily="18" charset="0"/>
              </a:rPr>
              <a:t>sans/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moindre risques</a:t>
            </a:r>
            <a:r>
              <a:rPr lang="fr-FR" dirty="0">
                <a:latin typeface="Calibri" panose="020F0502020204030204" pitchFamily="34" charset="0"/>
                <a:ea typeface="Calibri" panose="020F0502020204030204" pitchFamily="34" charset="0"/>
                <a:cs typeface="Times New Roman" panose="02020603050405020304" pitchFamily="18" charset="0"/>
              </a:rPr>
              <a:t>, de soins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essentiels, et les soins obstétriques et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d’urgence (SONU).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Établir un </a:t>
            </a:r>
            <a:r>
              <a:rPr lang="fr-FR" u="sng" dirty="0">
                <a:latin typeface="Calibri" panose="020F0502020204030204" pitchFamily="34" charset="0"/>
                <a:ea typeface="Calibri" panose="020F0502020204030204" pitchFamily="34" charset="0"/>
                <a:cs typeface="Times New Roman" panose="02020603050405020304" pitchFamily="18" charset="0"/>
              </a:rPr>
              <a:t>système </a:t>
            </a:r>
            <a:r>
              <a:rPr lang="fr-FR"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 </a:t>
            </a:r>
            <a:r>
              <a:rPr lang="fr-FR"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transport et </a:t>
            </a:r>
            <a:r>
              <a:rPr lang="fr-FR"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 </a:t>
            </a:r>
            <a:r>
              <a:rPr lang="fr-FR"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communication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depuis la communauté vers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l’établissement de sant</a:t>
            </a:r>
            <a:r>
              <a:rPr lang="fr-FR" dirty="0">
                <a:latin typeface="Calibri" panose="020F0502020204030204" pitchFamily="34" charset="0"/>
                <a:ea typeface="Calibri" panose="020F0502020204030204" pitchFamily="34" charset="0"/>
                <a:cs typeface="Times New Roman" panose="02020603050405020304" pitchFamily="18" charset="0"/>
              </a:rPr>
              <a:t>é</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primaire et secondaire, en cas de complications, ceci </a:t>
            </a:r>
            <a:r>
              <a:rPr lang="fr-FR" dirty="0" smtClean="0">
                <a:latin typeface="Calibri" panose="020F0502020204030204" pitchFamily="34" charset="0"/>
                <a:ea typeface="Calibri" panose="020F0502020204030204" pitchFamily="34" charset="0"/>
                <a:cs typeface="Times New Roman" panose="02020603050405020304" pitchFamily="18" charset="0"/>
              </a:rPr>
              <a:t>24 </a:t>
            </a:r>
            <a:r>
              <a:rPr lang="fr-FR" dirty="0">
                <a:latin typeface="Calibri" panose="020F0502020204030204" pitchFamily="34" charset="0"/>
                <a:ea typeface="Calibri" panose="020F0502020204030204" pitchFamily="34" charset="0"/>
                <a:cs typeface="Times New Roman" panose="02020603050405020304" pitchFamily="18" charset="0"/>
              </a:rPr>
              <a:t>heures sur 24 et 7 jours sur </a:t>
            </a:r>
            <a:r>
              <a:rPr lang="fr-FR" dirty="0" smtClean="0">
                <a:latin typeface="Calibri" panose="020F0502020204030204" pitchFamily="34" charset="0"/>
                <a:ea typeface="Calibri" panose="020F0502020204030204" pitchFamily="34" charset="0"/>
                <a:cs typeface="Times New Roman" panose="02020603050405020304" pitchFamily="18" charset="0"/>
              </a:rPr>
              <a:t>7. </a:t>
            </a:r>
          </a:p>
          <a:p>
            <a:pPr marL="342900" lvl="0" indent="-342900">
              <a:lnSpc>
                <a:spcPct val="107000"/>
              </a:lnSpc>
              <a:spcBef>
                <a:spcPts val="0"/>
              </a:spcBef>
              <a:buFont typeface="+mj-lt"/>
              <a:buAutoNum type="romanLcPeriod"/>
            </a:pPr>
            <a:r>
              <a:rPr lang="fr-FR" dirty="0" smtClean="0">
                <a:latin typeface="Calibri" panose="020F0502020204030204" pitchFamily="34" charset="0"/>
                <a:ea typeface="Calibri" panose="020F0502020204030204" pitchFamily="34" charset="0"/>
                <a:cs typeface="Times New Roman" panose="02020603050405020304" pitchFamily="18" charset="0"/>
              </a:rPr>
              <a:t>Rendre disponible </a:t>
            </a:r>
            <a:r>
              <a:rPr lang="fr-FR" u="sng" dirty="0" smtClean="0">
                <a:latin typeface="Calibri" panose="020F0502020204030204" pitchFamily="34" charset="0"/>
                <a:ea typeface="Calibri" panose="020F0502020204030204" pitchFamily="34" charset="0"/>
                <a:cs typeface="Times New Roman" panose="02020603050405020304" pitchFamily="18" charset="0"/>
              </a:rPr>
              <a:t>les </a:t>
            </a:r>
            <a:r>
              <a:rPr lang="fr-FR" u="sng" dirty="0">
                <a:latin typeface="Calibri" panose="020F0502020204030204" pitchFamily="34" charset="0"/>
                <a:ea typeface="Calibri" panose="020F0502020204030204" pitchFamily="34" charset="0"/>
                <a:cs typeface="Times New Roman" panose="02020603050405020304" pitchFamily="18" charset="0"/>
              </a:rPr>
              <a:t>soins post-avortement </a:t>
            </a:r>
            <a:r>
              <a:rPr lang="fr-FR" dirty="0">
                <a:latin typeface="Calibri" panose="020F0502020204030204" pitchFamily="34" charset="0"/>
                <a:ea typeface="Calibri" panose="020F0502020204030204" pitchFamily="34" charset="0"/>
                <a:cs typeface="Times New Roman" panose="02020603050405020304" pitchFamily="18" charset="0"/>
              </a:rPr>
              <a:t>dans les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établissements de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sant</a:t>
            </a:r>
            <a:r>
              <a:rPr lang="fr-FR" dirty="0">
                <a:latin typeface="Calibri" panose="020F0502020204030204" pitchFamily="34" charset="0"/>
                <a:ea typeface="Calibri" panose="020F0502020204030204" pitchFamily="34" charset="0"/>
                <a:cs typeface="Times New Roman" panose="02020603050405020304" pitchFamily="18" charset="0"/>
              </a:rPr>
              <a:t>é</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 primaire et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secondaire.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LcPeriod"/>
            </a:pPr>
            <a:r>
              <a:rPr lang="fr-FR" dirty="0">
                <a:latin typeface="Calibri" panose="020F0502020204030204" pitchFamily="34" charset="0"/>
                <a:ea typeface="Calibri" panose="020F0502020204030204" pitchFamily="34" charset="0"/>
                <a:cs typeface="Times New Roman" panose="02020603050405020304" pitchFamily="18" charset="0"/>
              </a:rPr>
              <a:t>Assurer la </a:t>
            </a:r>
            <a:r>
              <a:rPr lang="fr-FR" u="sng" dirty="0">
                <a:latin typeface="Calibri" panose="020F0502020204030204" pitchFamily="34" charset="0"/>
                <a:ea typeface="Calibri" panose="020F0502020204030204" pitchFamily="34" charset="0"/>
                <a:cs typeface="Times New Roman" panose="02020603050405020304" pitchFamily="18" charset="0"/>
              </a:rPr>
              <a:t>disponibilité des fournitures et des produits </a:t>
            </a:r>
            <a:r>
              <a:rPr lang="fr-FR" dirty="0">
                <a:latin typeface="Calibri" panose="020F0502020204030204" pitchFamily="34" charset="0"/>
                <a:ea typeface="Calibri" panose="020F0502020204030204" pitchFamily="34" charset="0"/>
                <a:cs typeface="Times New Roman" panose="02020603050405020304" pitchFamily="18" charset="0"/>
              </a:rPr>
              <a:t>pour </a:t>
            </a:r>
            <a:r>
              <a:rPr lang="fr-FR" dirty="0" smtClean="0">
                <a:latin typeface="Calibri" panose="020F0502020204030204" pitchFamily="34" charset="0"/>
                <a:ea typeface="Calibri" panose="020F0502020204030204" pitchFamily="34" charset="0"/>
                <a:cs typeface="Times New Roman" panose="02020603050405020304" pitchFamily="18" charset="0"/>
              </a:rPr>
              <a:t>couvrir les besoins en accouchements </a:t>
            </a:r>
            <a:r>
              <a:rPr lang="fr-FR" dirty="0">
                <a:latin typeface="Calibri" panose="020F0502020204030204" pitchFamily="34" charset="0"/>
                <a:ea typeface="Calibri" panose="020F0502020204030204" pitchFamily="34" charset="0"/>
                <a:cs typeface="Times New Roman" panose="02020603050405020304" pitchFamily="18" charset="0"/>
              </a:rPr>
              <a:t>hygiéniques et </a:t>
            </a:r>
            <a:r>
              <a:rPr lang="fr-FR" dirty="0" smtClean="0">
                <a:latin typeface="Calibri" panose="020F0502020204030204" pitchFamily="34" charset="0"/>
                <a:ea typeface="Calibri" panose="020F0502020204030204" pitchFamily="34" charset="0"/>
                <a:cs typeface="Times New Roman" panose="02020603050405020304" pitchFamily="18" charset="0"/>
              </a:rPr>
              <a:t>en </a:t>
            </a:r>
            <a:r>
              <a:rPr lang="fr-FR" dirty="0">
                <a:latin typeface="Calibri" panose="020F0502020204030204" pitchFamily="34" charset="0"/>
                <a:ea typeface="Calibri" panose="020F0502020204030204" pitchFamily="34" charset="0"/>
                <a:cs typeface="Times New Roman" panose="02020603050405020304" pitchFamily="18" charset="0"/>
              </a:rPr>
              <a:t>soins </a:t>
            </a:r>
            <a:r>
              <a:rPr lang="fr-FR" dirty="0" smtClean="0">
                <a:latin typeface="Calibri" panose="020F0502020204030204" pitchFamily="34" charset="0"/>
                <a:ea typeface="Calibri" panose="020F0502020204030204" pitchFamily="34" charset="0"/>
                <a:cs typeface="Times New Roman" panose="02020603050405020304" pitchFamily="18" charset="0"/>
              </a:rPr>
              <a:t>néonatals </a:t>
            </a:r>
            <a:r>
              <a:rPr lang="fr-FR" dirty="0">
                <a:latin typeface="Calibri" panose="020F0502020204030204" pitchFamily="34" charset="0"/>
                <a:ea typeface="Calibri" panose="020F0502020204030204" pitchFamily="34" charset="0"/>
                <a:cs typeface="Times New Roman" panose="02020603050405020304" pitchFamily="18" charset="0"/>
              </a:rPr>
              <a:t>immédiats dans les cas où l’accès à une structure sanitaire </a:t>
            </a:r>
            <a:r>
              <a:rPr lang="fr-FR" dirty="0" smtClean="0">
                <a:latin typeface="Calibri" panose="020F0502020204030204" pitchFamily="34" charset="0"/>
                <a:ea typeface="Calibri" panose="020F0502020204030204" pitchFamily="34" charset="0"/>
                <a:cs typeface="Times New Roman" panose="02020603050405020304" pitchFamily="18" charset="0"/>
              </a:rPr>
              <a:t>est difficile ou n’est </a:t>
            </a:r>
            <a:r>
              <a:rPr lang="fr-FR" dirty="0">
                <a:latin typeface="Calibri" panose="020F0502020204030204" pitchFamily="34" charset="0"/>
                <a:ea typeface="Calibri" panose="020F0502020204030204" pitchFamily="34" charset="0"/>
                <a:cs typeface="Times New Roman" panose="02020603050405020304" pitchFamily="18" charset="0"/>
              </a:rPr>
              <a:t>pas fiable.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8</a:t>
            </a:fld>
            <a:endParaRPr lang="fr-FR" dirty="0">
              <a:solidFill>
                <a:prstClr val="black">
                  <a:tint val="75000"/>
                </a:prstClr>
              </a:solidFill>
            </a:endParaRPr>
          </a:p>
        </p:txBody>
      </p:sp>
    </p:spTree>
    <p:extLst>
      <p:ext uri="{BB962C8B-B14F-4D97-AF65-F5344CB8AC3E}">
        <p14:creationId xmlns:p14="http://schemas.microsoft.com/office/powerpoint/2010/main" val="13815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370320" cy="808355"/>
          </a:xfrm>
          <a:ln>
            <a:solidFill>
              <a:schemeClr val="accent4"/>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554480"/>
            <a:ext cx="10515600" cy="4622483"/>
          </a:xfrm>
        </p:spPr>
        <p:txBody>
          <a:bodyPr>
            <a:normAutofit fontScale="92500" lnSpcReduction="20000"/>
          </a:bodyPr>
          <a:lstStyle/>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la lutte contre la </a:t>
            </a:r>
            <a:r>
              <a:rPr lang="fr-FR" dirty="0">
                <a:latin typeface="Calibri" panose="020F0502020204030204" pitchFamily="34" charset="0"/>
                <a:ea typeface="Calibri" panose="020F0502020204030204" pitchFamily="34" charset="0"/>
                <a:cs typeface="Times New Roman" panose="02020603050405020304" pitchFamily="18" charset="0"/>
              </a:rPr>
              <a:t>morbidité et la mortalité maternelle </a:t>
            </a:r>
            <a:r>
              <a:rPr lang="fr-FR" dirty="0" smtClean="0">
                <a:latin typeface="Calibri" panose="020F0502020204030204" pitchFamily="34" charset="0"/>
                <a:ea typeface="Calibri" panose="020F0502020204030204" pitchFamily="34" charset="0"/>
                <a:cs typeface="Times New Roman" panose="02020603050405020304" pitchFamily="18" charset="0"/>
              </a:rPr>
              <a:t>comme une </a:t>
            </a:r>
            <a:r>
              <a:rPr lang="fr-FR" dirty="0">
                <a:latin typeface="Calibri" panose="020F0502020204030204" pitchFamily="34" charset="0"/>
                <a:ea typeface="Calibri" panose="020F0502020204030204" pitchFamily="34" charset="0"/>
                <a:cs typeface="Times New Roman" panose="02020603050405020304" pitchFamily="18" charset="0"/>
              </a:rPr>
              <a:t>priorité en 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Comprendre pourquoi </a:t>
            </a:r>
            <a:r>
              <a:rPr lang="fr-FR" dirty="0">
                <a:latin typeface="Calibri" panose="020F0502020204030204" pitchFamily="34" charset="0"/>
                <a:ea typeface="Calibri" panose="020F0502020204030204" pitchFamily="34" charset="0"/>
                <a:cs typeface="Times New Roman" panose="02020603050405020304" pitchFamily="18" charset="0"/>
              </a:rPr>
              <a:t>rendre disponible et accessible  l’accouchement hygiénique sans risque, les soins essentiels du nouveau-né et les SONUB et SONUC, en 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a:latin typeface="Calibri" panose="020F0502020204030204" pitchFamily="34" charset="0"/>
                <a:ea typeface="Calibri" panose="020F0502020204030204" pitchFamily="34" charset="0"/>
                <a:cs typeface="Cambria Math" panose="02040503050406030204" pitchFamily="18" charset="0"/>
              </a:rPr>
              <a:t>Enumérer les </a:t>
            </a:r>
            <a:r>
              <a:rPr lang="fr-FR" dirty="0" smtClean="0">
                <a:latin typeface="Calibri" panose="020F0502020204030204" pitchFamily="34" charset="0"/>
                <a:ea typeface="Calibri" panose="020F0502020204030204" pitchFamily="34" charset="0"/>
                <a:cs typeface="Cambria Math" panose="02040503050406030204" pitchFamily="18" charset="0"/>
              </a:rPr>
              <a:t>éléments d’un système </a:t>
            </a:r>
            <a:r>
              <a:rPr lang="fr-FR" dirty="0">
                <a:latin typeface="Calibri" panose="020F0502020204030204" pitchFamily="34" charset="0"/>
                <a:ea typeface="Calibri" panose="020F0502020204030204" pitchFamily="34" charset="0"/>
                <a:cs typeface="Cambria Math" panose="02040503050406030204" pitchFamily="18" charset="0"/>
              </a:rPr>
              <a:t>de référence </a:t>
            </a:r>
            <a:r>
              <a:rPr lang="fr-FR" dirty="0" smtClean="0">
                <a:latin typeface="Calibri" panose="020F0502020204030204" pitchFamily="34" charset="0"/>
                <a:ea typeface="Calibri" panose="020F0502020204030204" pitchFamily="34" charset="0"/>
                <a:cs typeface="Cambria Math" panose="02040503050406030204" pitchFamily="18" charset="0"/>
              </a:rPr>
              <a:t>efficace.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Enumérer les </a:t>
            </a:r>
            <a:r>
              <a:rPr lang="fr-FR" dirty="0" smtClean="0">
                <a:latin typeface="Calibri" panose="020F0502020204030204" pitchFamily="34" charset="0"/>
                <a:ea typeface="Calibri" panose="020F0502020204030204" pitchFamily="34" charset="0"/>
                <a:cs typeface="Times New Roman" panose="02020603050405020304" pitchFamily="18" charset="0"/>
              </a:rPr>
              <a:t>mesures </a:t>
            </a:r>
            <a:r>
              <a:rPr lang="fr-FR" dirty="0">
                <a:latin typeface="Calibri" panose="020F0502020204030204" pitchFamily="34" charset="0"/>
                <a:ea typeface="Calibri" panose="020F0502020204030204" pitchFamily="34" charset="0"/>
                <a:cs typeface="Times New Roman" panose="02020603050405020304" pitchFamily="18" charset="0"/>
              </a:rPr>
              <a:t>à </a:t>
            </a:r>
            <a:r>
              <a:rPr lang="fr-FR" dirty="0" smtClean="0">
                <a:latin typeface="Calibri" panose="020F0502020204030204" pitchFamily="34" charset="0"/>
                <a:ea typeface="Calibri" panose="020F0502020204030204" pitchFamily="34" charset="0"/>
                <a:cs typeface="Times New Roman" panose="02020603050405020304" pitchFamily="18" charset="0"/>
              </a:rPr>
              <a:t>prendre pour que </a:t>
            </a:r>
            <a:r>
              <a:rPr lang="fr-FR" dirty="0">
                <a:latin typeface="Calibri" panose="020F0502020204030204" pitchFamily="34" charset="0"/>
                <a:ea typeface="Calibri" panose="020F0502020204030204" pitchFamily="34" charset="0"/>
                <a:cs typeface="Times New Roman" panose="02020603050405020304" pitchFamily="18" charset="0"/>
              </a:rPr>
              <a:t>les soins post avortement </a:t>
            </a:r>
            <a:r>
              <a:rPr lang="fr-FR" dirty="0" smtClean="0">
                <a:latin typeface="Calibri" panose="020F0502020204030204" pitchFamily="34" charset="0"/>
                <a:ea typeface="Calibri" panose="020F0502020204030204" pitchFamily="34" charset="0"/>
                <a:cs typeface="Times New Roman" panose="02020603050405020304" pitchFamily="18" charset="0"/>
              </a:rPr>
              <a:t>soient disponibles et </a:t>
            </a:r>
            <a:r>
              <a:rPr lang="fr-FR" dirty="0">
                <a:latin typeface="Calibri" panose="020F0502020204030204" pitchFamily="34" charset="0"/>
                <a:ea typeface="Calibri" panose="020F0502020204030204" pitchFamily="34" charset="0"/>
                <a:cs typeface="Times New Roman" panose="02020603050405020304" pitchFamily="18" charset="0"/>
              </a:rPr>
              <a:t>accessibles.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fr-FR" dirty="0">
                <a:latin typeface="Calibri" panose="020F0502020204030204" pitchFamily="34" charset="0"/>
                <a:ea typeface="Calibri" panose="020F0502020204030204" pitchFamily="34" charset="0"/>
                <a:cs typeface="Times New Roman" panose="02020603050405020304" pitchFamily="18" charset="0"/>
              </a:rPr>
              <a:t>Expliquer la démarche à suivre pour assurer que les fournitures et les commodités pour </a:t>
            </a:r>
            <a:r>
              <a:rPr lang="fr-FR" dirty="0" smtClean="0">
                <a:latin typeface="Calibri" panose="020F0502020204030204" pitchFamily="34" charset="0"/>
                <a:ea typeface="Calibri" panose="020F0502020204030204" pitchFamily="34" charset="0"/>
                <a:cs typeface="Times New Roman" panose="02020603050405020304" pitchFamily="18" charset="0"/>
              </a:rPr>
              <a:t>assurer l’accouchement </a:t>
            </a:r>
            <a:r>
              <a:rPr lang="fr-FR" dirty="0">
                <a:latin typeface="Calibri" panose="020F0502020204030204" pitchFamily="34" charset="0"/>
                <a:ea typeface="Calibri" panose="020F0502020204030204" pitchFamily="34" charset="0"/>
                <a:cs typeface="Times New Roman" panose="02020603050405020304" pitchFamily="18" charset="0"/>
              </a:rPr>
              <a:t>hygiéniques et </a:t>
            </a:r>
            <a:r>
              <a:rPr lang="fr-FR" dirty="0" smtClean="0">
                <a:latin typeface="Calibri" panose="020F0502020204030204" pitchFamily="34" charset="0"/>
                <a:ea typeface="Calibri" panose="020F0502020204030204" pitchFamily="34" charset="0"/>
                <a:cs typeface="Times New Roman" panose="02020603050405020304" pitchFamily="18" charset="0"/>
              </a:rPr>
              <a:t>les soins </a:t>
            </a:r>
            <a:r>
              <a:rPr lang="fr-FR" dirty="0">
                <a:latin typeface="Calibri" panose="020F0502020204030204" pitchFamily="34" charset="0"/>
                <a:ea typeface="Calibri" panose="020F0502020204030204" pitchFamily="34" charset="0"/>
                <a:cs typeface="Times New Roman" panose="02020603050405020304" pitchFamily="18" charset="0"/>
              </a:rPr>
              <a:t>essentiels du nouveau-né </a:t>
            </a:r>
            <a:r>
              <a:rPr lang="fr-FR" dirty="0" smtClean="0">
                <a:latin typeface="Calibri" panose="020F0502020204030204" pitchFamily="34" charset="0"/>
                <a:ea typeface="Calibri" panose="020F0502020204030204" pitchFamily="34" charset="0"/>
                <a:cs typeface="Times New Roman" panose="02020603050405020304" pitchFamily="18" charset="0"/>
              </a:rPr>
              <a:t>soient disponibles, </a:t>
            </a:r>
            <a:r>
              <a:rPr lang="fr-FR" i="1" dirty="0">
                <a:latin typeface="Calibri" panose="020F0502020204030204" pitchFamily="34" charset="0"/>
                <a:ea typeface="Calibri" panose="020F0502020204030204" pitchFamily="34" charset="0"/>
                <a:cs typeface="Times New Roman" panose="02020603050405020304" pitchFamily="18" charset="0"/>
              </a:rPr>
              <a:t>si l’accès à l’infrastructure sanitaire </a:t>
            </a:r>
            <a:r>
              <a:rPr lang="fr-FR" i="1" dirty="0" smtClean="0">
                <a:latin typeface="Calibri" panose="020F0502020204030204" pitchFamily="34" charset="0"/>
                <a:ea typeface="Calibri" panose="020F0502020204030204" pitchFamily="34" charset="0"/>
                <a:cs typeface="Times New Roman" panose="02020603050405020304" pitchFamily="18" charset="0"/>
              </a:rPr>
              <a:t>devient limité voire impossible.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5" name="Slide Number Placeholder 4"/>
          <p:cNvSpPr>
            <a:spLocks noGrp="1"/>
          </p:cNvSpPr>
          <p:nvPr>
            <p:ph type="sldNum" sz="quarter" idx="12"/>
          </p:nvPr>
        </p:nvSpPr>
        <p:spPr/>
        <p:txBody>
          <a:bodyPr/>
          <a:lstStyle/>
          <a:p>
            <a:fld id="{5F260CC8-F0FE-4F0D-B416-27449B59D699}" type="slidenum">
              <a:rPr lang="fr-FR" smtClean="0">
                <a:solidFill>
                  <a:prstClr val="black">
                    <a:tint val="75000"/>
                  </a:prstClr>
                </a:solidFill>
              </a:rPr>
              <a:pPr/>
              <a:t>9</a:t>
            </a:fld>
            <a:endParaRPr lang="fr-FR" dirty="0">
              <a:solidFill>
                <a:prstClr val="black">
                  <a:tint val="75000"/>
                </a:prstClr>
              </a:solidFill>
            </a:endParaRPr>
          </a:p>
        </p:txBody>
      </p:sp>
    </p:spTree>
    <p:extLst>
      <p:ext uri="{BB962C8B-B14F-4D97-AF65-F5344CB8AC3E}">
        <p14:creationId xmlns:p14="http://schemas.microsoft.com/office/powerpoint/2010/main" val="37827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7924</TotalTime>
  <Words>4949</Words>
  <Application>Microsoft Office PowerPoint</Application>
  <PresentationFormat>Widescreen</PresentationFormat>
  <Paragraphs>637</Paragraphs>
  <Slides>63</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63</vt:i4>
      </vt:variant>
    </vt:vector>
  </HeadingPairs>
  <TitlesOfParts>
    <vt:vector size="76" baseType="lpstr">
      <vt:lpstr>ＭＳ Ｐゴシック</vt:lpstr>
      <vt:lpstr>ＭＳ Ｐゴシック</vt:lpstr>
      <vt:lpstr>Arial</vt:lpstr>
      <vt:lpstr>Calibri</vt:lpstr>
      <vt:lpstr>Calibri Light</vt:lpstr>
      <vt:lpstr>Cambria Math</vt:lpstr>
      <vt:lpstr>inherit</vt:lpstr>
      <vt:lpstr>Lucida Sans Unicode</vt:lpstr>
      <vt:lpstr>Times New Roman</vt:lpstr>
      <vt:lpstr>Wingdings</vt:lpstr>
      <vt:lpstr>Office Theme</vt:lpstr>
      <vt:lpstr>1_Office Theme</vt:lpstr>
      <vt:lpstr>2_Office Theme</vt:lpstr>
      <vt:lpstr>Révision- évaluation  continue sur le module de la violence sexuelle</vt:lpstr>
      <vt:lpstr>Questions </vt:lpstr>
      <vt:lpstr>Harcèlement sexuel –exemples </vt:lpstr>
      <vt:lpstr>PowerPoint Presentation</vt:lpstr>
      <vt:lpstr>Dispositif Minimum d’Urgence en santé sexuelle et reproductive  en situation de crise humanitaire  </vt:lpstr>
      <vt:lpstr>Plan de présentation </vt:lpstr>
      <vt:lpstr>PowerPoint Presentation</vt:lpstr>
      <vt:lpstr>Objectif du DMU 4: Interventions  vitales</vt:lpstr>
      <vt:lpstr>Objectifs d’apprentissage </vt:lpstr>
      <vt:lpstr>Introduction </vt:lpstr>
      <vt:lpstr>La vulnérabilité des femmes et filles </vt:lpstr>
      <vt:lpstr>La morbidité et mortalité maternelle et néonatale et crise humanitaire. </vt:lpstr>
      <vt:lpstr>Les adolescentes et la santé maternelle &amp; néonatale </vt:lpstr>
      <vt:lpstr>Mortalité maternelle</vt:lpstr>
      <vt:lpstr>Deux groupes des décès maternels</vt:lpstr>
      <vt:lpstr>Les causes directes de décès maternel</vt:lpstr>
      <vt:lpstr>Les facteurs aggravant de décès maternel </vt:lpstr>
      <vt:lpstr>Les conséquences de décès maternel</vt:lpstr>
      <vt:lpstr>la morbidité maternelle sévère</vt:lpstr>
      <vt:lpstr>Une priorité:  Prévenir la morbidité et mortalité maternelle</vt:lpstr>
      <vt:lpstr>Une priorité:  Prévenir la morbidité et mortalité maternelle (2)</vt:lpstr>
      <vt:lpstr>Les trois retards: Causes profondes des décès maternels suite à des complications obstétricales </vt:lpstr>
      <vt:lpstr>Lutte contre les retards</vt:lpstr>
      <vt:lpstr>2. Les interventions préventives de l’objectif 4</vt:lpstr>
      <vt:lpstr>La prévention de décès maternel et la morbidité obstétricale</vt:lpstr>
      <vt:lpstr>A- Assurer la disponibilité et l’accessibilité de services d’accouchement - activités  </vt:lpstr>
      <vt:lpstr>B. Le personnel formé, compètent et disponible lors du travail et de l’accouchement</vt:lpstr>
      <vt:lpstr>Les complications obstétricales – SONU -1</vt:lpstr>
      <vt:lpstr>PowerPoint Presentation</vt:lpstr>
      <vt:lpstr>PowerPoint Presentation</vt:lpstr>
      <vt:lpstr>Premiers soins essentiels du nouveau-né</vt:lpstr>
      <vt:lpstr>Les soins essentiels du cordon ombilical</vt:lpstr>
      <vt:lpstr>Signes de danger chez le nouveau-né </vt:lpstr>
      <vt:lpstr>La prise en charge des nouveau-nés à petit poids. </vt:lpstr>
      <vt:lpstr>Rôles du coordinateur SSR </vt:lpstr>
      <vt:lpstr>C- la disponibilité des soins post-avortement </vt:lpstr>
      <vt:lpstr>CAT devant un cas d’avortement compliqué</vt:lpstr>
      <vt:lpstr>D. La  disponibilité des produits médicaux et fournitures.  </vt:lpstr>
      <vt:lpstr>E. Un système d’évacuation des malades</vt:lpstr>
      <vt:lpstr>Le système de référence: les éléments  de bonne qualité. </vt:lpstr>
      <vt:lpstr>Adapter l’ambulance selon le terrain </vt:lpstr>
      <vt:lpstr>PowerPoint Presentation</vt:lpstr>
      <vt:lpstr>Les interventions non- DMU </vt:lpstr>
      <vt:lpstr>Messages clés</vt:lpstr>
      <vt:lpstr>Messages clés</vt:lpstr>
      <vt:lpstr>PowerPoint Presentation</vt:lpstr>
      <vt:lpstr>Plan de présentation </vt:lpstr>
      <vt:lpstr>Objectifs d’apprentissage </vt:lpstr>
      <vt:lpstr>DMU- Objectif 5 Prévenir les grossesses non-désirées   </vt:lpstr>
      <vt:lpstr>Grossesse non désirée/ grossesse non voulue     ----- non planifiée</vt:lpstr>
      <vt:lpstr>Prévenir les grossesses non-désirées? Une prioritaire humanitaire  </vt:lpstr>
      <vt:lpstr>Défis de services d’Interruption Volontaire de Grossesse</vt:lpstr>
      <vt:lpstr>Les avantages de la planification familiale </vt:lpstr>
      <vt:lpstr>Pourquoi les besoins non-satisfaits de contraception </vt:lpstr>
      <vt:lpstr>Conséquences de la non-satisfaction des besoins</vt:lpstr>
      <vt:lpstr>Pourquoi investir en faveur de la planification familiale </vt:lpstr>
      <vt:lpstr>La prise en charge des grossesses non-désirées proprement dite</vt:lpstr>
      <vt:lpstr>Les principes directeurs pour l’offre des services</vt:lpstr>
      <vt:lpstr>DMU objectif 5: Interventions-activités</vt:lpstr>
      <vt:lpstr>DMU 5 – Intervention 1 Assurer la disponibilité du personnel formé et d’un éventail de méthodes contraceptives dans les établissements de soins de santé primaires pour répondre à la demande. </vt:lpstr>
      <vt:lpstr>Planification à long terme – SSR complet</vt:lpstr>
      <vt:lpstr>DMU 5 - Intervention 2  Fournir des informations, notamment les supports d’information, d’éducation et de communication (IEC) et les conseils en matière de contraception.       </vt:lpstr>
      <vt:lpstr>Messages clés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Minimum d’Urgence</dc:title>
  <dc:creator>JBN</dc:creator>
  <cp:lastModifiedBy>user</cp:lastModifiedBy>
  <cp:revision>201</cp:revision>
  <dcterms:created xsi:type="dcterms:W3CDTF">2020-08-06T20:50:28Z</dcterms:created>
  <dcterms:modified xsi:type="dcterms:W3CDTF">2022-02-19T03:19:29Z</dcterms:modified>
</cp:coreProperties>
</file>