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02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99739" y="468883"/>
            <a:ext cx="214452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635" y="1614678"/>
            <a:ext cx="8072729" cy="3617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3443" y="1567688"/>
            <a:ext cx="7725409" cy="414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242435" algn="l"/>
              </a:tabLst>
            </a:pPr>
            <a:r>
              <a:rPr sz="5400" spc="-5" dirty="0">
                <a:latin typeface="Arial Black"/>
                <a:cs typeface="Arial Black"/>
              </a:rPr>
              <a:t>Perspectives </a:t>
            </a:r>
            <a:r>
              <a:rPr sz="5400" dirty="0">
                <a:latin typeface="Arial Black"/>
                <a:cs typeface="Arial Black"/>
              </a:rPr>
              <a:t> </a:t>
            </a:r>
            <a:r>
              <a:rPr sz="5400" spc="-5" dirty="0">
                <a:latin typeface="Arial Black"/>
                <a:cs typeface="Arial Black"/>
              </a:rPr>
              <a:t>théoriques	</a:t>
            </a:r>
            <a:r>
              <a:rPr sz="5400" dirty="0">
                <a:latin typeface="Arial Black"/>
                <a:cs typeface="Arial Black"/>
              </a:rPr>
              <a:t>des </a:t>
            </a:r>
            <a:r>
              <a:rPr sz="5400" spc="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sciences</a:t>
            </a:r>
            <a:r>
              <a:rPr sz="5400" spc="-5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sociales</a:t>
            </a:r>
            <a:r>
              <a:rPr sz="5400" spc="-5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et </a:t>
            </a:r>
            <a:r>
              <a:rPr sz="5400" spc="-178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comportementales </a:t>
            </a:r>
            <a:r>
              <a:rPr sz="5400" spc="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en</a:t>
            </a:r>
            <a:r>
              <a:rPr sz="5400" spc="-2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santé</a:t>
            </a:r>
            <a:r>
              <a:rPr sz="5400" spc="-20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publique</a:t>
            </a:r>
            <a:endParaRPr sz="5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1322" y="908645"/>
            <a:ext cx="8256899" cy="49452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3730" y="2898394"/>
            <a:ext cx="58693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/>
                <a:cs typeface="Times New Roman"/>
              </a:rPr>
              <a:t>The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Health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Belief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Model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544" y="1187196"/>
            <a:ext cx="1866900" cy="3251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20"/>
              </a:spcBef>
            </a:pPr>
            <a:r>
              <a:rPr sz="1200" b="1" dirty="0">
                <a:latin typeface="Arial"/>
                <a:cs typeface="Arial"/>
              </a:rPr>
              <a:t>Susceptibilit</a:t>
            </a:r>
            <a:r>
              <a:rPr sz="1200" b="1" dirty="0">
                <a:latin typeface="Calibri"/>
                <a:cs typeface="Calibri"/>
              </a:rPr>
              <a:t>é </a:t>
            </a:r>
            <a:r>
              <a:rPr sz="1200" b="1" spc="-5" dirty="0">
                <a:latin typeface="Arial"/>
                <a:cs typeface="Arial"/>
              </a:rPr>
              <a:t>per</a:t>
            </a:r>
            <a:r>
              <a:rPr sz="1200" b="1" spc="-5" dirty="0">
                <a:latin typeface="Calibri"/>
                <a:cs typeface="Calibri"/>
              </a:rPr>
              <a:t>ç</a:t>
            </a:r>
            <a:r>
              <a:rPr sz="1200" b="1" spc="-5" dirty="0">
                <a:latin typeface="Arial"/>
                <a:cs typeface="Arial"/>
              </a:rPr>
              <a:t>ue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2544" y="1915667"/>
            <a:ext cx="1866900" cy="3251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25"/>
              </a:spcBef>
            </a:pPr>
            <a:r>
              <a:rPr sz="1200" b="1" spc="-5" dirty="0">
                <a:latin typeface="Arial"/>
                <a:cs typeface="Arial"/>
              </a:rPr>
              <a:t>S</a:t>
            </a:r>
            <a:r>
              <a:rPr sz="1200" b="1" spc="-5" dirty="0">
                <a:latin typeface="Calibri"/>
                <a:cs typeface="Calibri"/>
              </a:rPr>
              <a:t>é</a:t>
            </a:r>
            <a:r>
              <a:rPr sz="1200" b="1" spc="-5" dirty="0">
                <a:latin typeface="Arial"/>
                <a:cs typeface="Arial"/>
              </a:rPr>
              <a:t>v</a:t>
            </a:r>
            <a:r>
              <a:rPr sz="1200" b="1" spc="-5" dirty="0">
                <a:latin typeface="Calibri"/>
                <a:cs typeface="Calibri"/>
              </a:rPr>
              <a:t>é</a:t>
            </a:r>
            <a:r>
              <a:rPr sz="1200" b="1" spc="-5" dirty="0">
                <a:latin typeface="Arial"/>
                <a:cs typeface="Arial"/>
              </a:rPr>
              <a:t>rit</a:t>
            </a:r>
            <a:r>
              <a:rPr sz="1200" b="1" spc="-5" dirty="0">
                <a:latin typeface="Calibri"/>
                <a:cs typeface="Calibri"/>
              </a:rPr>
              <a:t>é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Arial"/>
                <a:cs typeface="Arial"/>
              </a:rPr>
              <a:t>per</a:t>
            </a:r>
            <a:r>
              <a:rPr sz="1200" b="1" spc="-5" dirty="0">
                <a:latin typeface="Calibri"/>
                <a:cs typeface="Calibri"/>
              </a:rPr>
              <a:t>ç</a:t>
            </a:r>
            <a:r>
              <a:rPr sz="1200" b="1" spc="-5" dirty="0">
                <a:latin typeface="Arial"/>
                <a:cs typeface="Arial"/>
              </a:rPr>
              <a:t>ue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544" y="2764535"/>
            <a:ext cx="1866900" cy="32321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15"/>
              </a:spcBef>
            </a:pPr>
            <a:r>
              <a:rPr sz="1200" b="1" spc="-10" dirty="0">
                <a:latin typeface="Arial"/>
                <a:cs typeface="Arial"/>
              </a:rPr>
              <a:t>B</a:t>
            </a:r>
            <a:r>
              <a:rPr sz="1200" b="1" spc="-5" dirty="0">
                <a:latin typeface="Calibri"/>
                <a:cs typeface="Calibri"/>
              </a:rPr>
              <a:t>é</a:t>
            </a:r>
            <a:r>
              <a:rPr sz="1200" b="1" dirty="0">
                <a:latin typeface="Arial"/>
                <a:cs typeface="Arial"/>
              </a:rPr>
              <a:t>n</a:t>
            </a:r>
            <a:r>
              <a:rPr sz="1200" b="1" spc="-5" dirty="0">
                <a:latin typeface="Calibri"/>
                <a:cs typeface="Calibri"/>
              </a:rPr>
              <a:t>é</a:t>
            </a:r>
            <a:r>
              <a:rPr sz="1200" b="1" dirty="0">
                <a:latin typeface="Arial"/>
                <a:cs typeface="Arial"/>
              </a:rPr>
              <a:t>fic</a:t>
            </a:r>
            <a:r>
              <a:rPr sz="1200" b="1" spc="-15" dirty="0">
                <a:latin typeface="Arial"/>
                <a:cs typeface="Arial"/>
              </a:rPr>
              <a:t>e</a:t>
            </a:r>
            <a:r>
              <a:rPr sz="1200" b="1" spc="-5" dirty="0">
                <a:latin typeface="Arial"/>
                <a:cs typeface="Arial"/>
              </a:rPr>
              <a:t>s</a:t>
            </a:r>
            <a:r>
              <a:rPr sz="1200" b="1" spc="-6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pe</a:t>
            </a:r>
            <a:r>
              <a:rPr sz="1200" b="1" spc="-5" dirty="0">
                <a:latin typeface="Arial"/>
                <a:cs typeface="Arial"/>
              </a:rPr>
              <a:t>r</a:t>
            </a:r>
            <a:r>
              <a:rPr sz="1200" b="1" dirty="0">
                <a:latin typeface="Calibri"/>
                <a:cs typeface="Calibri"/>
              </a:rPr>
              <a:t>ç</a:t>
            </a:r>
            <a:r>
              <a:rPr sz="1200" b="1" dirty="0">
                <a:latin typeface="Arial"/>
                <a:cs typeface="Arial"/>
              </a:rPr>
              <a:t>ue</a:t>
            </a:r>
            <a:r>
              <a:rPr sz="1200" b="1" spc="-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2355" y="3645408"/>
            <a:ext cx="1866900" cy="32321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20"/>
              </a:spcBef>
            </a:pPr>
            <a:r>
              <a:rPr sz="1200" b="1" spc="-5" dirty="0">
                <a:latin typeface="Arial"/>
                <a:cs typeface="Arial"/>
              </a:rPr>
              <a:t>Bar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i</a:t>
            </a:r>
            <a:r>
              <a:rPr sz="1200" b="1" spc="-5" dirty="0">
                <a:latin typeface="Calibri"/>
                <a:cs typeface="Calibri"/>
              </a:rPr>
              <a:t>è</a:t>
            </a:r>
            <a:r>
              <a:rPr sz="1200" b="1" spc="-20" dirty="0">
                <a:latin typeface="Arial"/>
                <a:cs typeface="Arial"/>
              </a:rPr>
              <a:t>r</a:t>
            </a:r>
            <a:r>
              <a:rPr sz="1200" b="1" spc="-15" dirty="0">
                <a:latin typeface="Arial"/>
                <a:cs typeface="Arial"/>
              </a:rPr>
              <a:t>e</a:t>
            </a:r>
            <a:r>
              <a:rPr sz="1200" b="1" spc="-5" dirty="0">
                <a:latin typeface="Arial"/>
                <a:cs typeface="Arial"/>
              </a:rPr>
              <a:t>s</a:t>
            </a:r>
            <a:r>
              <a:rPr sz="1200" b="1" spc="-10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pe</a:t>
            </a:r>
            <a:r>
              <a:rPr sz="1200" b="1" spc="-5" dirty="0">
                <a:latin typeface="Arial"/>
                <a:cs typeface="Arial"/>
              </a:rPr>
              <a:t>r</a:t>
            </a:r>
            <a:r>
              <a:rPr sz="1200" b="1" dirty="0">
                <a:latin typeface="Calibri"/>
                <a:cs typeface="Calibri"/>
              </a:rPr>
              <a:t>ç</a:t>
            </a:r>
            <a:r>
              <a:rPr sz="1200" b="1" dirty="0">
                <a:latin typeface="Arial"/>
                <a:cs typeface="Arial"/>
              </a:rPr>
              <a:t>ue</a:t>
            </a:r>
            <a:r>
              <a:rPr sz="1200" b="1" spc="-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1500" y="4524755"/>
            <a:ext cx="1866900" cy="32321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25"/>
              </a:spcBef>
            </a:pPr>
            <a:r>
              <a:rPr sz="1200" b="1" dirty="0">
                <a:latin typeface="Arial"/>
                <a:cs typeface="Arial"/>
              </a:rPr>
              <a:t>Incitation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dirty="0">
                <a:latin typeface="Calibri"/>
                <a:cs typeface="Calibri"/>
              </a:rPr>
              <a:t>à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Arial"/>
                <a:cs typeface="Arial"/>
              </a:rPr>
              <a:t>l</a:t>
            </a:r>
            <a:r>
              <a:rPr sz="1200" b="1" dirty="0">
                <a:latin typeface="Calibri"/>
                <a:cs typeface="Calibri"/>
              </a:rPr>
              <a:t>’</a:t>
            </a:r>
            <a:r>
              <a:rPr sz="1200" b="1" dirty="0">
                <a:latin typeface="Arial"/>
                <a:cs typeface="Arial"/>
              </a:rPr>
              <a:t>action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0644" y="5239511"/>
            <a:ext cx="1866900" cy="32321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25"/>
              </a:spcBef>
            </a:pPr>
            <a:r>
              <a:rPr sz="1200" b="1" dirty="0">
                <a:latin typeface="Arial"/>
                <a:cs typeface="Arial"/>
              </a:rPr>
              <a:t>Self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Calibri"/>
                <a:cs typeface="Calibri"/>
              </a:rPr>
              <a:t>–</a:t>
            </a:r>
            <a:r>
              <a:rPr sz="1200" b="1" spc="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Arial"/>
                <a:cs typeface="Arial"/>
              </a:rPr>
              <a:t>Efficacy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03947" y="3177539"/>
            <a:ext cx="1681480" cy="6248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2075" marR="200025">
              <a:lnSpc>
                <a:spcPts val="1370"/>
              </a:lnSpc>
              <a:spcBef>
                <a:spcPts val="370"/>
              </a:spcBef>
            </a:pPr>
            <a:r>
              <a:rPr sz="1200" b="1" dirty="0">
                <a:latin typeface="Arial"/>
                <a:cs typeface="Arial"/>
              </a:rPr>
              <a:t>C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mpor</a:t>
            </a:r>
            <a:r>
              <a:rPr sz="1200" b="1" spc="-5" dirty="0">
                <a:latin typeface="Arial"/>
                <a:cs typeface="Arial"/>
              </a:rPr>
              <a:t>te</a:t>
            </a:r>
            <a:r>
              <a:rPr sz="1200" b="1" spc="-20" dirty="0">
                <a:latin typeface="Arial"/>
                <a:cs typeface="Arial"/>
              </a:rPr>
              <a:t>m</a:t>
            </a:r>
            <a:r>
              <a:rPr sz="1200" b="1" spc="-2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n</a:t>
            </a:r>
            <a:r>
              <a:rPr sz="1200" b="1" spc="-5" dirty="0">
                <a:latin typeface="Arial"/>
                <a:cs typeface="Arial"/>
              </a:rPr>
              <a:t>ts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de  sant</a:t>
            </a:r>
            <a:r>
              <a:rPr sz="1200" b="1" spc="-5" dirty="0">
                <a:latin typeface="Calibri"/>
                <a:cs typeface="Calibri"/>
              </a:rPr>
              <a:t>é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07920" y="1318259"/>
            <a:ext cx="4813300" cy="4079240"/>
          </a:xfrm>
          <a:custGeom>
            <a:avLst/>
            <a:gdLst/>
            <a:ahLst/>
            <a:cxnLst/>
            <a:rect l="l" t="t" r="r" b="b"/>
            <a:pathLst>
              <a:path w="4813300" h="4079240">
                <a:moveTo>
                  <a:pt x="4802505" y="2101215"/>
                </a:moveTo>
                <a:lnTo>
                  <a:pt x="4739386" y="2059686"/>
                </a:lnTo>
                <a:lnTo>
                  <a:pt x="4701667" y="2025142"/>
                </a:lnTo>
                <a:lnTo>
                  <a:pt x="4692904" y="2055495"/>
                </a:lnTo>
                <a:lnTo>
                  <a:pt x="3556" y="714502"/>
                </a:lnTo>
                <a:lnTo>
                  <a:pt x="0" y="726694"/>
                </a:lnTo>
                <a:lnTo>
                  <a:pt x="4689475" y="2067814"/>
                </a:lnTo>
                <a:lnTo>
                  <a:pt x="4685665" y="2080895"/>
                </a:lnTo>
                <a:lnTo>
                  <a:pt x="2540" y="1523492"/>
                </a:lnTo>
                <a:lnTo>
                  <a:pt x="1016" y="1536192"/>
                </a:lnTo>
                <a:lnTo>
                  <a:pt x="4682109" y="2093341"/>
                </a:lnTo>
                <a:lnTo>
                  <a:pt x="4680712" y="2098167"/>
                </a:lnTo>
                <a:lnTo>
                  <a:pt x="4697095" y="2095119"/>
                </a:lnTo>
                <a:lnTo>
                  <a:pt x="4726051" y="2098675"/>
                </a:lnTo>
                <a:lnTo>
                  <a:pt x="4722876" y="2125980"/>
                </a:lnTo>
                <a:lnTo>
                  <a:pt x="4716272" y="2123059"/>
                </a:lnTo>
                <a:lnTo>
                  <a:pt x="4717669" y="2154809"/>
                </a:lnTo>
                <a:lnTo>
                  <a:pt x="12192" y="2370328"/>
                </a:lnTo>
                <a:lnTo>
                  <a:pt x="12700" y="2383028"/>
                </a:lnTo>
                <a:lnTo>
                  <a:pt x="4718304" y="2167509"/>
                </a:lnTo>
                <a:lnTo>
                  <a:pt x="4719701" y="2199132"/>
                </a:lnTo>
                <a:lnTo>
                  <a:pt x="4794123" y="2157603"/>
                </a:lnTo>
                <a:lnTo>
                  <a:pt x="4727702" y="2128139"/>
                </a:lnTo>
                <a:lnTo>
                  <a:pt x="4802505" y="2101215"/>
                </a:lnTo>
                <a:close/>
              </a:path>
              <a:path w="4813300" h="4079240">
                <a:moveTo>
                  <a:pt x="4803648" y="2025142"/>
                </a:moveTo>
                <a:lnTo>
                  <a:pt x="4748276" y="1960499"/>
                </a:lnTo>
                <a:lnTo>
                  <a:pt x="4735957" y="1989709"/>
                </a:lnTo>
                <a:lnTo>
                  <a:pt x="14859" y="0"/>
                </a:lnTo>
                <a:lnTo>
                  <a:pt x="10033" y="11684"/>
                </a:lnTo>
                <a:lnTo>
                  <a:pt x="4731004" y="2001393"/>
                </a:lnTo>
                <a:lnTo>
                  <a:pt x="4718685" y="2030476"/>
                </a:lnTo>
                <a:lnTo>
                  <a:pt x="4803648" y="2025142"/>
                </a:lnTo>
                <a:close/>
              </a:path>
              <a:path w="4813300" h="4079240">
                <a:moveTo>
                  <a:pt x="4812792" y="2224671"/>
                </a:moveTo>
                <a:lnTo>
                  <a:pt x="4730115" y="2204212"/>
                </a:lnTo>
                <a:lnTo>
                  <a:pt x="4737100" y="2235200"/>
                </a:lnTo>
                <a:lnTo>
                  <a:pt x="20193" y="3294761"/>
                </a:lnTo>
                <a:lnTo>
                  <a:pt x="22987" y="3307207"/>
                </a:lnTo>
                <a:lnTo>
                  <a:pt x="4739767" y="2247519"/>
                </a:lnTo>
                <a:lnTo>
                  <a:pt x="4746117" y="2275598"/>
                </a:lnTo>
                <a:lnTo>
                  <a:pt x="4728083" y="2273681"/>
                </a:lnTo>
                <a:lnTo>
                  <a:pt x="4739132" y="2303272"/>
                </a:lnTo>
                <a:lnTo>
                  <a:pt x="19304" y="4067302"/>
                </a:lnTo>
                <a:lnTo>
                  <a:pt x="23876" y="4079240"/>
                </a:lnTo>
                <a:lnTo>
                  <a:pt x="4743577" y="2315210"/>
                </a:lnTo>
                <a:lnTo>
                  <a:pt x="4754753" y="2344928"/>
                </a:lnTo>
                <a:lnTo>
                  <a:pt x="4812792" y="2282571"/>
                </a:lnTo>
                <a:lnTo>
                  <a:pt x="4749927" y="2275967"/>
                </a:lnTo>
                <a:lnTo>
                  <a:pt x="4812792" y="22246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88035" y="6347866"/>
            <a:ext cx="18751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The Hea</a:t>
            </a:r>
            <a:r>
              <a:rPr sz="1400" b="1" spc="5" dirty="0">
                <a:latin typeface="Times New Roman"/>
                <a:cs typeface="Times New Roman"/>
              </a:rPr>
              <a:t>l</a:t>
            </a:r>
            <a:r>
              <a:rPr sz="1400" b="1" dirty="0">
                <a:latin typeface="Times New Roman"/>
                <a:cs typeface="Times New Roman"/>
              </a:rPr>
              <a:t>th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Belief</a:t>
            </a:r>
            <a:r>
              <a:rPr sz="1400" b="1" spc="-1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Model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21" y="353616"/>
            <a:ext cx="9041258" cy="616477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7863" y="2716479"/>
            <a:ext cx="558546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9540" marR="5080" indent="-1387475">
              <a:lnSpc>
                <a:spcPct val="100000"/>
              </a:lnSpc>
              <a:spcBef>
                <a:spcPts val="105"/>
              </a:spcBef>
            </a:pPr>
            <a:r>
              <a:rPr dirty="0"/>
              <a:t>La</a:t>
            </a:r>
            <a:r>
              <a:rPr spc="-25" dirty="0"/>
              <a:t> </a:t>
            </a:r>
            <a:r>
              <a:rPr dirty="0"/>
              <a:t>théorie</a:t>
            </a:r>
            <a:r>
              <a:rPr spc="-25" dirty="0"/>
              <a:t> </a:t>
            </a:r>
            <a:r>
              <a:rPr dirty="0"/>
              <a:t>de</a:t>
            </a:r>
            <a:r>
              <a:rPr spc="-114" dirty="0"/>
              <a:t> </a:t>
            </a:r>
            <a:r>
              <a:rPr dirty="0"/>
              <a:t>l'action </a:t>
            </a:r>
            <a:r>
              <a:rPr spc="-1210" dirty="0"/>
              <a:t> </a:t>
            </a:r>
            <a:r>
              <a:rPr dirty="0"/>
              <a:t>raisonnée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05600" y="2438400"/>
            <a:ext cx="2133600" cy="990600"/>
          </a:xfrm>
          <a:custGeom>
            <a:avLst/>
            <a:gdLst/>
            <a:ahLst/>
            <a:cxnLst/>
            <a:rect l="l" t="t" r="r" b="b"/>
            <a:pathLst>
              <a:path w="2133600" h="990600">
                <a:moveTo>
                  <a:pt x="0" y="495300"/>
                </a:moveTo>
                <a:lnTo>
                  <a:pt x="7747" y="435483"/>
                </a:lnTo>
                <a:lnTo>
                  <a:pt x="30225" y="377698"/>
                </a:lnTo>
                <a:lnTo>
                  <a:pt x="66801" y="322452"/>
                </a:lnTo>
                <a:lnTo>
                  <a:pt x="116331" y="270255"/>
                </a:lnTo>
                <a:lnTo>
                  <a:pt x="145669" y="245363"/>
                </a:lnTo>
                <a:lnTo>
                  <a:pt x="177926" y="221361"/>
                </a:lnTo>
                <a:lnTo>
                  <a:pt x="213105" y="198247"/>
                </a:lnTo>
                <a:lnTo>
                  <a:pt x="250951" y="176149"/>
                </a:lnTo>
                <a:lnTo>
                  <a:pt x="291338" y="155194"/>
                </a:lnTo>
                <a:lnTo>
                  <a:pt x="334264" y="135254"/>
                </a:lnTo>
                <a:lnTo>
                  <a:pt x="379475" y="116459"/>
                </a:lnTo>
                <a:lnTo>
                  <a:pt x="426974" y="98933"/>
                </a:lnTo>
                <a:lnTo>
                  <a:pt x="476630" y="82676"/>
                </a:lnTo>
                <a:lnTo>
                  <a:pt x="528320" y="67563"/>
                </a:lnTo>
                <a:lnTo>
                  <a:pt x="582041" y="53975"/>
                </a:lnTo>
                <a:lnTo>
                  <a:pt x="637413" y="41783"/>
                </a:lnTo>
                <a:lnTo>
                  <a:pt x="694563" y="30987"/>
                </a:lnTo>
                <a:lnTo>
                  <a:pt x="753236" y="21716"/>
                </a:lnTo>
                <a:lnTo>
                  <a:pt x="813434" y="14097"/>
                </a:lnTo>
                <a:lnTo>
                  <a:pt x="875029" y="8000"/>
                </a:lnTo>
                <a:lnTo>
                  <a:pt x="937895" y="3555"/>
                </a:lnTo>
                <a:lnTo>
                  <a:pt x="1001776" y="888"/>
                </a:lnTo>
                <a:lnTo>
                  <a:pt x="1066800" y="0"/>
                </a:lnTo>
                <a:lnTo>
                  <a:pt x="1131824" y="888"/>
                </a:lnTo>
                <a:lnTo>
                  <a:pt x="1195704" y="3555"/>
                </a:lnTo>
                <a:lnTo>
                  <a:pt x="1258570" y="8000"/>
                </a:lnTo>
                <a:lnTo>
                  <a:pt x="1320165" y="14097"/>
                </a:lnTo>
                <a:lnTo>
                  <a:pt x="1380363" y="21716"/>
                </a:lnTo>
                <a:lnTo>
                  <a:pt x="1439036" y="30987"/>
                </a:lnTo>
                <a:lnTo>
                  <a:pt x="1496186" y="41783"/>
                </a:lnTo>
                <a:lnTo>
                  <a:pt x="1551558" y="53975"/>
                </a:lnTo>
                <a:lnTo>
                  <a:pt x="1605279" y="67563"/>
                </a:lnTo>
                <a:lnTo>
                  <a:pt x="1656969" y="82676"/>
                </a:lnTo>
                <a:lnTo>
                  <a:pt x="1706626" y="98933"/>
                </a:lnTo>
                <a:lnTo>
                  <a:pt x="1754124" y="116459"/>
                </a:lnTo>
                <a:lnTo>
                  <a:pt x="1799335" y="135254"/>
                </a:lnTo>
                <a:lnTo>
                  <a:pt x="1842261" y="155194"/>
                </a:lnTo>
                <a:lnTo>
                  <a:pt x="1882648" y="176149"/>
                </a:lnTo>
                <a:lnTo>
                  <a:pt x="1920494" y="198247"/>
                </a:lnTo>
                <a:lnTo>
                  <a:pt x="1955673" y="221361"/>
                </a:lnTo>
                <a:lnTo>
                  <a:pt x="1987930" y="245363"/>
                </a:lnTo>
                <a:lnTo>
                  <a:pt x="2017268" y="270255"/>
                </a:lnTo>
                <a:lnTo>
                  <a:pt x="2066798" y="322452"/>
                </a:lnTo>
                <a:lnTo>
                  <a:pt x="2103374" y="377698"/>
                </a:lnTo>
                <a:lnTo>
                  <a:pt x="2125853" y="435483"/>
                </a:lnTo>
                <a:lnTo>
                  <a:pt x="2133600" y="495300"/>
                </a:lnTo>
                <a:lnTo>
                  <a:pt x="2131695" y="525526"/>
                </a:lnTo>
                <a:lnTo>
                  <a:pt x="2116454" y="584326"/>
                </a:lnTo>
                <a:lnTo>
                  <a:pt x="2086736" y="640841"/>
                </a:lnTo>
                <a:lnTo>
                  <a:pt x="2043683" y="694689"/>
                </a:lnTo>
                <a:lnTo>
                  <a:pt x="1987930" y="745236"/>
                </a:lnTo>
                <a:lnTo>
                  <a:pt x="1955673" y="769238"/>
                </a:lnTo>
                <a:lnTo>
                  <a:pt x="1920494" y="792352"/>
                </a:lnTo>
                <a:lnTo>
                  <a:pt x="1882648" y="814451"/>
                </a:lnTo>
                <a:lnTo>
                  <a:pt x="1842261" y="835405"/>
                </a:lnTo>
                <a:lnTo>
                  <a:pt x="1799335" y="855345"/>
                </a:lnTo>
                <a:lnTo>
                  <a:pt x="1754124" y="874140"/>
                </a:lnTo>
                <a:lnTo>
                  <a:pt x="1706626" y="891666"/>
                </a:lnTo>
                <a:lnTo>
                  <a:pt x="1656969" y="907923"/>
                </a:lnTo>
                <a:lnTo>
                  <a:pt x="1605279" y="923036"/>
                </a:lnTo>
                <a:lnTo>
                  <a:pt x="1551558" y="936625"/>
                </a:lnTo>
                <a:lnTo>
                  <a:pt x="1496186" y="948816"/>
                </a:lnTo>
                <a:lnTo>
                  <a:pt x="1439036" y="959612"/>
                </a:lnTo>
                <a:lnTo>
                  <a:pt x="1380363" y="968883"/>
                </a:lnTo>
                <a:lnTo>
                  <a:pt x="1320165" y="976502"/>
                </a:lnTo>
                <a:lnTo>
                  <a:pt x="1258570" y="982599"/>
                </a:lnTo>
                <a:lnTo>
                  <a:pt x="1195704" y="987044"/>
                </a:lnTo>
                <a:lnTo>
                  <a:pt x="1131824" y="989711"/>
                </a:lnTo>
                <a:lnTo>
                  <a:pt x="1066800" y="990600"/>
                </a:lnTo>
                <a:lnTo>
                  <a:pt x="1001776" y="989711"/>
                </a:lnTo>
                <a:lnTo>
                  <a:pt x="937895" y="987044"/>
                </a:lnTo>
                <a:lnTo>
                  <a:pt x="875029" y="982599"/>
                </a:lnTo>
                <a:lnTo>
                  <a:pt x="813434" y="976502"/>
                </a:lnTo>
                <a:lnTo>
                  <a:pt x="753236" y="968883"/>
                </a:lnTo>
                <a:lnTo>
                  <a:pt x="694563" y="959612"/>
                </a:lnTo>
                <a:lnTo>
                  <a:pt x="637413" y="948816"/>
                </a:lnTo>
                <a:lnTo>
                  <a:pt x="582041" y="936625"/>
                </a:lnTo>
                <a:lnTo>
                  <a:pt x="528320" y="923036"/>
                </a:lnTo>
                <a:lnTo>
                  <a:pt x="476630" y="907923"/>
                </a:lnTo>
                <a:lnTo>
                  <a:pt x="426974" y="891666"/>
                </a:lnTo>
                <a:lnTo>
                  <a:pt x="379475" y="874140"/>
                </a:lnTo>
                <a:lnTo>
                  <a:pt x="334264" y="855345"/>
                </a:lnTo>
                <a:lnTo>
                  <a:pt x="291338" y="835405"/>
                </a:lnTo>
                <a:lnTo>
                  <a:pt x="250951" y="814451"/>
                </a:lnTo>
                <a:lnTo>
                  <a:pt x="213105" y="792352"/>
                </a:lnTo>
                <a:lnTo>
                  <a:pt x="177926" y="769238"/>
                </a:lnTo>
                <a:lnTo>
                  <a:pt x="145669" y="745236"/>
                </a:lnTo>
                <a:lnTo>
                  <a:pt x="116331" y="720344"/>
                </a:lnTo>
                <a:lnTo>
                  <a:pt x="66801" y="668147"/>
                </a:lnTo>
                <a:lnTo>
                  <a:pt x="30225" y="612901"/>
                </a:lnTo>
                <a:lnTo>
                  <a:pt x="7747" y="555116"/>
                </a:lnTo>
                <a:lnTo>
                  <a:pt x="0" y="4953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86200" y="2438400"/>
            <a:ext cx="2133600" cy="990600"/>
          </a:xfrm>
          <a:custGeom>
            <a:avLst/>
            <a:gdLst/>
            <a:ahLst/>
            <a:cxnLst/>
            <a:rect l="l" t="t" r="r" b="b"/>
            <a:pathLst>
              <a:path w="2133600" h="990600">
                <a:moveTo>
                  <a:pt x="0" y="495300"/>
                </a:moveTo>
                <a:lnTo>
                  <a:pt x="7747" y="435483"/>
                </a:lnTo>
                <a:lnTo>
                  <a:pt x="30225" y="377698"/>
                </a:lnTo>
                <a:lnTo>
                  <a:pt x="66801" y="322452"/>
                </a:lnTo>
                <a:lnTo>
                  <a:pt x="116332" y="270255"/>
                </a:lnTo>
                <a:lnTo>
                  <a:pt x="145669" y="245363"/>
                </a:lnTo>
                <a:lnTo>
                  <a:pt x="177926" y="221361"/>
                </a:lnTo>
                <a:lnTo>
                  <a:pt x="213105" y="198247"/>
                </a:lnTo>
                <a:lnTo>
                  <a:pt x="250951" y="176149"/>
                </a:lnTo>
                <a:lnTo>
                  <a:pt x="291338" y="155194"/>
                </a:lnTo>
                <a:lnTo>
                  <a:pt x="334263" y="135254"/>
                </a:lnTo>
                <a:lnTo>
                  <a:pt x="379475" y="116459"/>
                </a:lnTo>
                <a:lnTo>
                  <a:pt x="426974" y="98933"/>
                </a:lnTo>
                <a:lnTo>
                  <a:pt x="476630" y="82676"/>
                </a:lnTo>
                <a:lnTo>
                  <a:pt x="528320" y="67563"/>
                </a:lnTo>
                <a:lnTo>
                  <a:pt x="582040" y="53975"/>
                </a:lnTo>
                <a:lnTo>
                  <a:pt x="637413" y="41783"/>
                </a:lnTo>
                <a:lnTo>
                  <a:pt x="694563" y="30987"/>
                </a:lnTo>
                <a:lnTo>
                  <a:pt x="753237" y="21716"/>
                </a:lnTo>
                <a:lnTo>
                  <a:pt x="813435" y="14097"/>
                </a:lnTo>
                <a:lnTo>
                  <a:pt x="875029" y="8000"/>
                </a:lnTo>
                <a:lnTo>
                  <a:pt x="937895" y="3555"/>
                </a:lnTo>
                <a:lnTo>
                  <a:pt x="1001776" y="888"/>
                </a:lnTo>
                <a:lnTo>
                  <a:pt x="1066800" y="0"/>
                </a:lnTo>
                <a:lnTo>
                  <a:pt x="1131824" y="888"/>
                </a:lnTo>
                <a:lnTo>
                  <a:pt x="1195704" y="3555"/>
                </a:lnTo>
                <a:lnTo>
                  <a:pt x="1258570" y="8000"/>
                </a:lnTo>
                <a:lnTo>
                  <a:pt x="1320164" y="14097"/>
                </a:lnTo>
                <a:lnTo>
                  <a:pt x="1380363" y="21716"/>
                </a:lnTo>
                <a:lnTo>
                  <a:pt x="1439037" y="30987"/>
                </a:lnTo>
                <a:lnTo>
                  <a:pt x="1496187" y="41783"/>
                </a:lnTo>
                <a:lnTo>
                  <a:pt x="1551559" y="53975"/>
                </a:lnTo>
                <a:lnTo>
                  <a:pt x="1605279" y="67563"/>
                </a:lnTo>
                <a:lnTo>
                  <a:pt x="1656969" y="82676"/>
                </a:lnTo>
                <a:lnTo>
                  <a:pt x="1706626" y="98933"/>
                </a:lnTo>
                <a:lnTo>
                  <a:pt x="1754124" y="116459"/>
                </a:lnTo>
                <a:lnTo>
                  <a:pt x="1799336" y="135254"/>
                </a:lnTo>
                <a:lnTo>
                  <a:pt x="1842262" y="155194"/>
                </a:lnTo>
                <a:lnTo>
                  <a:pt x="1882648" y="176149"/>
                </a:lnTo>
                <a:lnTo>
                  <a:pt x="1920494" y="198247"/>
                </a:lnTo>
                <a:lnTo>
                  <a:pt x="1955673" y="221361"/>
                </a:lnTo>
                <a:lnTo>
                  <a:pt x="1987930" y="245363"/>
                </a:lnTo>
                <a:lnTo>
                  <a:pt x="2017267" y="270255"/>
                </a:lnTo>
                <a:lnTo>
                  <a:pt x="2066798" y="322452"/>
                </a:lnTo>
                <a:lnTo>
                  <a:pt x="2103374" y="377698"/>
                </a:lnTo>
                <a:lnTo>
                  <a:pt x="2125853" y="435483"/>
                </a:lnTo>
                <a:lnTo>
                  <a:pt x="2133600" y="495300"/>
                </a:lnTo>
                <a:lnTo>
                  <a:pt x="2131695" y="525526"/>
                </a:lnTo>
                <a:lnTo>
                  <a:pt x="2116454" y="584326"/>
                </a:lnTo>
                <a:lnTo>
                  <a:pt x="2086737" y="640841"/>
                </a:lnTo>
                <a:lnTo>
                  <a:pt x="2043684" y="694689"/>
                </a:lnTo>
                <a:lnTo>
                  <a:pt x="1987930" y="745236"/>
                </a:lnTo>
                <a:lnTo>
                  <a:pt x="1955673" y="769238"/>
                </a:lnTo>
                <a:lnTo>
                  <a:pt x="1920494" y="792352"/>
                </a:lnTo>
                <a:lnTo>
                  <a:pt x="1882648" y="814451"/>
                </a:lnTo>
                <a:lnTo>
                  <a:pt x="1842262" y="835405"/>
                </a:lnTo>
                <a:lnTo>
                  <a:pt x="1799336" y="855345"/>
                </a:lnTo>
                <a:lnTo>
                  <a:pt x="1754124" y="874140"/>
                </a:lnTo>
                <a:lnTo>
                  <a:pt x="1706626" y="891666"/>
                </a:lnTo>
                <a:lnTo>
                  <a:pt x="1656969" y="907923"/>
                </a:lnTo>
                <a:lnTo>
                  <a:pt x="1605279" y="923036"/>
                </a:lnTo>
                <a:lnTo>
                  <a:pt x="1551559" y="936625"/>
                </a:lnTo>
                <a:lnTo>
                  <a:pt x="1496187" y="948816"/>
                </a:lnTo>
                <a:lnTo>
                  <a:pt x="1439037" y="959612"/>
                </a:lnTo>
                <a:lnTo>
                  <a:pt x="1380363" y="968883"/>
                </a:lnTo>
                <a:lnTo>
                  <a:pt x="1320164" y="976502"/>
                </a:lnTo>
                <a:lnTo>
                  <a:pt x="1258570" y="982599"/>
                </a:lnTo>
                <a:lnTo>
                  <a:pt x="1195704" y="987044"/>
                </a:lnTo>
                <a:lnTo>
                  <a:pt x="1131824" y="989711"/>
                </a:lnTo>
                <a:lnTo>
                  <a:pt x="1066800" y="990600"/>
                </a:lnTo>
                <a:lnTo>
                  <a:pt x="1001776" y="989711"/>
                </a:lnTo>
                <a:lnTo>
                  <a:pt x="937895" y="987044"/>
                </a:lnTo>
                <a:lnTo>
                  <a:pt x="875029" y="982599"/>
                </a:lnTo>
                <a:lnTo>
                  <a:pt x="813435" y="976502"/>
                </a:lnTo>
                <a:lnTo>
                  <a:pt x="753237" y="968883"/>
                </a:lnTo>
                <a:lnTo>
                  <a:pt x="694563" y="959612"/>
                </a:lnTo>
                <a:lnTo>
                  <a:pt x="637413" y="948816"/>
                </a:lnTo>
                <a:lnTo>
                  <a:pt x="582040" y="936625"/>
                </a:lnTo>
                <a:lnTo>
                  <a:pt x="528320" y="923036"/>
                </a:lnTo>
                <a:lnTo>
                  <a:pt x="476630" y="907923"/>
                </a:lnTo>
                <a:lnTo>
                  <a:pt x="426974" y="891666"/>
                </a:lnTo>
                <a:lnTo>
                  <a:pt x="379475" y="874140"/>
                </a:lnTo>
                <a:lnTo>
                  <a:pt x="334263" y="855345"/>
                </a:lnTo>
                <a:lnTo>
                  <a:pt x="291338" y="835405"/>
                </a:lnTo>
                <a:lnTo>
                  <a:pt x="250951" y="814451"/>
                </a:lnTo>
                <a:lnTo>
                  <a:pt x="213105" y="792352"/>
                </a:lnTo>
                <a:lnTo>
                  <a:pt x="177926" y="769238"/>
                </a:lnTo>
                <a:lnTo>
                  <a:pt x="145669" y="745236"/>
                </a:lnTo>
                <a:lnTo>
                  <a:pt x="116332" y="720344"/>
                </a:lnTo>
                <a:lnTo>
                  <a:pt x="66801" y="668147"/>
                </a:lnTo>
                <a:lnTo>
                  <a:pt x="30225" y="612901"/>
                </a:lnTo>
                <a:lnTo>
                  <a:pt x="7747" y="555116"/>
                </a:lnTo>
                <a:lnTo>
                  <a:pt x="0" y="4953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200" y="838200"/>
            <a:ext cx="2209800" cy="1066800"/>
          </a:xfrm>
          <a:custGeom>
            <a:avLst/>
            <a:gdLst/>
            <a:ahLst/>
            <a:cxnLst/>
            <a:rect l="l" t="t" r="r" b="b"/>
            <a:pathLst>
              <a:path w="2209800" h="1066800">
                <a:moveTo>
                  <a:pt x="0" y="533400"/>
                </a:moveTo>
                <a:lnTo>
                  <a:pt x="6934" y="473328"/>
                </a:lnTo>
                <a:lnTo>
                  <a:pt x="27241" y="415163"/>
                </a:lnTo>
                <a:lnTo>
                  <a:pt x="60159" y="359283"/>
                </a:lnTo>
                <a:lnTo>
                  <a:pt x="104978" y="306197"/>
                </a:lnTo>
                <a:lnTo>
                  <a:pt x="160909" y="256032"/>
                </a:lnTo>
                <a:lnTo>
                  <a:pt x="192824" y="232155"/>
                </a:lnTo>
                <a:lnTo>
                  <a:pt x="227241" y="209296"/>
                </a:lnTo>
                <a:lnTo>
                  <a:pt x="264058" y="187325"/>
                </a:lnTo>
                <a:lnTo>
                  <a:pt x="303199" y="166370"/>
                </a:lnTo>
                <a:lnTo>
                  <a:pt x="344563" y="146303"/>
                </a:lnTo>
                <a:lnTo>
                  <a:pt x="388061" y="127508"/>
                </a:lnTo>
                <a:lnTo>
                  <a:pt x="433578" y="109727"/>
                </a:lnTo>
                <a:lnTo>
                  <a:pt x="481075" y="93090"/>
                </a:lnTo>
                <a:lnTo>
                  <a:pt x="530352" y="77724"/>
                </a:lnTo>
                <a:lnTo>
                  <a:pt x="581533" y="63500"/>
                </a:lnTo>
                <a:lnTo>
                  <a:pt x="634238" y="50673"/>
                </a:lnTo>
                <a:lnTo>
                  <a:pt x="688594" y="39115"/>
                </a:lnTo>
                <a:lnTo>
                  <a:pt x="744347" y="29083"/>
                </a:lnTo>
                <a:lnTo>
                  <a:pt x="801497" y="20320"/>
                </a:lnTo>
                <a:lnTo>
                  <a:pt x="859917" y="13208"/>
                </a:lnTo>
                <a:lnTo>
                  <a:pt x="919607" y="7492"/>
                </a:lnTo>
                <a:lnTo>
                  <a:pt x="980439" y="3301"/>
                </a:lnTo>
                <a:lnTo>
                  <a:pt x="1042162" y="888"/>
                </a:lnTo>
                <a:lnTo>
                  <a:pt x="1104900" y="0"/>
                </a:lnTo>
                <a:lnTo>
                  <a:pt x="1167638" y="888"/>
                </a:lnTo>
                <a:lnTo>
                  <a:pt x="1229360" y="3301"/>
                </a:lnTo>
                <a:lnTo>
                  <a:pt x="1290193" y="7492"/>
                </a:lnTo>
                <a:lnTo>
                  <a:pt x="1349883" y="13208"/>
                </a:lnTo>
                <a:lnTo>
                  <a:pt x="1408302" y="20320"/>
                </a:lnTo>
                <a:lnTo>
                  <a:pt x="1465452" y="29083"/>
                </a:lnTo>
                <a:lnTo>
                  <a:pt x="1521206" y="39115"/>
                </a:lnTo>
                <a:lnTo>
                  <a:pt x="1575562" y="50673"/>
                </a:lnTo>
                <a:lnTo>
                  <a:pt x="1628267" y="63500"/>
                </a:lnTo>
                <a:lnTo>
                  <a:pt x="1679448" y="77724"/>
                </a:lnTo>
                <a:lnTo>
                  <a:pt x="1728724" y="93090"/>
                </a:lnTo>
                <a:lnTo>
                  <a:pt x="1776222" y="109727"/>
                </a:lnTo>
                <a:lnTo>
                  <a:pt x="1821688" y="127508"/>
                </a:lnTo>
                <a:lnTo>
                  <a:pt x="1865249" y="146303"/>
                </a:lnTo>
                <a:lnTo>
                  <a:pt x="1906651" y="166370"/>
                </a:lnTo>
                <a:lnTo>
                  <a:pt x="1945767" y="187325"/>
                </a:lnTo>
                <a:lnTo>
                  <a:pt x="1982597" y="209296"/>
                </a:lnTo>
                <a:lnTo>
                  <a:pt x="2017014" y="232155"/>
                </a:lnTo>
                <a:lnTo>
                  <a:pt x="2048891" y="256032"/>
                </a:lnTo>
                <a:lnTo>
                  <a:pt x="2078227" y="280670"/>
                </a:lnTo>
                <a:lnTo>
                  <a:pt x="2128647" y="332359"/>
                </a:lnTo>
                <a:lnTo>
                  <a:pt x="2167636" y="386969"/>
                </a:lnTo>
                <a:lnTo>
                  <a:pt x="2194306" y="443991"/>
                </a:lnTo>
                <a:lnTo>
                  <a:pt x="2208022" y="503174"/>
                </a:lnTo>
                <a:lnTo>
                  <a:pt x="2209800" y="533400"/>
                </a:lnTo>
                <a:lnTo>
                  <a:pt x="2208022" y="563626"/>
                </a:lnTo>
                <a:lnTo>
                  <a:pt x="2194306" y="622808"/>
                </a:lnTo>
                <a:lnTo>
                  <a:pt x="2167636" y="679830"/>
                </a:lnTo>
                <a:lnTo>
                  <a:pt x="2128647" y="734440"/>
                </a:lnTo>
                <a:lnTo>
                  <a:pt x="2078227" y="786129"/>
                </a:lnTo>
                <a:lnTo>
                  <a:pt x="2048891" y="810767"/>
                </a:lnTo>
                <a:lnTo>
                  <a:pt x="2017014" y="834516"/>
                </a:lnTo>
                <a:lnTo>
                  <a:pt x="1982597" y="857503"/>
                </a:lnTo>
                <a:lnTo>
                  <a:pt x="1945767" y="879475"/>
                </a:lnTo>
                <a:lnTo>
                  <a:pt x="1906651" y="900429"/>
                </a:lnTo>
                <a:lnTo>
                  <a:pt x="1865249" y="920496"/>
                </a:lnTo>
                <a:lnTo>
                  <a:pt x="1821688" y="939291"/>
                </a:lnTo>
                <a:lnTo>
                  <a:pt x="1776222" y="957072"/>
                </a:lnTo>
                <a:lnTo>
                  <a:pt x="1728724" y="973709"/>
                </a:lnTo>
                <a:lnTo>
                  <a:pt x="1679448" y="989076"/>
                </a:lnTo>
                <a:lnTo>
                  <a:pt x="1628267" y="1003300"/>
                </a:lnTo>
                <a:lnTo>
                  <a:pt x="1575562" y="1016126"/>
                </a:lnTo>
                <a:lnTo>
                  <a:pt x="1521206" y="1027684"/>
                </a:lnTo>
                <a:lnTo>
                  <a:pt x="1465452" y="1037716"/>
                </a:lnTo>
                <a:lnTo>
                  <a:pt x="1408302" y="1046479"/>
                </a:lnTo>
                <a:lnTo>
                  <a:pt x="1349883" y="1053591"/>
                </a:lnTo>
                <a:lnTo>
                  <a:pt x="1290193" y="1059307"/>
                </a:lnTo>
                <a:lnTo>
                  <a:pt x="1229360" y="1063498"/>
                </a:lnTo>
                <a:lnTo>
                  <a:pt x="1167638" y="1065911"/>
                </a:lnTo>
                <a:lnTo>
                  <a:pt x="1104900" y="1066800"/>
                </a:lnTo>
                <a:lnTo>
                  <a:pt x="1042162" y="1065911"/>
                </a:lnTo>
                <a:lnTo>
                  <a:pt x="980439" y="1063498"/>
                </a:lnTo>
                <a:lnTo>
                  <a:pt x="919607" y="1059307"/>
                </a:lnTo>
                <a:lnTo>
                  <a:pt x="859917" y="1053591"/>
                </a:lnTo>
                <a:lnTo>
                  <a:pt x="801497" y="1046479"/>
                </a:lnTo>
                <a:lnTo>
                  <a:pt x="744347" y="1037716"/>
                </a:lnTo>
                <a:lnTo>
                  <a:pt x="688594" y="1027684"/>
                </a:lnTo>
                <a:lnTo>
                  <a:pt x="634238" y="1016126"/>
                </a:lnTo>
                <a:lnTo>
                  <a:pt x="581533" y="1003300"/>
                </a:lnTo>
                <a:lnTo>
                  <a:pt x="530352" y="989076"/>
                </a:lnTo>
                <a:lnTo>
                  <a:pt x="481075" y="973709"/>
                </a:lnTo>
                <a:lnTo>
                  <a:pt x="433578" y="957072"/>
                </a:lnTo>
                <a:lnTo>
                  <a:pt x="388061" y="939291"/>
                </a:lnTo>
                <a:lnTo>
                  <a:pt x="344563" y="920496"/>
                </a:lnTo>
                <a:lnTo>
                  <a:pt x="303199" y="900429"/>
                </a:lnTo>
                <a:lnTo>
                  <a:pt x="264058" y="879475"/>
                </a:lnTo>
                <a:lnTo>
                  <a:pt x="227241" y="857503"/>
                </a:lnTo>
                <a:lnTo>
                  <a:pt x="192824" y="834516"/>
                </a:lnTo>
                <a:lnTo>
                  <a:pt x="160909" y="810767"/>
                </a:lnTo>
                <a:lnTo>
                  <a:pt x="131597" y="786129"/>
                </a:lnTo>
                <a:lnTo>
                  <a:pt x="81127" y="734440"/>
                </a:lnTo>
                <a:lnTo>
                  <a:pt x="42176" y="679830"/>
                </a:lnTo>
                <a:lnTo>
                  <a:pt x="15455" y="622808"/>
                </a:lnTo>
                <a:lnTo>
                  <a:pt x="1752" y="563626"/>
                </a:lnTo>
                <a:lnTo>
                  <a:pt x="0" y="5334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8200" y="4038600"/>
            <a:ext cx="2209800" cy="1066800"/>
          </a:xfrm>
          <a:custGeom>
            <a:avLst/>
            <a:gdLst/>
            <a:ahLst/>
            <a:cxnLst/>
            <a:rect l="l" t="t" r="r" b="b"/>
            <a:pathLst>
              <a:path w="2209800" h="1066800">
                <a:moveTo>
                  <a:pt x="0" y="533400"/>
                </a:moveTo>
                <a:lnTo>
                  <a:pt x="6934" y="473329"/>
                </a:lnTo>
                <a:lnTo>
                  <a:pt x="27241" y="415163"/>
                </a:lnTo>
                <a:lnTo>
                  <a:pt x="60159" y="359282"/>
                </a:lnTo>
                <a:lnTo>
                  <a:pt x="104978" y="306197"/>
                </a:lnTo>
                <a:lnTo>
                  <a:pt x="160909" y="256031"/>
                </a:lnTo>
                <a:lnTo>
                  <a:pt x="192824" y="232156"/>
                </a:lnTo>
                <a:lnTo>
                  <a:pt x="227241" y="209295"/>
                </a:lnTo>
                <a:lnTo>
                  <a:pt x="264058" y="187325"/>
                </a:lnTo>
                <a:lnTo>
                  <a:pt x="303199" y="166369"/>
                </a:lnTo>
                <a:lnTo>
                  <a:pt x="344563" y="146304"/>
                </a:lnTo>
                <a:lnTo>
                  <a:pt x="388061" y="127507"/>
                </a:lnTo>
                <a:lnTo>
                  <a:pt x="433578" y="109727"/>
                </a:lnTo>
                <a:lnTo>
                  <a:pt x="481075" y="93091"/>
                </a:lnTo>
                <a:lnTo>
                  <a:pt x="530352" y="77724"/>
                </a:lnTo>
                <a:lnTo>
                  <a:pt x="581533" y="63500"/>
                </a:lnTo>
                <a:lnTo>
                  <a:pt x="634238" y="50673"/>
                </a:lnTo>
                <a:lnTo>
                  <a:pt x="688594" y="39116"/>
                </a:lnTo>
                <a:lnTo>
                  <a:pt x="744347" y="29082"/>
                </a:lnTo>
                <a:lnTo>
                  <a:pt x="801497" y="20319"/>
                </a:lnTo>
                <a:lnTo>
                  <a:pt x="859917" y="13207"/>
                </a:lnTo>
                <a:lnTo>
                  <a:pt x="919607" y="7493"/>
                </a:lnTo>
                <a:lnTo>
                  <a:pt x="980439" y="3301"/>
                </a:lnTo>
                <a:lnTo>
                  <a:pt x="1042162" y="888"/>
                </a:lnTo>
                <a:lnTo>
                  <a:pt x="1104900" y="0"/>
                </a:lnTo>
                <a:lnTo>
                  <a:pt x="1167638" y="888"/>
                </a:lnTo>
                <a:lnTo>
                  <a:pt x="1229360" y="3301"/>
                </a:lnTo>
                <a:lnTo>
                  <a:pt x="1290193" y="7493"/>
                </a:lnTo>
                <a:lnTo>
                  <a:pt x="1349883" y="13207"/>
                </a:lnTo>
                <a:lnTo>
                  <a:pt x="1408302" y="20319"/>
                </a:lnTo>
                <a:lnTo>
                  <a:pt x="1465452" y="29082"/>
                </a:lnTo>
                <a:lnTo>
                  <a:pt x="1521206" y="39116"/>
                </a:lnTo>
                <a:lnTo>
                  <a:pt x="1575562" y="50673"/>
                </a:lnTo>
                <a:lnTo>
                  <a:pt x="1628267" y="63500"/>
                </a:lnTo>
                <a:lnTo>
                  <a:pt x="1679448" y="77724"/>
                </a:lnTo>
                <a:lnTo>
                  <a:pt x="1728724" y="93091"/>
                </a:lnTo>
                <a:lnTo>
                  <a:pt x="1776222" y="109727"/>
                </a:lnTo>
                <a:lnTo>
                  <a:pt x="1821688" y="127507"/>
                </a:lnTo>
                <a:lnTo>
                  <a:pt x="1865249" y="146304"/>
                </a:lnTo>
                <a:lnTo>
                  <a:pt x="1906651" y="166369"/>
                </a:lnTo>
                <a:lnTo>
                  <a:pt x="1945767" y="187325"/>
                </a:lnTo>
                <a:lnTo>
                  <a:pt x="1982597" y="209295"/>
                </a:lnTo>
                <a:lnTo>
                  <a:pt x="2017014" y="232156"/>
                </a:lnTo>
                <a:lnTo>
                  <a:pt x="2048891" y="256031"/>
                </a:lnTo>
                <a:lnTo>
                  <a:pt x="2078227" y="280669"/>
                </a:lnTo>
                <a:lnTo>
                  <a:pt x="2128647" y="332358"/>
                </a:lnTo>
                <a:lnTo>
                  <a:pt x="2167636" y="386969"/>
                </a:lnTo>
                <a:lnTo>
                  <a:pt x="2194306" y="443992"/>
                </a:lnTo>
                <a:lnTo>
                  <a:pt x="2208022" y="503174"/>
                </a:lnTo>
                <a:lnTo>
                  <a:pt x="2209800" y="533400"/>
                </a:lnTo>
                <a:lnTo>
                  <a:pt x="2208022" y="563626"/>
                </a:lnTo>
                <a:lnTo>
                  <a:pt x="2194306" y="622807"/>
                </a:lnTo>
                <a:lnTo>
                  <a:pt x="2167636" y="679831"/>
                </a:lnTo>
                <a:lnTo>
                  <a:pt x="2128647" y="734441"/>
                </a:lnTo>
                <a:lnTo>
                  <a:pt x="2078227" y="786130"/>
                </a:lnTo>
                <a:lnTo>
                  <a:pt x="2048891" y="810768"/>
                </a:lnTo>
                <a:lnTo>
                  <a:pt x="2017014" y="834517"/>
                </a:lnTo>
                <a:lnTo>
                  <a:pt x="1982597" y="857504"/>
                </a:lnTo>
                <a:lnTo>
                  <a:pt x="1945767" y="879475"/>
                </a:lnTo>
                <a:lnTo>
                  <a:pt x="1906651" y="900430"/>
                </a:lnTo>
                <a:lnTo>
                  <a:pt x="1865249" y="920495"/>
                </a:lnTo>
                <a:lnTo>
                  <a:pt x="1821688" y="939292"/>
                </a:lnTo>
                <a:lnTo>
                  <a:pt x="1776222" y="957072"/>
                </a:lnTo>
                <a:lnTo>
                  <a:pt x="1728724" y="973708"/>
                </a:lnTo>
                <a:lnTo>
                  <a:pt x="1679448" y="989076"/>
                </a:lnTo>
                <a:lnTo>
                  <a:pt x="1628267" y="1003300"/>
                </a:lnTo>
                <a:lnTo>
                  <a:pt x="1575562" y="1016126"/>
                </a:lnTo>
                <a:lnTo>
                  <a:pt x="1521206" y="1027683"/>
                </a:lnTo>
                <a:lnTo>
                  <a:pt x="1465452" y="1037717"/>
                </a:lnTo>
                <a:lnTo>
                  <a:pt x="1408302" y="1046480"/>
                </a:lnTo>
                <a:lnTo>
                  <a:pt x="1349883" y="1053592"/>
                </a:lnTo>
                <a:lnTo>
                  <a:pt x="1290193" y="1059307"/>
                </a:lnTo>
                <a:lnTo>
                  <a:pt x="1229360" y="1063498"/>
                </a:lnTo>
                <a:lnTo>
                  <a:pt x="1167638" y="1065911"/>
                </a:lnTo>
                <a:lnTo>
                  <a:pt x="1104900" y="1066800"/>
                </a:lnTo>
                <a:lnTo>
                  <a:pt x="1042162" y="1065911"/>
                </a:lnTo>
                <a:lnTo>
                  <a:pt x="980439" y="1063498"/>
                </a:lnTo>
                <a:lnTo>
                  <a:pt x="919607" y="1059307"/>
                </a:lnTo>
                <a:lnTo>
                  <a:pt x="859917" y="1053592"/>
                </a:lnTo>
                <a:lnTo>
                  <a:pt x="801497" y="1046480"/>
                </a:lnTo>
                <a:lnTo>
                  <a:pt x="744347" y="1037717"/>
                </a:lnTo>
                <a:lnTo>
                  <a:pt x="688594" y="1027683"/>
                </a:lnTo>
                <a:lnTo>
                  <a:pt x="634238" y="1016126"/>
                </a:lnTo>
                <a:lnTo>
                  <a:pt x="581533" y="1003300"/>
                </a:lnTo>
                <a:lnTo>
                  <a:pt x="530352" y="989076"/>
                </a:lnTo>
                <a:lnTo>
                  <a:pt x="481075" y="973708"/>
                </a:lnTo>
                <a:lnTo>
                  <a:pt x="433578" y="957072"/>
                </a:lnTo>
                <a:lnTo>
                  <a:pt x="388061" y="939292"/>
                </a:lnTo>
                <a:lnTo>
                  <a:pt x="344563" y="920495"/>
                </a:lnTo>
                <a:lnTo>
                  <a:pt x="303199" y="900430"/>
                </a:lnTo>
                <a:lnTo>
                  <a:pt x="264058" y="879475"/>
                </a:lnTo>
                <a:lnTo>
                  <a:pt x="227241" y="857504"/>
                </a:lnTo>
                <a:lnTo>
                  <a:pt x="192824" y="834517"/>
                </a:lnTo>
                <a:lnTo>
                  <a:pt x="160909" y="810768"/>
                </a:lnTo>
                <a:lnTo>
                  <a:pt x="131597" y="786130"/>
                </a:lnTo>
                <a:lnTo>
                  <a:pt x="81127" y="734441"/>
                </a:lnTo>
                <a:lnTo>
                  <a:pt x="42176" y="679831"/>
                </a:lnTo>
                <a:lnTo>
                  <a:pt x="15455" y="622807"/>
                </a:lnTo>
                <a:lnTo>
                  <a:pt x="1752" y="563626"/>
                </a:lnTo>
                <a:lnTo>
                  <a:pt x="0" y="5334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388732" y="2764662"/>
            <a:ext cx="7708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Behavior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07100" y="2688462"/>
            <a:ext cx="7588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45490" algn="l"/>
              </a:tabLst>
            </a:pP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98975" y="2688462"/>
            <a:ext cx="9169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440" marR="5080" indent="-7937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B</a:t>
            </a:r>
            <a:r>
              <a:rPr sz="1600" spc="-1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600" spc="-5" dirty="0">
                <a:latin typeface="Times New Roman"/>
                <a:cs typeface="Times New Roman"/>
              </a:rPr>
              <a:t>avioral  Intention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25397" y="1109853"/>
            <a:ext cx="13284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5575" marR="5080" indent="-14351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Attitude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-145" dirty="0">
                <a:latin typeface="Times New Roman"/>
                <a:cs typeface="Times New Roman"/>
              </a:rPr>
              <a:t>T</a:t>
            </a:r>
            <a:r>
              <a:rPr sz="1600" spc="-25" dirty="0">
                <a:latin typeface="Times New Roman"/>
                <a:cs typeface="Times New Roman"/>
              </a:rPr>
              <a:t>o</a:t>
            </a:r>
            <a:r>
              <a:rPr sz="1600" spc="-30" dirty="0">
                <a:latin typeface="Times New Roman"/>
                <a:cs typeface="Times New Roman"/>
              </a:rPr>
              <a:t>wa</a:t>
            </a:r>
            <a:r>
              <a:rPr sz="1600" spc="-35" dirty="0">
                <a:latin typeface="Times New Roman"/>
                <a:cs typeface="Times New Roman"/>
              </a:rPr>
              <a:t>r</a:t>
            </a:r>
            <a:r>
              <a:rPr sz="1600" spc="-5" dirty="0">
                <a:latin typeface="Times New Roman"/>
                <a:cs typeface="Times New Roman"/>
              </a:rPr>
              <a:t>d  the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Behavior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63166" y="4317872"/>
            <a:ext cx="8832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740" marR="5080" indent="-19367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Subjective  Norm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29400" y="2895600"/>
            <a:ext cx="60960" cy="76200"/>
          </a:xfrm>
          <a:custGeom>
            <a:avLst/>
            <a:gdLst/>
            <a:ahLst/>
            <a:cxnLst/>
            <a:rect l="l" t="t" r="r" b="b"/>
            <a:pathLst>
              <a:path w="60959" h="76200">
                <a:moveTo>
                  <a:pt x="0" y="0"/>
                </a:moveTo>
                <a:lnTo>
                  <a:pt x="0" y="76200"/>
                </a:lnTo>
                <a:lnTo>
                  <a:pt x="60959" y="45720"/>
                </a:lnTo>
                <a:lnTo>
                  <a:pt x="12700" y="45720"/>
                </a:lnTo>
                <a:lnTo>
                  <a:pt x="12700" y="30479"/>
                </a:lnTo>
                <a:lnTo>
                  <a:pt x="60959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2721864" y="1743455"/>
            <a:ext cx="1478280" cy="839469"/>
            <a:chOff x="2721864" y="1743455"/>
            <a:chExt cx="1478280" cy="839469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800" y="2512059"/>
              <a:ext cx="84962" cy="706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721864" y="1743455"/>
              <a:ext cx="1414780" cy="807720"/>
            </a:xfrm>
            <a:custGeom>
              <a:avLst/>
              <a:gdLst/>
              <a:ahLst/>
              <a:cxnLst/>
              <a:rect l="l" t="t" r="r" b="b"/>
              <a:pathLst>
                <a:path w="1414779" h="807719">
                  <a:moveTo>
                    <a:pt x="6350" y="0"/>
                  </a:moveTo>
                  <a:lnTo>
                    <a:pt x="0" y="11176"/>
                  </a:lnTo>
                  <a:lnTo>
                    <a:pt x="1408557" y="807339"/>
                  </a:lnTo>
                  <a:lnTo>
                    <a:pt x="1414780" y="79629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2721864" y="3284220"/>
            <a:ext cx="1478280" cy="914400"/>
            <a:chOff x="2721864" y="3284220"/>
            <a:chExt cx="1478280" cy="914400"/>
          </a:xfrm>
        </p:grpSpPr>
        <p:sp>
          <p:nvSpPr>
            <p:cNvPr id="16" name="object 16"/>
            <p:cNvSpPr/>
            <p:nvPr/>
          </p:nvSpPr>
          <p:spPr>
            <a:xfrm>
              <a:off x="2721864" y="3318891"/>
              <a:ext cx="1416685" cy="880110"/>
            </a:xfrm>
            <a:custGeom>
              <a:avLst/>
              <a:gdLst/>
              <a:ahLst/>
              <a:cxnLst/>
              <a:rect l="l" t="t" r="r" b="b"/>
              <a:pathLst>
                <a:path w="1416685" h="880110">
                  <a:moveTo>
                    <a:pt x="1409827" y="0"/>
                  </a:moveTo>
                  <a:lnTo>
                    <a:pt x="0" y="868934"/>
                  </a:lnTo>
                  <a:lnTo>
                    <a:pt x="6604" y="879729"/>
                  </a:lnTo>
                  <a:lnTo>
                    <a:pt x="1416558" y="10668"/>
                  </a:lnTo>
                  <a:lnTo>
                    <a:pt x="14098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5054" y="3284220"/>
              <a:ext cx="84836" cy="72389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688035" y="6347866"/>
            <a:ext cx="24003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The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Theory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of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ReasonedAction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" y="838200"/>
            <a:ext cx="8936736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7717" y="2716479"/>
            <a:ext cx="781240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15920" marR="5080" indent="-2903855">
              <a:lnSpc>
                <a:spcPct val="100000"/>
              </a:lnSpc>
              <a:spcBef>
                <a:spcPts val="105"/>
              </a:spcBef>
            </a:pPr>
            <a:r>
              <a:rPr dirty="0"/>
              <a:t>La</a:t>
            </a:r>
            <a:r>
              <a:rPr spc="-25" dirty="0"/>
              <a:t> </a:t>
            </a:r>
            <a:r>
              <a:rPr dirty="0"/>
              <a:t>Théorie</a:t>
            </a:r>
            <a:r>
              <a:rPr spc="-20" dirty="0"/>
              <a:t> </a:t>
            </a:r>
            <a:r>
              <a:rPr dirty="0"/>
              <a:t>du</a:t>
            </a:r>
            <a:r>
              <a:rPr spc="-114" dirty="0"/>
              <a:t> </a:t>
            </a:r>
            <a:r>
              <a:rPr dirty="0"/>
              <a:t>Comportement </a:t>
            </a:r>
            <a:r>
              <a:rPr spc="-1210" dirty="0"/>
              <a:t> </a:t>
            </a:r>
            <a:r>
              <a:rPr dirty="0"/>
              <a:t>Planifié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05600" y="2438400"/>
            <a:ext cx="2133600" cy="990600"/>
          </a:xfrm>
          <a:custGeom>
            <a:avLst/>
            <a:gdLst/>
            <a:ahLst/>
            <a:cxnLst/>
            <a:rect l="l" t="t" r="r" b="b"/>
            <a:pathLst>
              <a:path w="2133600" h="990600">
                <a:moveTo>
                  <a:pt x="0" y="495300"/>
                </a:moveTo>
                <a:lnTo>
                  <a:pt x="7747" y="435483"/>
                </a:lnTo>
                <a:lnTo>
                  <a:pt x="30225" y="377698"/>
                </a:lnTo>
                <a:lnTo>
                  <a:pt x="66801" y="322452"/>
                </a:lnTo>
                <a:lnTo>
                  <a:pt x="116331" y="270255"/>
                </a:lnTo>
                <a:lnTo>
                  <a:pt x="145669" y="245363"/>
                </a:lnTo>
                <a:lnTo>
                  <a:pt x="177926" y="221361"/>
                </a:lnTo>
                <a:lnTo>
                  <a:pt x="213105" y="198247"/>
                </a:lnTo>
                <a:lnTo>
                  <a:pt x="250951" y="176149"/>
                </a:lnTo>
                <a:lnTo>
                  <a:pt x="291338" y="155194"/>
                </a:lnTo>
                <a:lnTo>
                  <a:pt x="334264" y="135254"/>
                </a:lnTo>
                <a:lnTo>
                  <a:pt x="379475" y="116459"/>
                </a:lnTo>
                <a:lnTo>
                  <a:pt x="426974" y="98933"/>
                </a:lnTo>
                <a:lnTo>
                  <a:pt x="476630" y="82676"/>
                </a:lnTo>
                <a:lnTo>
                  <a:pt x="528320" y="67563"/>
                </a:lnTo>
                <a:lnTo>
                  <a:pt x="582041" y="53975"/>
                </a:lnTo>
                <a:lnTo>
                  <a:pt x="637413" y="41783"/>
                </a:lnTo>
                <a:lnTo>
                  <a:pt x="694563" y="30987"/>
                </a:lnTo>
                <a:lnTo>
                  <a:pt x="753236" y="21716"/>
                </a:lnTo>
                <a:lnTo>
                  <a:pt x="813434" y="14097"/>
                </a:lnTo>
                <a:lnTo>
                  <a:pt x="875029" y="8000"/>
                </a:lnTo>
                <a:lnTo>
                  <a:pt x="937895" y="3555"/>
                </a:lnTo>
                <a:lnTo>
                  <a:pt x="1001776" y="888"/>
                </a:lnTo>
                <a:lnTo>
                  <a:pt x="1066800" y="0"/>
                </a:lnTo>
                <a:lnTo>
                  <a:pt x="1131824" y="888"/>
                </a:lnTo>
                <a:lnTo>
                  <a:pt x="1195704" y="3555"/>
                </a:lnTo>
                <a:lnTo>
                  <a:pt x="1258570" y="8000"/>
                </a:lnTo>
                <a:lnTo>
                  <a:pt x="1320165" y="14097"/>
                </a:lnTo>
                <a:lnTo>
                  <a:pt x="1380363" y="21716"/>
                </a:lnTo>
                <a:lnTo>
                  <a:pt x="1439036" y="30987"/>
                </a:lnTo>
                <a:lnTo>
                  <a:pt x="1496186" y="41783"/>
                </a:lnTo>
                <a:lnTo>
                  <a:pt x="1551558" y="53975"/>
                </a:lnTo>
                <a:lnTo>
                  <a:pt x="1605279" y="67563"/>
                </a:lnTo>
                <a:lnTo>
                  <a:pt x="1656969" y="82676"/>
                </a:lnTo>
                <a:lnTo>
                  <a:pt x="1706626" y="98933"/>
                </a:lnTo>
                <a:lnTo>
                  <a:pt x="1754124" y="116459"/>
                </a:lnTo>
                <a:lnTo>
                  <a:pt x="1799335" y="135254"/>
                </a:lnTo>
                <a:lnTo>
                  <a:pt x="1842261" y="155194"/>
                </a:lnTo>
                <a:lnTo>
                  <a:pt x="1882648" y="176149"/>
                </a:lnTo>
                <a:lnTo>
                  <a:pt x="1920494" y="198247"/>
                </a:lnTo>
                <a:lnTo>
                  <a:pt x="1955673" y="221361"/>
                </a:lnTo>
                <a:lnTo>
                  <a:pt x="1987930" y="245363"/>
                </a:lnTo>
                <a:lnTo>
                  <a:pt x="2017268" y="270255"/>
                </a:lnTo>
                <a:lnTo>
                  <a:pt x="2066798" y="322452"/>
                </a:lnTo>
                <a:lnTo>
                  <a:pt x="2103374" y="377698"/>
                </a:lnTo>
                <a:lnTo>
                  <a:pt x="2125853" y="435483"/>
                </a:lnTo>
                <a:lnTo>
                  <a:pt x="2133600" y="495300"/>
                </a:lnTo>
                <a:lnTo>
                  <a:pt x="2131695" y="525526"/>
                </a:lnTo>
                <a:lnTo>
                  <a:pt x="2116454" y="584326"/>
                </a:lnTo>
                <a:lnTo>
                  <a:pt x="2086736" y="640841"/>
                </a:lnTo>
                <a:lnTo>
                  <a:pt x="2043683" y="694689"/>
                </a:lnTo>
                <a:lnTo>
                  <a:pt x="1987930" y="745236"/>
                </a:lnTo>
                <a:lnTo>
                  <a:pt x="1955673" y="769238"/>
                </a:lnTo>
                <a:lnTo>
                  <a:pt x="1920494" y="792352"/>
                </a:lnTo>
                <a:lnTo>
                  <a:pt x="1882648" y="814451"/>
                </a:lnTo>
                <a:lnTo>
                  <a:pt x="1842261" y="835405"/>
                </a:lnTo>
                <a:lnTo>
                  <a:pt x="1799335" y="855345"/>
                </a:lnTo>
                <a:lnTo>
                  <a:pt x="1754124" y="874140"/>
                </a:lnTo>
                <a:lnTo>
                  <a:pt x="1706626" y="891666"/>
                </a:lnTo>
                <a:lnTo>
                  <a:pt x="1656969" y="907923"/>
                </a:lnTo>
                <a:lnTo>
                  <a:pt x="1605279" y="923036"/>
                </a:lnTo>
                <a:lnTo>
                  <a:pt x="1551558" y="936625"/>
                </a:lnTo>
                <a:lnTo>
                  <a:pt x="1496186" y="948816"/>
                </a:lnTo>
                <a:lnTo>
                  <a:pt x="1439036" y="959612"/>
                </a:lnTo>
                <a:lnTo>
                  <a:pt x="1380363" y="968883"/>
                </a:lnTo>
                <a:lnTo>
                  <a:pt x="1320165" y="976502"/>
                </a:lnTo>
                <a:lnTo>
                  <a:pt x="1258570" y="982599"/>
                </a:lnTo>
                <a:lnTo>
                  <a:pt x="1195704" y="987044"/>
                </a:lnTo>
                <a:lnTo>
                  <a:pt x="1131824" y="989711"/>
                </a:lnTo>
                <a:lnTo>
                  <a:pt x="1066800" y="990600"/>
                </a:lnTo>
                <a:lnTo>
                  <a:pt x="1001776" y="989711"/>
                </a:lnTo>
                <a:lnTo>
                  <a:pt x="937895" y="987044"/>
                </a:lnTo>
                <a:lnTo>
                  <a:pt x="875029" y="982599"/>
                </a:lnTo>
                <a:lnTo>
                  <a:pt x="813434" y="976502"/>
                </a:lnTo>
                <a:lnTo>
                  <a:pt x="753236" y="968883"/>
                </a:lnTo>
                <a:lnTo>
                  <a:pt x="694563" y="959612"/>
                </a:lnTo>
                <a:lnTo>
                  <a:pt x="637413" y="948816"/>
                </a:lnTo>
                <a:lnTo>
                  <a:pt x="582041" y="936625"/>
                </a:lnTo>
                <a:lnTo>
                  <a:pt x="528320" y="923036"/>
                </a:lnTo>
                <a:lnTo>
                  <a:pt x="476630" y="907923"/>
                </a:lnTo>
                <a:lnTo>
                  <a:pt x="426974" y="891666"/>
                </a:lnTo>
                <a:lnTo>
                  <a:pt x="379475" y="874140"/>
                </a:lnTo>
                <a:lnTo>
                  <a:pt x="334264" y="855345"/>
                </a:lnTo>
                <a:lnTo>
                  <a:pt x="291338" y="835405"/>
                </a:lnTo>
                <a:lnTo>
                  <a:pt x="250951" y="814451"/>
                </a:lnTo>
                <a:lnTo>
                  <a:pt x="213105" y="792352"/>
                </a:lnTo>
                <a:lnTo>
                  <a:pt x="177926" y="769238"/>
                </a:lnTo>
                <a:lnTo>
                  <a:pt x="145669" y="745236"/>
                </a:lnTo>
                <a:lnTo>
                  <a:pt x="116331" y="720344"/>
                </a:lnTo>
                <a:lnTo>
                  <a:pt x="66801" y="668147"/>
                </a:lnTo>
                <a:lnTo>
                  <a:pt x="30225" y="612901"/>
                </a:lnTo>
                <a:lnTo>
                  <a:pt x="7747" y="555116"/>
                </a:lnTo>
                <a:lnTo>
                  <a:pt x="0" y="4953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86200" y="2438400"/>
            <a:ext cx="2133600" cy="990600"/>
          </a:xfrm>
          <a:custGeom>
            <a:avLst/>
            <a:gdLst/>
            <a:ahLst/>
            <a:cxnLst/>
            <a:rect l="l" t="t" r="r" b="b"/>
            <a:pathLst>
              <a:path w="2133600" h="990600">
                <a:moveTo>
                  <a:pt x="0" y="495300"/>
                </a:moveTo>
                <a:lnTo>
                  <a:pt x="7747" y="435483"/>
                </a:lnTo>
                <a:lnTo>
                  <a:pt x="30225" y="377698"/>
                </a:lnTo>
                <a:lnTo>
                  <a:pt x="66801" y="322452"/>
                </a:lnTo>
                <a:lnTo>
                  <a:pt x="116332" y="270255"/>
                </a:lnTo>
                <a:lnTo>
                  <a:pt x="145669" y="245363"/>
                </a:lnTo>
                <a:lnTo>
                  <a:pt x="177926" y="221361"/>
                </a:lnTo>
                <a:lnTo>
                  <a:pt x="213105" y="198247"/>
                </a:lnTo>
                <a:lnTo>
                  <a:pt x="250951" y="176149"/>
                </a:lnTo>
                <a:lnTo>
                  <a:pt x="291338" y="155194"/>
                </a:lnTo>
                <a:lnTo>
                  <a:pt x="334263" y="135254"/>
                </a:lnTo>
                <a:lnTo>
                  <a:pt x="379475" y="116459"/>
                </a:lnTo>
                <a:lnTo>
                  <a:pt x="426974" y="98933"/>
                </a:lnTo>
                <a:lnTo>
                  <a:pt x="476630" y="82676"/>
                </a:lnTo>
                <a:lnTo>
                  <a:pt x="528320" y="67563"/>
                </a:lnTo>
                <a:lnTo>
                  <a:pt x="582040" y="53975"/>
                </a:lnTo>
                <a:lnTo>
                  <a:pt x="637413" y="41783"/>
                </a:lnTo>
                <a:lnTo>
                  <a:pt x="694563" y="30987"/>
                </a:lnTo>
                <a:lnTo>
                  <a:pt x="753237" y="21716"/>
                </a:lnTo>
                <a:lnTo>
                  <a:pt x="813435" y="14097"/>
                </a:lnTo>
                <a:lnTo>
                  <a:pt x="875029" y="8000"/>
                </a:lnTo>
                <a:lnTo>
                  <a:pt x="937895" y="3555"/>
                </a:lnTo>
                <a:lnTo>
                  <a:pt x="1001776" y="888"/>
                </a:lnTo>
                <a:lnTo>
                  <a:pt x="1066800" y="0"/>
                </a:lnTo>
                <a:lnTo>
                  <a:pt x="1131824" y="888"/>
                </a:lnTo>
                <a:lnTo>
                  <a:pt x="1195704" y="3555"/>
                </a:lnTo>
                <a:lnTo>
                  <a:pt x="1258570" y="8000"/>
                </a:lnTo>
                <a:lnTo>
                  <a:pt x="1320164" y="14097"/>
                </a:lnTo>
                <a:lnTo>
                  <a:pt x="1380363" y="21716"/>
                </a:lnTo>
                <a:lnTo>
                  <a:pt x="1439037" y="30987"/>
                </a:lnTo>
                <a:lnTo>
                  <a:pt x="1496187" y="41783"/>
                </a:lnTo>
                <a:lnTo>
                  <a:pt x="1551559" y="53975"/>
                </a:lnTo>
                <a:lnTo>
                  <a:pt x="1605279" y="67563"/>
                </a:lnTo>
                <a:lnTo>
                  <a:pt x="1656969" y="82676"/>
                </a:lnTo>
                <a:lnTo>
                  <a:pt x="1706626" y="98933"/>
                </a:lnTo>
                <a:lnTo>
                  <a:pt x="1754124" y="116459"/>
                </a:lnTo>
                <a:lnTo>
                  <a:pt x="1799336" y="135254"/>
                </a:lnTo>
                <a:lnTo>
                  <a:pt x="1842262" y="155194"/>
                </a:lnTo>
                <a:lnTo>
                  <a:pt x="1882648" y="176149"/>
                </a:lnTo>
                <a:lnTo>
                  <a:pt x="1920494" y="198247"/>
                </a:lnTo>
                <a:lnTo>
                  <a:pt x="1955673" y="221361"/>
                </a:lnTo>
                <a:lnTo>
                  <a:pt x="1987930" y="245363"/>
                </a:lnTo>
                <a:lnTo>
                  <a:pt x="2017267" y="270255"/>
                </a:lnTo>
                <a:lnTo>
                  <a:pt x="2066798" y="322452"/>
                </a:lnTo>
                <a:lnTo>
                  <a:pt x="2103374" y="377698"/>
                </a:lnTo>
                <a:lnTo>
                  <a:pt x="2125853" y="435483"/>
                </a:lnTo>
                <a:lnTo>
                  <a:pt x="2133600" y="495300"/>
                </a:lnTo>
                <a:lnTo>
                  <a:pt x="2131695" y="525526"/>
                </a:lnTo>
                <a:lnTo>
                  <a:pt x="2116454" y="584326"/>
                </a:lnTo>
                <a:lnTo>
                  <a:pt x="2086737" y="640841"/>
                </a:lnTo>
                <a:lnTo>
                  <a:pt x="2043684" y="694689"/>
                </a:lnTo>
                <a:lnTo>
                  <a:pt x="1987930" y="745236"/>
                </a:lnTo>
                <a:lnTo>
                  <a:pt x="1955673" y="769238"/>
                </a:lnTo>
                <a:lnTo>
                  <a:pt x="1920494" y="792352"/>
                </a:lnTo>
                <a:lnTo>
                  <a:pt x="1882648" y="814451"/>
                </a:lnTo>
                <a:lnTo>
                  <a:pt x="1842262" y="835405"/>
                </a:lnTo>
                <a:lnTo>
                  <a:pt x="1799336" y="855345"/>
                </a:lnTo>
                <a:lnTo>
                  <a:pt x="1754124" y="874140"/>
                </a:lnTo>
                <a:lnTo>
                  <a:pt x="1706626" y="891666"/>
                </a:lnTo>
                <a:lnTo>
                  <a:pt x="1656969" y="907923"/>
                </a:lnTo>
                <a:lnTo>
                  <a:pt x="1605279" y="923036"/>
                </a:lnTo>
                <a:lnTo>
                  <a:pt x="1551559" y="936625"/>
                </a:lnTo>
                <a:lnTo>
                  <a:pt x="1496187" y="948816"/>
                </a:lnTo>
                <a:lnTo>
                  <a:pt x="1439037" y="959612"/>
                </a:lnTo>
                <a:lnTo>
                  <a:pt x="1380363" y="968883"/>
                </a:lnTo>
                <a:lnTo>
                  <a:pt x="1320164" y="976502"/>
                </a:lnTo>
                <a:lnTo>
                  <a:pt x="1258570" y="982599"/>
                </a:lnTo>
                <a:lnTo>
                  <a:pt x="1195704" y="987044"/>
                </a:lnTo>
                <a:lnTo>
                  <a:pt x="1131824" y="989711"/>
                </a:lnTo>
                <a:lnTo>
                  <a:pt x="1066800" y="990600"/>
                </a:lnTo>
                <a:lnTo>
                  <a:pt x="1001776" y="989711"/>
                </a:lnTo>
                <a:lnTo>
                  <a:pt x="937895" y="987044"/>
                </a:lnTo>
                <a:lnTo>
                  <a:pt x="875029" y="982599"/>
                </a:lnTo>
                <a:lnTo>
                  <a:pt x="813435" y="976502"/>
                </a:lnTo>
                <a:lnTo>
                  <a:pt x="753237" y="968883"/>
                </a:lnTo>
                <a:lnTo>
                  <a:pt x="694563" y="959612"/>
                </a:lnTo>
                <a:lnTo>
                  <a:pt x="637413" y="948816"/>
                </a:lnTo>
                <a:lnTo>
                  <a:pt x="582040" y="936625"/>
                </a:lnTo>
                <a:lnTo>
                  <a:pt x="528320" y="923036"/>
                </a:lnTo>
                <a:lnTo>
                  <a:pt x="476630" y="907923"/>
                </a:lnTo>
                <a:lnTo>
                  <a:pt x="426974" y="891666"/>
                </a:lnTo>
                <a:lnTo>
                  <a:pt x="379475" y="874140"/>
                </a:lnTo>
                <a:lnTo>
                  <a:pt x="334263" y="855345"/>
                </a:lnTo>
                <a:lnTo>
                  <a:pt x="291338" y="835405"/>
                </a:lnTo>
                <a:lnTo>
                  <a:pt x="250951" y="814451"/>
                </a:lnTo>
                <a:lnTo>
                  <a:pt x="213105" y="792352"/>
                </a:lnTo>
                <a:lnTo>
                  <a:pt x="177926" y="769238"/>
                </a:lnTo>
                <a:lnTo>
                  <a:pt x="145669" y="745236"/>
                </a:lnTo>
                <a:lnTo>
                  <a:pt x="116332" y="720344"/>
                </a:lnTo>
                <a:lnTo>
                  <a:pt x="66801" y="668147"/>
                </a:lnTo>
                <a:lnTo>
                  <a:pt x="30225" y="612901"/>
                </a:lnTo>
                <a:lnTo>
                  <a:pt x="7747" y="555116"/>
                </a:lnTo>
                <a:lnTo>
                  <a:pt x="0" y="4953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" y="685800"/>
            <a:ext cx="2133600" cy="990600"/>
          </a:xfrm>
          <a:custGeom>
            <a:avLst/>
            <a:gdLst/>
            <a:ahLst/>
            <a:cxnLst/>
            <a:rect l="l" t="t" r="r" b="b"/>
            <a:pathLst>
              <a:path w="2133600" h="990600">
                <a:moveTo>
                  <a:pt x="0" y="495300"/>
                </a:moveTo>
                <a:lnTo>
                  <a:pt x="7708" y="435483"/>
                </a:lnTo>
                <a:lnTo>
                  <a:pt x="30264" y="377698"/>
                </a:lnTo>
                <a:lnTo>
                  <a:pt x="66738" y="322452"/>
                </a:lnTo>
                <a:lnTo>
                  <a:pt x="116281" y="270255"/>
                </a:lnTo>
                <a:lnTo>
                  <a:pt x="145656" y="245363"/>
                </a:lnTo>
                <a:lnTo>
                  <a:pt x="177965" y="221361"/>
                </a:lnTo>
                <a:lnTo>
                  <a:pt x="213080" y="198247"/>
                </a:lnTo>
                <a:lnTo>
                  <a:pt x="250901" y="176149"/>
                </a:lnTo>
                <a:lnTo>
                  <a:pt x="291325" y="155194"/>
                </a:lnTo>
                <a:lnTo>
                  <a:pt x="334213" y="135254"/>
                </a:lnTo>
                <a:lnTo>
                  <a:pt x="379475" y="116459"/>
                </a:lnTo>
                <a:lnTo>
                  <a:pt x="426974" y="98933"/>
                </a:lnTo>
                <a:lnTo>
                  <a:pt x="476631" y="82676"/>
                </a:lnTo>
                <a:lnTo>
                  <a:pt x="528319" y="67563"/>
                </a:lnTo>
                <a:lnTo>
                  <a:pt x="582041" y="53975"/>
                </a:lnTo>
                <a:lnTo>
                  <a:pt x="637413" y="41783"/>
                </a:lnTo>
                <a:lnTo>
                  <a:pt x="694563" y="30987"/>
                </a:lnTo>
                <a:lnTo>
                  <a:pt x="753237" y="21716"/>
                </a:lnTo>
                <a:lnTo>
                  <a:pt x="813435" y="14097"/>
                </a:lnTo>
                <a:lnTo>
                  <a:pt x="875030" y="8000"/>
                </a:lnTo>
                <a:lnTo>
                  <a:pt x="937894" y="3555"/>
                </a:lnTo>
                <a:lnTo>
                  <a:pt x="1001776" y="888"/>
                </a:lnTo>
                <a:lnTo>
                  <a:pt x="1066800" y="0"/>
                </a:lnTo>
                <a:lnTo>
                  <a:pt x="1131824" y="888"/>
                </a:lnTo>
                <a:lnTo>
                  <a:pt x="1195705" y="3555"/>
                </a:lnTo>
                <a:lnTo>
                  <a:pt x="1258570" y="8000"/>
                </a:lnTo>
                <a:lnTo>
                  <a:pt x="1320164" y="14097"/>
                </a:lnTo>
                <a:lnTo>
                  <a:pt x="1380363" y="21716"/>
                </a:lnTo>
                <a:lnTo>
                  <a:pt x="1439037" y="30987"/>
                </a:lnTo>
                <a:lnTo>
                  <a:pt x="1496187" y="41783"/>
                </a:lnTo>
                <a:lnTo>
                  <a:pt x="1551558" y="53975"/>
                </a:lnTo>
                <a:lnTo>
                  <a:pt x="1605280" y="67563"/>
                </a:lnTo>
                <a:lnTo>
                  <a:pt x="1656969" y="82676"/>
                </a:lnTo>
                <a:lnTo>
                  <a:pt x="1706626" y="98933"/>
                </a:lnTo>
                <a:lnTo>
                  <a:pt x="1754124" y="116459"/>
                </a:lnTo>
                <a:lnTo>
                  <a:pt x="1799336" y="135254"/>
                </a:lnTo>
                <a:lnTo>
                  <a:pt x="1842262" y="155194"/>
                </a:lnTo>
                <a:lnTo>
                  <a:pt x="1882648" y="176149"/>
                </a:lnTo>
                <a:lnTo>
                  <a:pt x="1920494" y="198247"/>
                </a:lnTo>
                <a:lnTo>
                  <a:pt x="1955673" y="221361"/>
                </a:lnTo>
                <a:lnTo>
                  <a:pt x="1987931" y="245363"/>
                </a:lnTo>
                <a:lnTo>
                  <a:pt x="2017268" y="270255"/>
                </a:lnTo>
                <a:lnTo>
                  <a:pt x="2066798" y="322452"/>
                </a:lnTo>
                <a:lnTo>
                  <a:pt x="2103374" y="377698"/>
                </a:lnTo>
                <a:lnTo>
                  <a:pt x="2125853" y="435483"/>
                </a:lnTo>
                <a:lnTo>
                  <a:pt x="2133600" y="495300"/>
                </a:lnTo>
                <a:lnTo>
                  <a:pt x="2131695" y="525526"/>
                </a:lnTo>
                <a:lnTo>
                  <a:pt x="2116455" y="584326"/>
                </a:lnTo>
                <a:lnTo>
                  <a:pt x="2086737" y="640841"/>
                </a:lnTo>
                <a:lnTo>
                  <a:pt x="2043683" y="694689"/>
                </a:lnTo>
                <a:lnTo>
                  <a:pt x="1987931" y="745236"/>
                </a:lnTo>
                <a:lnTo>
                  <a:pt x="1955673" y="769238"/>
                </a:lnTo>
                <a:lnTo>
                  <a:pt x="1920494" y="792352"/>
                </a:lnTo>
                <a:lnTo>
                  <a:pt x="1882648" y="814451"/>
                </a:lnTo>
                <a:lnTo>
                  <a:pt x="1842262" y="835405"/>
                </a:lnTo>
                <a:lnTo>
                  <a:pt x="1799336" y="855345"/>
                </a:lnTo>
                <a:lnTo>
                  <a:pt x="1754124" y="874140"/>
                </a:lnTo>
                <a:lnTo>
                  <a:pt x="1706626" y="891666"/>
                </a:lnTo>
                <a:lnTo>
                  <a:pt x="1656969" y="907923"/>
                </a:lnTo>
                <a:lnTo>
                  <a:pt x="1605280" y="923036"/>
                </a:lnTo>
                <a:lnTo>
                  <a:pt x="1551558" y="936625"/>
                </a:lnTo>
                <a:lnTo>
                  <a:pt x="1496187" y="948816"/>
                </a:lnTo>
                <a:lnTo>
                  <a:pt x="1439037" y="959612"/>
                </a:lnTo>
                <a:lnTo>
                  <a:pt x="1380363" y="968883"/>
                </a:lnTo>
                <a:lnTo>
                  <a:pt x="1320164" y="976502"/>
                </a:lnTo>
                <a:lnTo>
                  <a:pt x="1258570" y="982599"/>
                </a:lnTo>
                <a:lnTo>
                  <a:pt x="1195705" y="987044"/>
                </a:lnTo>
                <a:lnTo>
                  <a:pt x="1131824" y="989711"/>
                </a:lnTo>
                <a:lnTo>
                  <a:pt x="1066800" y="990600"/>
                </a:lnTo>
                <a:lnTo>
                  <a:pt x="1001776" y="989711"/>
                </a:lnTo>
                <a:lnTo>
                  <a:pt x="937894" y="987044"/>
                </a:lnTo>
                <a:lnTo>
                  <a:pt x="875030" y="982599"/>
                </a:lnTo>
                <a:lnTo>
                  <a:pt x="813435" y="976502"/>
                </a:lnTo>
                <a:lnTo>
                  <a:pt x="753237" y="968883"/>
                </a:lnTo>
                <a:lnTo>
                  <a:pt x="694563" y="959612"/>
                </a:lnTo>
                <a:lnTo>
                  <a:pt x="637413" y="948816"/>
                </a:lnTo>
                <a:lnTo>
                  <a:pt x="582041" y="936625"/>
                </a:lnTo>
                <a:lnTo>
                  <a:pt x="528319" y="923036"/>
                </a:lnTo>
                <a:lnTo>
                  <a:pt x="476631" y="907923"/>
                </a:lnTo>
                <a:lnTo>
                  <a:pt x="426974" y="891666"/>
                </a:lnTo>
                <a:lnTo>
                  <a:pt x="379475" y="874140"/>
                </a:lnTo>
                <a:lnTo>
                  <a:pt x="334213" y="855345"/>
                </a:lnTo>
                <a:lnTo>
                  <a:pt x="291325" y="835405"/>
                </a:lnTo>
                <a:lnTo>
                  <a:pt x="250901" y="814451"/>
                </a:lnTo>
                <a:lnTo>
                  <a:pt x="213080" y="792352"/>
                </a:lnTo>
                <a:lnTo>
                  <a:pt x="177965" y="769238"/>
                </a:lnTo>
                <a:lnTo>
                  <a:pt x="145656" y="745236"/>
                </a:lnTo>
                <a:lnTo>
                  <a:pt x="116281" y="720344"/>
                </a:lnTo>
                <a:lnTo>
                  <a:pt x="66738" y="668147"/>
                </a:lnTo>
                <a:lnTo>
                  <a:pt x="30264" y="612901"/>
                </a:lnTo>
                <a:lnTo>
                  <a:pt x="7708" y="555116"/>
                </a:lnTo>
                <a:lnTo>
                  <a:pt x="0" y="4953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400" y="2438400"/>
            <a:ext cx="2133600" cy="990600"/>
          </a:xfrm>
          <a:custGeom>
            <a:avLst/>
            <a:gdLst/>
            <a:ahLst/>
            <a:cxnLst/>
            <a:rect l="l" t="t" r="r" b="b"/>
            <a:pathLst>
              <a:path w="2133600" h="990600">
                <a:moveTo>
                  <a:pt x="0" y="495300"/>
                </a:moveTo>
                <a:lnTo>
                  <a:pt x="7708" y="435483"/>
                </a:lnTo>
                <a:lnTo>
                  <a:pt x="30264" y="377698"/>
                </a:lnTo>
                <a:lnTo>
                  <a:pt x="66738" y="322452"/>
                </a:lnTo>
                <a:lnTo>
                  <a:pt x="116281" y="270255"/>
                </a:lnTo>
                <a:lnTo>
                  <a:pt x="145656" y="245363"/>
                </a:lnTo>
                <a:lnTo>
                  <a:pt x="177965" y="221361"/>
                </a:lnTo>
                <a:lnTo>
                  <a:pt x="213080" y="198247"/>
                </a:lnTo>
                <a:lnTo>
                  <a:pt x="250901" y="176149"/>
                </a:lnTo>
                <a:lnTo>
                  <a:pt x="291325" y="155194"/>
                </a:lnTo>
                <a:lnTo>
                  <a:pt x="334213" y="135254"/>
                </a:lnTo>
                <a:lnTo>
                  <a:pt x="379475" y="116459"/>
                </a:lnTo>
                <a:lnTo>
                  <a:pt x="426974" y="98933"/>
                </a:lnTo>
                <a:lnTo>
                  <a:pt x="476631" y="82676"/>
                </a:lnTo>
                <a:lnTo>
                  <a:pt x="528319" y="67563"/>
                </a:lnTo>
                <a:lnTo>
                  <a:pt x="582041" y="53975"/>
                </a:lnTo>
                <a:lnTo>
                  <a:pt x="637413" y="41783"/>
                </a:lnTo>
                <a:lnTo>
                  <a:pt x="694563" y="30987"/>
                </a:lnTo>
                <a:lnTo>
                  <a:pt x="753237" y="21716"/>
                </a:lnTo>
                <a:lnTo>
                  <a:pt x="813435" y="14097"/>
                </a:lnTo>
                <a:lnTo>
                  <a:pt x="875030" y="8000"/>
                </a:lnTo>
                <a:lnTo>
                  <a:pt x="937894" y="3555"/>
                </a:lnTo>
                <a:lnTo>
                  <a:pt x="1001776" y="888"/>
                </a:lnTo>
                <a:lnTo>
                  <a:pt x="1066800" y="0"/>
                </a:lnTo>
                <a:lnTo>
                  <a:pt x="1131824" y="888"/>
                </a:lnTo>
                <a:lnTo>
                  <a:pt x="1195705" y="3555"/>
                </a:lnTo>
                <a:lnTo>
                  <a:pt x="1258570" y="8000"/>
                </a:lnTo>
                <a:lnTo>
                  <a:pt x="1320164" y="14097"/>
                </a:lnTo>
                <a:lnTo>
                  <a:pt x="1380363" y="21716"/>
                </a:lnTo>
                <a:lnTo>
                  <a:pt x="1439037" y="30987"/>
                </a:lnTo>
                <a:lnTo>
                  <a:pt x="1496187" y="41783"/>
                </a:lnTo>
                <a:lnTo>
                  <a:pt x="1551558" y="53975"/>
                </a:lnTo>
                <a:lnTo>
                  <a:pt x="1605280" y="67563"/>
                </a:lnTo>
                <a:lnTo>
                  <a:pt x="1656969" y="82676"/>
                </a:lnTo>
                <a:lnTo>
                  <a:pt x="1706626" y="98933"/>
                </a:lnTo>
                <a:lnTo>
                  <a:pt x="1754124" y="116459"/>
                </a:lnTo>
                <a:lnTo>
                  <a:pt x="1799336" y="135254"/>
                </a:lnTo>
                <a:lnTo>
                  <a:pt x="1842262" y="155194"/>
                </a:lnTo>
                <a:lnTo>
                  <a:pt x="1882648" y="176149"/>
                </a:lnTo>
                <a:lnTo>
                  <a:pt x="1920494" y="198247"/>
                </a:lnTo>
                <a:lnTo>
                  <a:pt x="1955673" y="221361"/>
                </a:lnTo>
                <a:lnTo>
                  <a:pt x="1987931" y="245363"/>
                </a:lnTo>
                <a:lnTo>
                  <a:pt x="2017268" y="270255"/>
                </a:lnTo>
                <a:lnTo>
                  <a:pt x="2066798" y="322452"/>
                </a:lnTo>
                <a:lnTo>
                  <a:pt x="2103374" y="377698"/>
                </a:lnTo>
                <a:lnTo>
                  <a:pt x="2125853" y="435483"/>
                </a:lnTo>
                <a:lnTo>
                  <a:pt x="2133600" y="495300"/>
                </a:lnTo>
                <a:lnTo>
                  <a:pt x="2131695" y="525526"/>
                </a:lnTo>
                <a:lnTo>
                  <a:pt x="2116455" y="584326"/>
                </a:lnTo>
                <a:lnTo>
                  <a:pt x="2086737" y="640841"/>
                </a:lnTo>
                <a:lnTo>
                  <a:pt x="2043683" y="694689"/>
                </a:lnTo>
                <a:lnTo>
                  <a:pt x="1987931" y="745236"/>
                </a:lnTo>
                <a:lnTo>
                  <a:pt x="1955673" y="769238"/>
                </a:lnTo>
                <a:lnTo>
                  <a:pt x="1920494" y="792352"/>
                </a:lnTo>
                <a:lnTo>
                  <a:pt x="1882648" y="814451"/>
                </a:lnTo>
                <a:lnTo>
                  <a:pt x="1842262" y="835405"/>
                </a:lnTo>
                <a:lnTo>
                  <a:pt x="1799336" y="855345"/>
                </a:lnTo>
                <a:lnTo>
                  <a:pt x="1754124" y="874140"/>
                </a:lnTo>
                <a:lnTo>
                  <a:pt x="1706626" y="891666"/>
                </a:lnTo>
                <a:lnTo>
                  <a:pt x="1656969" y="907923"/>
                </a:lnTo>
                <a:lnTo>
                  <a:pt x="1605280" y="923036"/>
                </a:lnTo>
                <a:lnTo>
                  <a:pt x="1551558" y="936625"/>
                </a:lnTo>
                <a:lnTo>
                  <a:pt x="1496187" y="948816"/>
                </a:lnTo>
                <a:lnTo>
                  <a:pt x="1439037" y="959612"/>
                </a:lnTo>
                <a:lnTo>
                  <a:pt x="1380363" y="968883"/>
                </a:lnTo>
                <a:lnTo>
                  <a:pt x="1320164" y="976502"/>
                </a:lnTo>
                <a:lnTo>
                  <a:pt x="1258570" y="982599"/>
                </a:lnTo>
                <a:lnTo>
                  <a:pt x="1195705" y="987044"/>
                </a:lnTo>
                <a:lnTo>
                  <a:pt x="1131824" y="989711"/>
                </a:lnTo>
                <a:lnTo>
                  <a:pt x="1066800" y="990600"/>
                </a:lnTo>
                <a:lnTo>
                  <a:pt x="1001776" y="989711"/>
                </a:lnTo>
                <a:lnTo>
                  <a:pt x="937894" y="987044"/>
                </a:lnTo>
                <a:lnTo>
                  <a:pt x="875030" y="982599"/>
                </a:lnTo>
                <a:lnTo>
                  <a:pt x="813435" y="976502"/>
                </a:lnTo>
                <a:lnTo>
                  <a:pt x="753237" y="968883"/>
                </a:lnTo>
                <a:lnTo>
                  <a:pt x="694563" y="959612"/>
                </a:lnTo>
                <a:lnTo>
                  <a:pt x="637413" y="948816"/>
                </a:lnTo>
                <a:lnTo>
                  <a:pt x="582041" y="936625"/>
                </a:lnTo>
                <a:lnTo>
                  <a:pt x="528319" y="923036"/>
                </a:lnTo>
                <a:lnTo>
                  <a:pt x="476631" y="907923"/>
                </a:lnTo>
                <a:lnTo>
                  <a:pt x="426974" y="891666"/>
                </a:lnTo>
                <a:lnTo>
                  <a:pt x="379475" y="874140"/>
                </a:lnTo>
                <a:lnTo>
                  <a:pt x="334213" y="855345"/>
                </a:lnTo>
                <a:lnTo>
                  <a:pt x="291325" y="835405"/>
                </a:lnTo>
                <a:lnTo>
                  <a:pt x="250901" y="814451"/>
                </a:lnTo>
                <a:lnTo>
                  <a:pt x="213080" y="792352"/>
                </a:lnTo>
                <a:lnTo>
                  <a:pt x="177965" y="769238"/>
                </a:lnTo>
                <a:lnTo>
                  <a:pt x="145656" y="745236"/>
                </a:lnTo>
                <a:lnTo>
                  <a:pt x="116281" y="720344"/>
                </a:lnTo>
                <a:lnTo>
                  <a:pt x="66738" y="668147"/>
                </a:lnTo>
                <a:lnTo>
                  <a:pt x="30264" y="612901"/>
                </a:lnTo>
                <a:lnTo>
                  <a:pt x="7708" y="555116"/>
                </a:lnTo>
                <a:lnTo>
                  <a:pt x="0" y="4953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4419600"/>
            <a:ext cx="2133600" cy="990600"/>
          </a:xfrm>
          <a:custGeom>
            <a:avLst/>
            <a:gdLst/>
            <a:ahLst/>
            <a:cxnLst/>
            <a:rect l="l" t="t" r="r" b="b"/>
            <a:pathLst>
              <a:path w="2133600" h="990600">
                <a:moveTo>
                  <a:pt x="0" y="495300"/>
                </a:moveTo>
                <a:lnTo>
                  <a:pt x="7708" y="435482"/>
                </a:lnTo>
                <a:lnTo>
                  <a:pt x="30264" y="377698"/>
                </a:lnTo>
                <a:lnTo>
                  <a:pt x="66738" y="322452"/>
                </a:lnTo>
                <a:lnTo>
                  <a:pt x="116281" y="270256"/>
                </a:lnTo>
                <a:lnTo>
                  <a:pt x="145656" y="245363"/>
                </a:lnTo>
                <a:lnTo>
                  <a:pt x="177965" y="221361"/>
                </a:lnTo>
                <a:lnTo>
                  <a:pt x="213080" y="198247"/>
                </a:lnTo>
                <a:lnTo>
                  <a:pt x="250901" y="176149"/>
                </a:lnTo>
                <a:lnTo>
                  <a:pt x="291325" y="155194"/>
                </a:lnTo>
                <a:lnTo>
                  <a:pt x="334213" y="135255"/>
                </a:lnTo>
                <a:lnTo>
                  <a:pt x="379475" y="116458"/>
                </a:lnTo>
                <a:lnTo>
                  <a:pt x="426974" y="98932"/>
                </a:lnTo>
                <a:lnTo>
                  <a:pt x="476631" y="82676"/>
                </a:lnTo>
                <a:lnTo>
                  <a:pt x="528319" y="67563"/>
                </a:lnTo>
                <a:lnTo>
                  <a:pt x="582041" y="53975"/>
                </a:lnTo>
                <a:lnTo>
                  <a:pt x="637413" y="41782"/>
                </a:lnTo>
                <a:lnTo>
                  <a:pt x="694563" y="30987"/>
                </a:lnTo>
                <a:lnTo>
                  <a:pt x="753237" y="21717"/>
                </a:lnTo>
                <a:lnTo>
                  <a:pt x="813435" y="14097"/>
                </a:lnTo>
                <a:lnTo>
                  <a:pt x="875030" y="8000"/>
                </a:lnTo>
                <a:lnTo>
                  <a:pt x="937894" y="3556"/>
                </a:lnTo>
                <a:lnTo>
                  <a:pt x="1001776" y="888"/>
                </a:lnTo>
                <a:lnTo>
                  <a:pt x="1066800" y="0"/>
                </a:lnTo>
                <a:lnTo>
                  <a:pt x="1131824" y="888"/>
                </a:lnTo>
                <a:lnTo>
                  <a:pt x="1195705" y="3556"/>
                </a:lnTo>
                <a:lnTo>
                  <a:pt x="1258570" y="8000"/>
                </a:lnTo>
                <a:lnTo>
                  <a:pt x="1320164" y="14097"/>
                </a:lnTo>
                <a:lnTo>
                  <a:pt x="1380363" y="21717"/>
                </a:lnTo>
                <a:lnTo>
                  <a:pt x="1439037" y="30987"/>
                </a:lnTo>
                <a:lnTo>
                  <a:pt x="1496187" y="41782"/>
                </a:lnTo>
                <a:lnTo>
                  <a:pt x="1551558" y="53975"/>
                </a:lnTo>
                <a:lnTo>
                  <a:pt x="1605280" y="67563"/>
                </a:lnTo>
                <a:lnTo>
                  <a:pt x="1656969" y="82676"/>
                </a:lnTo>
                <a:lnTo>
                  <a:pt x="1706626" y="98932"/>
                </a:lnTo>
                <a:lnTo>
                  <a:pt x="1754124" y="116458"/>
                </a:lnTo>
                <a:lnTo>
                  <a:pt x="1799336" y="135255"/>
                </a:lnTo>
                <a:lnTo>
                  <a:pt x="1842262" y="155194"/>
                </a:lnTo>
                <a:lnTo>
                  <a:pt x="1882648" y="176149"/>
                </a:lnTo>
                <a:lnTo>
                  <a:pt x="1920494" y="198247"/>
                </a:lnTo>
                <a:lnTo>
                  <a:pt x="1955673" y="221361"/>
                </a:lnTo>
                <a:lnTo>
                  <a:pt x="1987931" y="245363"/>
                </a:lnTo>
                <a:lnTo>
                  <a:pt x="2017268" y="270256"/>
                </a:lnTo>
                <a:lnTo>
                  <a:pt x="2066798" y="322452"/>
                </a:lnTo>
                <a:lnTo>
                  <a:pt x="2103374" y="377698"/>
                </a:lnTo>
                <a:lnTo>
                  <a:pt x="2125853" y="435482"/>
                </a:lnTo>
                <a:lnTo>
                  <a:pt x="2133600" y="495300"/>
                </a:lnTo>
                <a:lnTo>
                  <a:pt x="2131695" y="525526"/>
                </a:lnTo>
                <a:lnTo>
                  <a:pt x="2116455" y="584326"/>
                </a:lnTo>
                <a:lnTo>
                  <a:pt x="2086737" y="640842"/>
                </a:lnTo>
                <a:lnTo>
                  <a:pt x="2043683" y="694689"/>
                </a:lnTo>
                <a:lnTo>
                  <a:pt x="1987931" y="745236"/>
                </a:lnTo>
                <a:lnTo>
                  <a:pt x="1955673" y="769238"/>
                </a:lnTo>
                <a:lnTo>
                  <a:pt x="1920494" y="792352"/>
                </a:lnTo>
                <a:lnTo>
                  <a:pt x="1882648" y="814451"/>
                </a:lnTo>
                <a:lnTo>
                  <a:pt x="1842262" y="835406"/>
                </a:lnTo>
                <a:lnTo>
                  <a:pt x="1799336" y="855344"/>
                </a:lnTo>
                <a:lnTo>
                  <a:pt x="1754124" y="874141"/>
                </a:lnTo>
                <a:lnTo>
                  <a:pt x="1706626" y="891666"/>
                </a:lnTo>
                <a:lnTo>
                  <a:pt x="1656969" y="907922"/>
                </a:lnTo>
                <a:lnTo>
                  <a:pt x="1605280" y="923036"/>
                </a:lnTo>
                <a:lnTo>
                  <a:pt x="1551558" y="936625"/>
                </a:lnTo>
                <a:lnTo>
                  <a:pt x="1496187" y="948816"/>
                </a:lnTo>
                <a:lnTo>
                  <a:pt x="1439037" y="959612"/>
                </a:lnTo>
                <a:lnTo>
                  <a:pt x="1380363" y="968883"/>
                </a:lnTo>
                <a:lnTo>
                  <a:pt x="1320164" y="976503"/>
                </a:lnTo>
                <a:lnTo>
                  <a:pt x="1258570" y="982599"/>
                </a:lnTo>
                <a:lnTo>
                  <a:pt x="1195705" y="987044"/>
                </a:lnTo>
                <a:lnTo>
                  <a:pt x="1131824" y="989711"/>
                </a:lnTo>
                <a:lnTo>
                  <a:pt x="1066800" y="990600"/>
                </a:lnTo>
                <a:lnTo>
                  <a:pt x="1001776" y="989711"/>
                </a:lnTo>
                <a:lnTo>
                  <a:pt x="937894" y="987044"/>
                </a:lnTo>
                <a:lnTo>
                  <a:pt x="875030" y="982599"/>
                </a:lnTo>
                <a:lnTo>
                  <a:pt x="813435" y="976503"/>
                </a:lnTo>
                <a:lnTo>
                  <a:pt x="753237" y="968883"/>
                </a:lnTo>
                <a:lnTo>
                  <a:pt x="694563" y="959612"/>
                </a:lnTo>
                <a:lnTo>
                  <a:pt x="637413" y="948816"/>
                </a:lnTo>
                <a:lnTo>
                  <a:pt x="582041" y="936625"/>
                </a:lnTo>
                <a:lnTo>
                  <a:pt x="528319" y="923036"/>
                </a:lnTo>
                <a:lnTo>
                  <a:pt x="476631" y="907922"/>
                </a:lnTo>
                <a:lnTo>
                  <a:pt x="426974" y="891666"/>
                </a:lnTo>
                <a:lnTo>
                  <a:pt x="379475" y="874141"/>
                </a:lnTo>
                <a:lnTo>
                  <a:pt x="334213" y="855344"/>
                </a:lnTo>
                <a:lnTo>
                  <a:pt x="291325" y="835406"/>
                </a:lnTo>
                <a:lnTo>
                  <a:pt x="250901" y="814451"/>
                </a:lnTo>
                <a:lnTo>
                  <a:pt x="213080" y="792352"/>
                </a:lnTo>
                <a:lnTo>
                  <a:pt x="177965" y="769238"/>
                </a:lnTo>
                <a:lnTo>
                  <a:pt x="145656" y="745236"/>
                </a:lnTo>
                <a:lnTo>
                  <a:pt x="116281" y="720344"/>
                </a:lnTo>
                <a:lnTo>
                  <a:pt x="66738" y="668147"/>
                </a:lnTo>
                <a:lnTo>
                  <a:pt x="30264" y="612901"/>
                </a:lnTo>
                <a:lnTo>
                  <a:pt x="7708" y="555117"/>
                </a:lnTo>
                <a:lnTo>
                  <a:pt x="0" y="4953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388732" y="2764662"/>
            <a:ext cx="7708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Behavior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7100" y="2688462"/>
            <a:ext cx="7588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45490" algn="l"/>
              </a:tabLst>
            </a:pP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5546" y="2688462"/>
            <a:ext cx="9169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170" marR="5080" indent="-7810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B</a:t>
            </a:r>
            <a:r>
              <a:rPr sz="1600" spc="-1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600" spc="-5" dirty="0">
                <a:latin typeface="Times New Roman"/>
                <a:cs typeface="Times New Roman"/>
              </a:rPr>
              <a:t>avioral  Intention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35300" y="2688462"/>
            <a:ext cx="9112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97890" algn="l"/>
              </a:tabLst>
            </a:pP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9366" y="2688462"/>
            <a:ext cx="8832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740" marR="5080" indent="-19367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Subjective  Norm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52245" y="859028"/>
            <a:ext cx="16306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5930" marR="5080" indent="-44386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Attitude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45" dirty="0">
                <a:latin typeface="Times New Roman"/>
                <a:cs typeface="Times New Roman"/>
              </a:rPr>
              <a:t>T</a:t>
            </a:r>
            <a:r>
              <a:rPr sz="1600" spc="-25" dirty="0">
                <a:latin typeface="Times New Roman"/>
                <a:cs typeface="Times New Roman"/>
              </a:rPr>
              <a:t>o</a:t>
            </a:r>
            <a:r>
              <a:rPr sz="1600" spc="-30" dirty="0">
                <a:latin typeface="Times New Roman"/>
                <a:cs typeface="Times New Roman"/>
              </a:rPr>
              <a:t>wa</a:t>
            </a:r>
            <a:r>
              <a:rPr sz="1600" spc="-35" dirty="0">
                <a:latin typeface="Times New Roman"/>
                <a:cs typeface="Times New Roman"/>
              </a:rPr>
              <a:t>r</a:t>
            </a:r>
            <a:r>
              <a:rPr sz="1600" spc="-5" dirty="0">
                <a:latin typeface="Times New Roman"/>
                <a:cs typeface="Times New Roman"/>
              </a:rPr>
              <a:t>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  Behavior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89126" y="4594097"/>
            <a:ext cx="158305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7909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Perceived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Behavioral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Control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629400" y="2895600"/>
            <a:ext cx="60960" cy="76200"/>
          </a:xfrm>
          <a:custGeom>
            <a:avLst/>
            <a:gdLst/>
            <a:ahLst/>
            <a:cxnLst/>
            <a:rect l="l" t="t" r="r" b="b"/>
            <a:pathLst>
              <a:path w="60959" h="76200">
                <a:moveTo>
                  <a:pt x="0" y="0"/>
                </a:moveTo>
                <a:lnTo>
                  <a:pt x="0" y="76200"/>
                </a:lnTo>
                <a:lnTo>
                  <a:pt x="60959" y="45720"/>
                </a:lnTo>
                <a:lnTo>
                  <a:pt x="12700" y="45720"/>
                </a:lnTo>
                <a:lnTo>
                  <a:pt x="12700" y="30479"/>
                </a:lnTo>
                <a:lnTo>
                  <a:pt x="60959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10000" y="2895600"/>
            <a:ext cx="60960" cy="76200"/>
          </a:xfrm>
          <a:custGeom>
            <a:avLst/>
            <a:gdLst/>
            <a:ahLst/>
            <a:cxnLst/>
            <a:rect l="l" t="t" r="r" b="b"/>
            <a:pathLst>
              <a:path w="60960" h="76200">
                <a:moveTo>
                  <a:pt x="0" y="0"/>
                </a:moveTo>
                <a:lnTo>
                  <a:pt x="0" y="76200"/>
                </a:lnTo>
                <a:lnTo>
                  <a:pt x="60960" y="45720"/>
                </a:lnTo>
                <a:lnTo>
                  <a:pt x="12700" y="45720"/>
                </a:lnTo>
                <a:lnTo>
                  <a:pt x="12700" y="30479"/>
                </a:lnTo>
                <a:lnTo>
                  <a:pt x="60960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2731007" y="3284220"/>
            <a:ext cx="1467485" cy="1285240"/>
            <a:chOff x="2731007" y="3284220"/>
            <a:chExt cx="1467485" cy="1285240"/>
          </a:xfrm>
        </p:grpSpPr>
        <p:sp>
          <p:nvSpPr>
            <p:cNvPr id="17" name="object 17"/>
            <p:cNvSpPr/>
            <p:nvPr/>
          </p:nvSpPr>
          <p:spPr>
            <a:xfrm>
              <a:off x="2731007" y="3328670"/>
              <a:ext cx="1415415" cy="1240790"/>
            </a:xfrm>
            <a:custGeom>
              <a:avLst/>
              <a:gdLst/>
              <a:ahLst/>
              <a:cxnLst/>
              <a:rect l="l" t="t" r="r" b="b"/>
              <a:pathLst>
                <a:path w="1415414" h="1240789">
                  <a:moveTo>
                    <a:pt x="1405128" y="0"/>
                  </a:moveTo>
                  <a:lnTo>
                    <a:pt x="0" y="1228852"/>
                  </a:lnTo>
                  <a:lnTo>
                    <a:pt x="9906" y="1240281"/>
                  </a:lnTo>
                  <a:lnTo>
                    <a:pt x="1415161" y="11429"/>
                  </a:lnTo>
                  <a:lnTo>
                    <a:pt x="14051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6196" y="3284220"/>
              <a:ext cx="82295" cy="78866"/>
            </a:xfrm>
            <a:prstGeom prst="rect">
              <a:avLst/>
            </a:prstGeom>
          </p:spPr>
        </p:pic>
      </p:grpSp>
      <p:grpSp>
        <p:nvGrpSpPr>
          <p:cNvPr id="19" name="object 19"/>
          <p:cNvGrpSpPr/>
          <p:nvPr/>
        </p:nvGrpSpPr>
        <p:grpSpPr>
          <a:xfrm>
            <a:off x="2731007" y="1525524"/>
            <a:ext cx="1468120" cy="1057910"/>
            <a:chOff x="2731007" y="1525524"/>
            <a:chExt cx="1468120" cy="1057910"/>
          </a:xfrm>
        </p:grpSpPr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545" y="2507615"/>
              <a:ext cx="84074" cy="75437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731007" y="1525524"/>
              <a:ext cx="1410335" cy="1019810"/>
            </a:xfrm>
            <a:custGeom>
              <a:avLst/>
              <a:gdLst/>
              <a:ahLst/>
              <a:cxnLst/>
              <a:rect l="l" t="t" r="r" b="b"/>
              <a:pathLst>
                <a:path w="1410335" h="1019810">
                  <a:moveTo>
                    <a:pt x="8890" y="0"/>
                  </a:moveTo>
                  <a:lnTo>
                    <a:pt x="0" y="12446"/>
                  </a:lnTo>
                  <a:lnTo>
                    <a:pt x="1401318" y="1019301"/>
                  </a:lnTo>
                  <a:lnTo>
                    <a:pt x="1410208" y="1006855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88035" y="6347866"/>
            <a:ext cx="24968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The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Theory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of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P</a:t>
            </a:r>
            <a:r>
              <a:rPr sz="1400" b="1" dirty="0">
                <a:latin typeface="Times New Roman"/>
                <a:cs typeface="Times New Roman"/>
              </a:rPr>
              <a:t>lanned</a:t>
            </a:r>
            <a:r>
              <a:rPr sz="1400" b="1" spc="-1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Behavior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7204" y="1387374"/>
            <a:ext cx="7240105" cy="40471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5246" y="77470"/>
            <a:ext cx="790702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985" algn="ctr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 MT"/>
                <a:cs typeface="Arial MT"/>
              </a:rPr>
              <a:t>Les étapes </a:t>
            </a:r>
            <a:r>
              <a:rPr sz="3600" b="0" dirty="0">
                <a:latin typeface="Arial MT"/>
                <a:cs typeface="Arial MT"/>
              </a:rPr>
              <a:t>et </a:t>
            </a:r>
            <a:r>
              <a:rPr sz="3600" b="0" spc="-5" dirty="0">
                <a:latin typeface="Arial MT"/>
                <a:cs typeface="Arial MT"/>
              </a:rPr>
              <a:t>les modes </a:t>
            </a:r>
            <a:r>
              <a:rPr sz="3600" b="0" dirty="0">
                <a:latin typeface="Arial MT"/>
                <a:cs typeface="Arial MT"/>
              </a:rPr>
              <a:t> </a:t>
            </a:r>
            <a:r>
              <a:rPr sz="3600" b="0" spc="-5" dirty="0">
                <a:latin typeface="Arial MT"/>
                <a:cs typeface="Arial MT"/>
              </a:rPr>
              <a:t>d’accompagnement</a:t>
            </a:r>
            <a:r>
              <a:rPr sz="3600" b="0" spc="-30" dirty="0">
                <a:latin typeface="Arial MT"/>
                <a:cs typeface="Arial MT"/>
              </a:rPr>
              <a:t> </a:t>
            </a:r>
            <a:r>
              <a:rPr sz="3600" b="0" spc="-5" dirty="0">
                <a:latin typeface="Arial MT"/>
                <a:cs typeface="Arial MT"/>
              </a:rPr>
              <a:t>du</a:t>
            </a:r>
            <a:r>
              <a:rPr sz="3600" b="0" spc="-30" dirty="0">
                <a:latin typeface="Arial MT"/>
                <a:cs typeface="Arial MT"/>
              </a:rPr>
              <a:t> </a:t>
            </a:r>
            <a:r>
              <a:rPr sz="3600" b="0" spc="-5" dirty="0">
                <a:latin typeface="Arial MT"/>
                <a:cs typeface="Arial MT"/>
              </a:rPr>
              <a:t>changement</a:t>
            </a:r>
            <a:r>
              <a:rPr sz="3600" b="0" spc="-130" dirty="0">
                <a:latin typeface="Arial MT"/>
                <a:cs typeface="Arial MT"/>
              </a:rPr>
              <a:t> </a:t>
            </a:r>
            <a:r>
              <a:rPr sz="3600" b="0" spc="-5" dirty="0">
                <a:latin typeface="Arial MT"/>
                <a:cs typeface="Arial MT"/>
              </a:rPr>
              <a:t>de </a:t>
            </a:r>
            <a:r>
              <a:rPr sz="3600" b="0" spc="-985" dirty="0">
                <a:latin typeface="Arial MT"/>
                <a:cs typeface="Arial MT"/>
              </a:rPr>
              <a:t> </a:t>
            </a:r>
            <a:r>
              <a:rPr sz="3600" b="0" dirty="0">
                <a:latin typeface="Arial MT"/>
                <a:cs typeface="Arial MT"/>
              </a:rPr>
              <a:t>comportement</a:t>
            </a:r>
            <a:endParaRPr sz="36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427" y="1676398"/>
            <a:ext cx="7635240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828800"/>
            <a:ext cx="8321040" cy="35859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3998" y="468883"/>
            <a:ext cx="50863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Arial MT"/>
                <a:cs typeface="Arial MT"/>
              </a:rPr>
              <a:t>La</a:t>
            </a:r>
            <a:r>
              <a:rPr b="0" spc="-125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précontemplation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0530" y="1614678"/>
            <a:ext cx="8672830" cy="4471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24154" indent="-343535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Arial MT"/>
                <a:cs typeface="Arial MT"/>
              </a:rPr>
              <a:t>À </a:t>
            </a:r>
            <a:r>
              <a:rPr sz="2800" dirty="0">
                <a:latin typeface="Arial MT"/>
                <a:cs typeface="Arial MT"/>
              </a:rPr>
              <a:t>ce </a:t>
            </a:r>
            <a:r>
              <a:rPr sz="2800" spc="-5" dirty="0">
                <a:latin typeface="Arial MT"/>
                <a:cs typeface="Arial MT"/>
              </a:rPr>
              <a:t>niveau, la personne </a:t>
            </a:r>
            <a:r>
              <a:rPr sz="2800" spc="-10" dirty="0">
                <a:latin typeface="Arial MT"/>
                <a:cs typeface="Arial MT"/>
              </a:rPr>
              <a:t>n’est </a:t>
            </a:r>
            <a:r>
              <a:rPr sz="2800" spc="-5" dirty="0">
                <a:latin typeface="Arial MT"/>
                <a:cs typeface="Arial MT"/>
              </a:rPr>
              <a:t>pas prête à changer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 comportement </a:t>
            </a:r>
            <a:r>
              <a:rPr sz="2800" dirty="0">
                <a:latin typeface="Arial MT"/>
                <a:cs typeface="Arial MT"/>
              </a:rPr>
              <a:t>: soit </a:t>
            </a:r>
            <a:r>
              <a:rPr sz="2800" spc="-5" dirty="0">
                <a:latin typeface="Arial MT"/>
                <a:cs typeface="Arial MT"/>
              </a:rPr>
              <a:t>elle ignore </a:t>
            </a:r>
            <a:r>
              <a:rPr sz="2800" spc="-10" dirty="0">
                <a:latin typeface="Arial MT"/>
                <a:cs typeface="Arial MT"/>
              </a:rPr>
              <a:t>le </a:t>
            </a:r>
            <a:r>
              <a:rPr sz="2800" dirty="0">
                <a:latin typeface="Arial MT"/>
                <a:cs typeface="Arial MT"/>
              </a:rPr>
              <a:t>problème, </a:t>
            </a:r>
            <a:r>
              <a:rPr sz="2800" spc="-5" dirty="0">
                <a:latin typeface="Arial MT"/>
                <a:cs typeface="Arial MT"/>
              </a:rPr>
              <a:t>soit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elle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pense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qu’elle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ne </a:t>
            </a:r>
            <a:r>
              <a:rPr sz="2800" dirty="0">
                <a:latin typeface="Arial MT"/>
                <a:cs typeface="Arial MT"/>
              </a:rPr>
              <a:t>peut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rien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faire.</a:t>
            </a:r>
            <a:endParaRPr sz="2800">
              <a:latin typeface="Arial MT"/>
              <a:cs typeface="Arial MT"/>
            </a:endParaRPr>
          </a:p>
          <a:p>
            <a:pPr marL="355600" marR="587375" indent="-343535" algn="just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Actions appropriées à ce stade </a:t>
            </a:r>
            <a:r>
              <a:rPr sz="2800" spc="-5" dirty="0">
                <a:latin typeface="Arial MT"/>
                <a:cs typeface="Arial MT"/>
              </a:rPr>
              <a:t>: augmenter </a:t>
            </a:r>
            <a:r>
              <a:rPr sz="2800" spc="-15" dirty="0">
                <a:latin typeface="Arial MT"/>
                <a:cs typeface="Arial MT"/>
              </a:rPr>
              <a:t>le 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niveau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dirty="0">
                <a:latin typeface="Arial MT"/>
                <a:cs typeface="Arial MT"/>
              </a:rPr>
              <a:t> conscience,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favoriser </a:t>
            </a:r>
            <a:r>
              <a:rPr sz="2800" spc="-5" dirty="0">
                <a:latin typeface="Arial MT"/>
                <a:cs typeface="Arial MT"/>
              </a:rPr>
              <a:t>les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modifications</a:t>
            </a:r>
            <a:endParaRPr sz="2800">
              <a:latin typeface="Arial MT"/>
              <a:cs typeface="Arial MT"/>
            </a:endParaRPr>
          </a:p>
          <a:p>
            <a:pPr marL="355600" marR="508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Arial MT"/>
                <a:cs typeface="Arial MT"/>
              </a:rPr>
              <a:t>« </a:t>
            </a:r>
            <a:r>
              <a:rPr sz="2800" dirty="0">
                <a:latin typeface="Arial MT"/>
                <a:cs typeface="Arial MT"/>
              </a:rPr>
              <a:t>environnementales </a:t>
            </a:r>
            <a:r>
              <a:rPr sz="2800" spc="-5" dirty="0">
                <a:latin typeface="Arial MT"/>
                <a:cs typeface="Arial MT"/>
              </a:rPr>
              <a:t>» </a:t>
            </a:r>
            <a:r>
              <a:rPr sz="2800" dirty="0">
                <a:latin typeface="Arial MT"/>
                <a:cs typeface="Arial MT"/>
              </a:rPr>
              <a:t>(conférences, </a:t>
            </a:r>
            <a:r>
              <a:rPr sz="2800" spc="-5" dirty="0">
                <a:latin typeface="Arial MT"/>
                <a:cs typeface="Arial MT"/>
              </a:rPr>
              <a:t>campagnes </a:t>
            </a:r>
            <a:r>
              <a:rPr sz="2800" dirty="0">
                <a:latin typeface="Arial MT"/>
                <a:cs typeface="Arial MT"/>
              </a:rPr>
              <a:t>de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sensibilisation…).</a:t>
            </a:r>
            <a:endParaRPr sz="2800">
              <a:latin typeface="Arial MT"/>
              <a:cs typeface="Arial MT"/>
            </a:endParaRPr>
          </a:p>
          <a:p>
            <a:pPr marL="355600" marR="1287780" indent="-343535">
              <a:lnSpc>
                <a:spcPct val="100000"/>
              </a:lnSpc>
              <a:spcBef>
                <a:spcPts val="7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Indication de temps </a:t>
            </a:r>
            <a:r>
              <a:rPr sz="2800" spc="-5" dirty="0">
                <a:latin typeface="Arial MT"/>
                <a:cs typeface="Arial MT"/>
              </a:rPr>
              <a:t>: Les </a:t>
            </a:r>
            <a:r>
              <a:rPr sz="2800" dirty="0">
                <a:latin typeface="Arial MT"/>
                <a:cs typeface="Arial MT"/>
              </a:rPr>
              <a:t>personnes </a:t>
            </a:r>
            <a:r>
              <a:rPr sz="2800" spc="-5" dirty="0">
                <a:latin typeface="Arial MT"/>
                <a:cs typeface="Arial MT"/>
              </a:rPr>
              <a:t>ne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changeront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pas de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comportement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dans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les 6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prochains mois.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8494" y="468883"/>
            <a:ext cx="42779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Arial MT"/>
                <a:cs typeface="Arial MT"/>
              </a:rPr>
              <a:t>La</a:t>
            </a:r>
            <a:r>
              <a:rPr b="0" spc="-125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contemplation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618234"/>
            <a:ext cx="7995920" cy="456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Ça </a:t>
            </a:r>
            <a:r>
              <a:rPr sz="2400" dirty="0">
                <a:latin typeface="Arial MT"/>
                <a:cs typeface="Arial MT"/>
              </a:rPr>
              <a:t>y est ! </a:t>
            </a:r>
            <a:r>
              <a:rPr sz="2400" spc="-5" dirty="0">
                <a:latin typeface="Arial MT"/>
                <a:cs typeface="Arial MT"/>
              </a:rPr>
              <a:t>Le problème </a:t>
            </a:r>
            <a:r>
              <a:rPr sz="2400" dirty="0">
                <a:latin typeface="Arial MT"/>
                <a:cs typeface="Arial MT"/>
              </a:rPr>
              <a:t>est </a:t>
            </a:r>
            <a:r>
              <a:rPr sz="2400" spc="-5" dirty="0">
                <a:latin typeface="Arial MT"/>
                <a:cs typeface="Arial MT"/>
              </a:rPr>
              <a:t>connu, la personne a compris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l’intérêt de </a:t>
            </a:r>
            <a:r>
              <a:rPr sz="2400" spc="-45" dirty="0">
                <a:latin typeface="Arial MT"/>
                <a:cs typeface="Arial MT"/>
              </a:rPr>
              <a:t>changer. </a:t>
            </a:r>
            <a:r>
              <a:rPr sz="2400" spc="-5" dirty="0">
                <a:latin typeface="Arial MT"/>
                <a:cs typeface="Arial MT"/>
              </a:rPr>
              <a:t>Pourtant </a:t>
            </a:r>
            <a:r>
              <a:rPr sz="2400" dirty="0">
                <a:latin typeface="Arial MT"/>
                <a:cs typeface="Arial MT"/>
              </a:rPr>
              <a:t>le </a:t>
            </a:r>
            <a:r>
              <a:rPr sz="2400" spc="-5" dirty="0">
                <a:latin typeface="Arial MT"/>
                <a:cs typeface="Arial MT"/>
              </a:rPr>
              <a:t>passage </a:t>
            </a:r>
            <a:r>
              <a:rPr sz="2400" dirty="0">
                <a:latin typeface="Arial MT"/>
                <a:cs typeface="Arial MT"/>
              </a:rPr>
              <a:t>à </a:t>
            </a:r>
            <a:r>
              <a:rPr sz="2400" spc="-5" dirty="0">
                <a:latin typeface="Arial MT"/>
                <a:cs typeface="Arial MT"/>
              </a:rPr>
              <a:t>l’action </a:t>
            </a:r>
            <a:r>
              <a:rPr sz="2400" spc="-15" dirty="0">
                <a:latin typeface="Arial MT"/>
                <a:cs typeface="Arial MT"/>
              </a:rPr>
              <a:t>n’est 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pas immédiat, les freins </a:t>
            </a:r>
            <a:r>
              <a:rPr sz="2400" dirty="0">
                <a:latin typeface="Arial MT"/>
                <a:cs typeface="Arial MT"/>
              </a:rPr>
              <a:t>sont </a:t>
            </a:r>
            <a:r>
              <a:rPr sz="2400" spc="-5" dirty="0">
                <a:latin typeface="Arial MT"/>
                <a:cs typeface="Arial MT"/>
              </a:rPr>
              <a:t>encore </a:t>
            </a:r>
            <a:r>
              <a:rPr sz="2400" spc="-15" dirty="0">
                <a:latin typeface="Arial MT"/>
                <a:cs typeface="Arial MT"/>
              </a:rPr>
              <a:t>nombreux. </a:t>
            </a:r>
            <a:r>
              <a:rPr sz="2400" spc="-5" dirty="0">
                <a:latin typeface="Arial MT"/>
                <a:cs typeface="Arial MT"/>
              </a:rPr>
              <a:t>C’est la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phase</a:t>
            </a:r>
            <a:r>
              <a:rPr sz="2400" spc="-15" dirty="0">
                <a:latin typeface="Arial MT"/>
                <a:cs typeface="Arial MT"/>
              </a:rPr>
              <a:t> d’ambivalence.</a:t>
            </a:r>
            <a:endParaRPr sz="2400">
              <a:latin typeface="Arial MT"/>
              <a:cs typeface="Arial MT"/>
            </a:endParaRPr>
          </a:p>
          <a:p>
            <a:pPr marL="355600" marR="803275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À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l'étape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contemplation,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personne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pense</a:t>
            </a:r>
            <a:r>
              <a:rPr sz="2400" spc="7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à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effectuer </a:t>
            </a:r>
            <a:r>
              <a:rPr sz="2400" spc="-10" dirty="0">
                <a:latin typeface="Arial MT"/>
                <a:cs typeface="Arial MT"/>
              </a:rPr>
              <a:t>le </a:t>
            </a:r>
            <a:r>
              <a:rPr sz="2400" spc="-5" dirty="0">
                <a:latin typeface="Arial MT"/>
                <a:cs typeface="Arial MT"/>
              </a:rPr>
              <a:t>changement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dans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un</a:t>
            </a:r>
            <a:endParaRPr sz="2400">
              <a:latin typeface="Arial MT"/>
              <a:cs typeface="Arial MT"/>
            </a:endParaRPr>
          </a:p>
          <a:p>
            <a:pPr marL="355600" marR="12573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 MT"/>
                <a:cs typeface="Arial MT"/>
              </a:rPr>
              <a:t>avenir plus ou moins rapproché(6mois). Elle a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cependant tendance à voir davantage les inconvénients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 </a:t>
            </a:r>
            <a:r>
              <a:rPr sz="2400" spc="-5" dirty="0">
                <a:latin typeface="Arial MT"/>
                <a:cs typeface="Arial MT"/>
              </a:rPr>
              <a:t>les </a:t>
            </a:r>
            <a:r>
              <a:rPr sz="2400" spc="-20" dirty="0">
                <a:latin typeface="Arial MT"/>
                <a:cs typeface="Arial MT"/>
              </a:rPr>
              <a:t>difficultés </a:t>
            </a:r>
            <a:r>
              <a:rPr sz="2400" spc="-5" dirty="0">
                <a:latin typeface="Arial MT"/>
                <a:cs typeface="Arial MT"/>
              </a:rPr>
              <a:t>à </a:t>
            </a:r>
            <a:r>
              <a:rPr sz="2400" dirty="0">
                <a:latin typeface="Arial MT"/>
                <a:cs typeface="Arial MT"/>
              </a:rPr>
              <a:t>court </a:t>
            </a:r>
            <a:r>
              <a:rPr sz="2400" spc="-5" dirty="0">
                <a:latin typeface="Arial MT"/>
                <a:cs typeface="Arial MT"/>
              </a:rPr>
              <a:t>terme que les avantages à </a:t>
            </a:r>
            <a:r>
              <a:rPr sz="2400" dirty="0">
                <a:latin typeface="Arial MT"/>
                <a:cs typeface="Arial MT"/>
              </a:rPr>
              <a:t>court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long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terme.</a:t>
            </a:r>
            <a:endParaRPr sz="2400">
              <a:latin typeface="Arial MT"/>
              <a:cs typeface="Arial MT"/>
            </a:endParaRPr>
          </a:p>
          <a:p>
            <a:pPr marL="355600" marR="196596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Elle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peut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être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aidée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l'information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</a:t>
            </a:r>
            <a:r>
              <a:rPr sz="2400" spc="-5" dirty="0">
                <a:latin typeface="Arial MT"/>
                <a:cs typeface="Arial MT"/>
              </a:rPr>
              <a:t> les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encouragements.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6154" y="468883"/>
            <a:ext cx="362457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Arial MT"/>
                <a:cs typeface="Arial MT"/>
              </a:rPr>
              <a:t>La</a:t>
            </a:r>
            <a:r>
              <a:rPr b="0" spc="-140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préparation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618234"/>
            <a:ext cx="8033384" cy="5010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On y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est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bientôt,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c’est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le stade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</a:t>
            </a:r>
            <a:r>
              <a:rPr sz="2400" spc="-15" dirty="0">
                <a:latin typeface="Arial MT"/>
                <a:cs typeface="Arial MT"/>
              </a:rPr>
              <a:t> planification,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du</a:t>
            </a:r>
            <a:r>
              <a:rPr sz="2400" spc="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plan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d’actions.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personne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s’organise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pour</a:t>
            </a:r>
            <a:r>
              <a:rPr sz="2400" spc="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changer</a:t>
            </a:r>
            <a:endParaRPr sz="2400">
              <a:latin typeface="Arial MT"/>
              <a:cs typeface="Arial MT"/>
            </a:endParaRPr>
          </a:p>
          <a:p>
            <a:pPr marL="355600" marR="196215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À </a:t>
            </a:r>
            <a:r>
              <a:rPr sz="2400" spc="-5" dirty="0">
                <a:latin typeface="Arial MT"/>
                <a:cs typeface="Arial MT"/>
              </a:rPr>
              <a:t>l'étape de la préparation, la personne </a:t>
            </a:r>
            <a:r>
              <a:rPr sz="2400" dirty="0">
                <a:latin typeface="Arial MT"/>
                <a:cs typeface="Arial MT"/>
              </a:rPr>
              <a:t>est </a:t>
            </a:r>
            <a:r>
              <a:rPr sz="2400" spc="-5" dirty="0">
                <a:latin typeface="Arial MT"/>
                <a:cs typeface="Arial MT"/>
              </a:rPr>
              <a:t>convaincue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du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bien-fondé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faire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changement.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Elle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croit</a:t>
            </a:r>
            <a:r>
              <a:rPr sz="2400" spc="-5" dirty="0">
                <a:latin typeface="Arial MT"/>
                <a:cs typeface="Arial MT"/>
              </a:rPr>
              <a:t> qu'il</a:t>
            </a:r>
            <a:r>
              <a:rPr sz="2400" dirty="0">
                <a:latin typeface="Arial MT"/>
                <a:cs typeface="Arial MT"/>
              </a:rPr>
              <a:t> est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temps </a:t>
            </a:r>
            <a:r>
              <a:rPr sz="2400" spc="-45" dirty="0">
                <a:latin typeface="Arial MT"/>
                <a:cs typeface="Arial MT"/>
              </a:rPr>
              <a:t>d'agir. </a:t>
            </a:r>
            <a:r>
              <a:rPr sz="2400" spc="-5" dirty="0">
                <a:latin typeface="Arial MT"/>
                <a:cs typeface="Arial MT"/>
              </a:rPr>
              <a:t>Elle commence à poser des </a:t>
            </a:r>
            <a:r>
              <a:rPr sz="2400" dirty="0">
                <a:latin typeface="Arial MT"/>
                <a:cs typeface="Arial MT"/>
              </a:rPr>
              <a:t>gestes et fait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des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plans</a:t>
            </a:r>
            <a:endParaRPr sz="2400">
              <a:latin typeface="Arial MT"/>
              <a:cs typeface="Arial MT"/>
            </a:endParaRPr>
          </a:p>
          <a:p>
            <a:pPr marL="355600" marR="137795" indent="-342900">
              <a:lnSpc>
                <a:spcPct val="100000"/>
              </a:lnSpc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Par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exemple,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elle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commence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à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limiter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sa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consommation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 cigarettes, à mieux choisir son alimentation, à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s'informer des activités accessibles, à limiter certaines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dépenses,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etc..</a:t>
            </a:r>
            <a:endParaRPr sz="2400">
              <a:latin typeface="Arial MT"/>
              <a:cs typeface="Arial MT"/>
            </a:endParaRPr>
          </a:p>
          <a:p>
            <a:pPr marL="355600" marR="15875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L'aide apportée à </a:t>
            </a:r>
            <a:r>
              <a:rPr sz="2400" dirty="0">
                <a:latin typeface="Arial MT"/>
                <a:cs typeface="Arial MT"/>
              </a:rPr>
              <a:t>cette </a:t>
            </a:r>
            <a:r>
              <a:rPr sz="2400" spc="-5" dirty="0">
                <a:latin typeface="Arial MT"/>
                <a:cs typeface="Arial MT"/>
              </a:rPr>
              <a:t>étape peut être concrète (fournir </a:t>
            </a:r>
            <a:r>
              <a:rPr sz="2400" spc="-6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des </a:t>
            </a:r>
            <a:r>
              <a:rPr sz="2400" dirty="0">
                <a:latin typeface="Arial MT"/>
                <a:cs typeface="Arial MT"/>
              </a:rPr>
              <a:t>recettes santé, </a:t>
            </a:r>
            <a:r>
              <a:rPr sz="2400" spc="-5" dirty="0">
                <a:latin typeface="Arial MT"/>
                <a:cs typeface="Arial MT"/>
              </a:rPr>
              <a:t>des informations sur les </a:t>
            </a:r>
            <a:r>
              <a:rPr sz="2400" dirty="0">
                <a:latin typeface="Arial MT"/>
                <a:cs typeface="Arial MT"/>
              </a:rPr>
              <a:t>formes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d'exercices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accessibles...).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L'action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035" y="1229106"/>
            <a:ext cx="8557260" cy="5006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Ça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y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est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on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ne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dit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plus,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fait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!</a:t>
            </a:r>
            <a:r>
              <a:rPr sz="3200" spc="-5" dirty="0">
                <a:latin typeface="Arial MT"/>
                <a:cs typeface="Arial MT"/>
              </a:rPr>
              <a:t> Mais</a:t>
            </a:r>
            <a:r>
              <a:rPr sz="3200" spc="-1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attention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cette phase est </a:t>
            </a:r>
            <a:r>
              <a:rPr sz="3200" spc="-5" dirty="0">
                <a:latin typeface="Arial MT"/>
                <a:cs typeface="Arial MT"/>
              </a:rPr>
              <a:t>fragile, </a:t>
            </a:r>
            <a:r>
              <a:rPr sz="3200" dirty="0">
                <a:latin typeface="Arial MT"/>
                <a:cs typeface="Arial MT"/>
              </a:rPr>
              <a:t>la </a:t>
            </a:r>
            <a:r>
              <a:rPr sz="3200" spc="-5" dirty="0">
                <a:latin typeface="Arial MT"/>
                <a:cs typeface="Arial MT"/>
              </a:rPr>
              <a:t>personne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expérimente </a:t>
            </a:r>
            <a:r>
              <a:rPr sz="3200" dirty="0">
                <a:latin typeface="Arial MT"/>
                <a:cs typeface="Arial MT"/>
              </a:rPr>
              <a:t>et se </a:t>
            </a:r>
            <a:r>
              <a:rPr sz="3200" spc="-5" dirty="0">
                <a:latin typeface="Arial MT"/>
                <a:cs typeface="Arial MT"/>
              </a:rPr>
              <a:t>fait </a:t>
            </a:r>
            <a:r>
              <a:rPr sz="3200" dirty="0">
                <a:latin typeface="Arial MT"/>
                <a:cs typeface="Arial MT"/>
              </a:rPr>
              <a:t>sa </a:t>
            </a:r>
            <a:r>
              <a:rPr sz="3200" spc="-5" dirty="0">
                <a:latin typeface="Arial MT"/>
                <a:cs typeface="Arial MT"/>
              </a:rPr>
              <a:t>propre opinion </a:t>
            </a:r>
            <a:r>
              <a:rPr sz="3200" dirty="0">
                <a:latin typeface="Arial MT"/>
                <a:cs typeface="Arial MT"/>
              </a:rPr>
              <a:t>face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au nouveau </a:t>
            </a:r>
            <a:r>
              <a:rPr sz="3200" spc="-10" dirty="0">
                <a:latin typeface="Arial MT"/>
                <a:cs typeface="Arial MT"/>
              </a:rPr>
              <a:t>comportement, </a:t>
            </a:r>
            <a:r>
              <a:rPr sz="3200" dirty="0">
                <a:latin typeface="Arial MT"/>
                <a:cs typeface="Arial MT"/>
              </a:rPr>
              <a:t>le risque de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rechute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est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grand.</a:t>
            </a:r>
            <a:endParaRPr sz="3200">
              <a:latin typeface="Arial MT"/>
              <a:cs typeface="Arial MT"/>
            </a:endParaRPr>
          </a:p>
          <a:p>
            <a:pPr marL="355600" marR="393065" indent="-342900">
              <a:lnSpc>
                <a:spcPct val="100000"/>
              </a:lnSpc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À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l'étape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de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l'action,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la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personne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adopte</a:t>
            </a:r>
            <a:r>
              <a:rPr sz="3200" spc="-1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les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comportements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et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les</a:t>
            </a:r>
            <a:r>
              <a:rPr sz="3200" spc="-5" dirty="0">
                <a:latin typeface="Arial MT"/>
                <a:cs typeface="Arial MT"/>
              </a:rPr>
              <a:t> attitudes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souhaités</a:t>
            </a:r>
            <a:r>
              <a:rPr sz="3200" spc="-9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et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organise </a:t>
            </a:r>
            <a:r>
              <a:rPr sz="3200" dirty="0">
                <a:latin typeface="Arial MT"/>
                <a:cs typeface="Arial MT"/>
              </a:rPr>
              <a:t>sa vie et son </a:t>
            </a:r>
            <a:r>
              <a:rPr sz="3200" spc="-10" dirty="0">
                <a:latin typeface="Arial MT"/>
                <a:cs typeface="Arial MT"/>
              </a:rPr>
              <a:t>environnement </a:t>
            </a:r>
            <a:r>
              <a:rPr sz="3200" dirty="0">
                <a:latin typeface="Arial MT"/>
                <a:cs typeface="Arial MT"/>
              </a:rPr>
              <a:t>de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façon à </a:t>
            </a:r>
            <a:r>
              <a:rPr sz="3200" spc="-5" dirty="0">
                <a:latin typeface="Arial MT"/>
                <a:cs typeface="Arial MT"/>
              </a:rPr>
              <a:t>faciliter </a:t>
            </a:r>
            <a:r>
              <a:rPr sz="3200" dirty="0">
                <a:latin typeface="Arial MT"/>
                <a:cs typeface="Arial MT"/>
              </a:rPr>
              <a:t>ses </a:t>
            </a:r>
            <a:r>
              <a:rPr sz="3200" spc="-5" dirty="0">
                <a:latin typeface="Arial MT"/>
                <a:cs typeface="Arial MT"/>
              </a:rPr>
              <a:t>changements. </a:t>
            </a:r>
            <a:r>
              <a:rPr sz="3200" dirty="0">
                <a:latin typeface="Arial MT"/>
                <a:cs typeface="Arial MT"/>
              </a:rPr>
              <a:t>Cette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étape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requiert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du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temps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et</a:t>
            </a:r>
            <a:r>
              <a:rPr sz="3200" spc="-5" dirty="0">
                <a:latin typeface="Arial MT"/>
                <a:cs typeface="Arial MT"/>
              </a:rPr>
              <a:t> de</a:t>
            </a:r>
            <a:r>
              <a:rPr sz="3200" spc="-9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l'énergie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L'action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614678"/>
            <a:ext cx="7941945" cy="4381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Elle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est vulnérable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et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les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risques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rechutes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sont assez élevés. </a:t>
            </a:r>
            <a:r>
              <a:rPr sz="2800" spc="-5" dirty="0">
                <a:latin typeface="Arial MT"/>
                <a:cs typeface="Arial MT"/>
              </a:rPr>
              <a:t>Elle </a:t>
            </a:r>
            <a:r>
              <a:rPr sz="2800" dirty="0">
                <a:latin typeface="Arial MT"/>
                <a:cs typeface="Arial MT"/>
              </a:rPr>
              <a:t>doit </a:t>
            </a:r>
            <a:r>
              <a:rPr sz="2800" spc="-5" dirty="0">
                <a:latin typeface="Arial MT"/>
                <a:cs typeface="Arial MT"/>
              </a:rPr>
              <a:t>apprendre de son </a:t>
            </a:r>
            <a:r>
              <a:rPr sz="2800" dirty="0">
                <a:latin typeface="Arial MT"/>
                <a:cs typeface="Arial MT"/>
              </a:rPr>
              <a:t> expérience pour </a:t>
            </a:r>
            <a:r>
              <a:rPr sz="2800" spc="-5" dirty="0">
                <a:latin typeface="Arial MT"/>
                <a:cs typeface="Arial MT"/>
              </a:rPr>
              <a:t>s'ajuster et persévérer dans les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changements. Elle doit </a:t>
            </a:r>
            <a:r>
              <a:rPr sz="2800" dirty="0">
                <a:latin typeface="Arial MT"/>
                <a:cs typeface="Arial MT"/>
              </a:rPr>
              <a:t>toujours </a:t>
            </a:r>
            <a:r>
              <a:rPr sz="2800" spc="-5" dirty="0">
                <a:latin typeface="Arial MT"/>
                <a:cs typeface="Arial MT"/>
              </a:rPr>
              <a:t>élaborer des </a:t>
            </a:r>
            <a:r>
              <a:rPr sz="2800" dirty="0">
                <a:latin typeface="Arial MT"/>
                <a:cs typeface="Arial MT"/>
              </a:rPr>
              <a:t> stratégies pour réussir </a:t>
            </a:r>
            <a:r>
              <a:rPr sz="2800" spc="-5" dirty="0">
                <a:latin typeface="Arial MT"/>
                <a:cs typeface="Arial MT"/>
              </a:rPr>
              <a:t>à </a:t>
            </a:r>
            <a:r>
              <a:rPr sz="2800" dirty="0">
                <a:latin typeface="Arial MT"/>
                <a:cs typeface="Arial MT"/>
              </a:rPr>
              <a:t>maintenir son objectif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(ex. </a:t>
            </a:r>
            <a:r>
              <a:rPr sz="2800" dirty="0">
                <a:latin typeface="Arial MT"/>
                <a:cs typeface="Arial MT"/>
              </a:rPr>
              <a:t>réviser ses priorités, </a:t>
            </a:r>
            <a:r>
              <a:rPr sz="2800" spc="-5" dirty="0">
                <a:latin typeface="Arial MT"/>
                <a:cs typeface="Arial MT"/>
              </a:rPr>
              <a:t>se mettre </a:t>
            </a:r>
            <a:r>
              <a:rPr sz="2800" dirty="0">
                <a:latin typeface="Arial MT"/>
                <a:cs typeface="Arial MT"/>
              </a:rPr>
              <a:t>dans </a:t>
            </a:r>
            <a:r>
              <a:rPr sz="2800" spc="-5" dirty="0">
                <a:latin typeface="Arial MT"/>
                <a:cs typeface="Arial MT"/>
              </a:rPr>
              <a:t>de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meilleures conditions, gérer </a:t>
            </a:r>
            <a:r>
              <a:rPr sz="2800" dirty="0">
                <a:latin typeface="Arial MT"/>
                <a:cs typeface="Arial MT"/>
              </a:rPr>
              <a:t>le stress, </a:t>
            </a:r>
            <a:r>
              <a:rPr sz="2800" spc="-5" dirty="0">
                <a:latin typeface="Arial MT"/>
                <a:cs typeface="Arial MT"/>
              </a:rPr>
              <a:t>réserver </a:t>
            </a:r>
            <a:r>
              <a:rPr sz="2800" dirty="0">
                <a:latin typeface="Arial MT"/>
                <a:cs typeface="Arial MT"/>
              </a:rPr>
              <a:t> du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temps, </a:t>
            </a:r>
            <a:r>
              <a:rPr sz="2800" dirty="0">
                <a:latin typeface="Arial MT"/>
                <a:cs typeface="Arial MT"/>
              </a:rPr>
              <a:t>être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assez reposée...).</a:t>
            </a:r>
            <a:endParaRPr sz="2800">
              <a:latin typeface="Arial MT"/>
              <a:cs typeface="Arial MT"/>
            </a:endParaRPr>
          </a:p>
          <a:p>
            <a:pPr marL="355600" marR="90043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Indication </a:t>
            </a:r>
            <a:r>
              <a:rPr sz="2800" spc="-5" dirty="0">
                <a:latin typeface="Arial MT"/>
                <a:cs typeface="Arial MT"/>
              </a:rPr>
              <a:t>de temps </a:t>
            </a:r>
            <a:r>
              <a:rPr sz="2800" dirty="0">
                <a:latin typeface="Arial MT"/>
                <a:cs typeface="Arial MT"/>
              </a:rPr>
              <a:t>: </a:t>
            </a:r>
            <a:r>
              <a:rPr sz="2800" spc="-5" dirty="0">
                <a:latin typeface="Arial MT"/>
                <a:cs typeface="Arial MT"/>
              </a:rPr>
              <a:t>au-delà de 6 mois, le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risque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rechute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diminue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fortement.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6089" y="468883"/>
            <a:ext cx="31229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</a:t>
            </a:r>
            <a:r>
              <a:rPr spc="-155" dirty="0"/>
              <a:t> </a:t>
            </a:r>
            <a:r>
              <a:rPr dirty="0"/>
              <a:t>maintien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609420"/>
            <a:ext cx="7999730" cy="4518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À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l'étape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du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maintien,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la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personne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</a:t>
            </a:r>
            <a:r>
              <a:rPr sz="3200" spc="-8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réussi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à </a:t>
            </a:r>
            <a:r>
              <a:rPr sz="3200" spc="-5" dirty="0">
                <a:latin typeface="Arial MT"/>
                <a:cs typeface="Arial MT"/>
              </a:rPr>
              <a:t>maintenir </a:t>
            </a:r>
            <a:r>
              <a:rPr sz="3200" dirty="0">
                <a:latin typeface="Arial MT"/>
                <a:cs typeface="Arial MT"/>
              </a:rPr>
              <a:t>le </a:t>
            </a:r>
            <a:r>
              <a:rPr sz="3200" spc="-5" dirty="0">
                <a:latin typeface="Arial MT"/>
                <a:cs typeface="Arial MT"/>
              </a:rPr>
              <a:t>changement pendant </a:t>
            </a:r>
            <a:r>
              <a:rPr sz="3200" dirty="0">
                <a:latin typeface="Arial MT"/>
                <a:cs typeface="Arial MT"/>
              </a:rPr>
              <a:t>au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moins </a:t>
            </a:r>
            <a:r>
              <a:rPr sz="3200" dirty="0">
                <a:latin typeface="Arial MT"/>
                <a:cs typeface="Arial MT"/>
              </a:rPr>
              <a:t>six </a:t>
            </a:r>
            <a:r>
              <a:rPr sz="3200" spc="-5" dirty="0">
                <a:latin typeface="Arial MT"/>
                <a:cs typeface="Arial MT"/>
              </a:rPr>
              <a:t>mois, </a:t>
            </a:r>
            <a:r>
              <a:rPr sz="3200" spc="-10" dirty="0">
                <a:latin typeface="Arial MT"/>
                <a:cs typeface="Arial MT"/>
              </a:rPr>
              <a:t>la </a:t>
            </a:r>
            <a:r>
              <a:rPr sz="3200" spc="-5" dirty="0">
                <a:latin typeface="Arial MT"/>
                <a:cs typeface="Arial MT"/>
              </a:rPr>
              <a:t>rechute </a:t>
            </a:r>
            <a:r>
              <a:rPr sz="3200" dirty="0">
                <a:latin typeface="Arial MT"/>
                <a:cs typeface="Arial MT"/>
              </a:rPr>
              <a:t>à </a:t>
            </a:r>
            <a:r>
              <a:rPr sz="3200" spc="-5" dirty="0">
                <a:latin typeface="Arial MT"/>
                <a:cs typeface="Arial MT"/>
              </a:rPr>
              <a:t>une étape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antérieure devient beaucoup moins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probable </a:t>
            </a:r>
            <a:r>
              <a:rPr sz="3200" dirty="0">
                <a:latin typeface="Arial MT"/>
                <a:cs typeface="Arial MT"/>
              </a:rPr>
              <a:t>et </a:t>
            </a:r>
            <a:r>
              <a:rPr sz="3200" spc="-5" dirty="0">
                <a:latin typeface="Arial MT"/>
                <a:cs typeface="Arial MT"/>
              </a:rPr>
              <a:t>d'une moins longue durée </a:t>
            </a:r>
            <a:r>
              <a:rPr sz="3200" dirty="0">
                <a:latin typeface="Arial MT"/>
                <a:cs typeface="Arial MT"/>
              </a:rPr>
              <a:t>si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cela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arrive.</a:t>
            </a:r>
            <a:endParaRPr sz="3200">
              <a:latin typeface="Arial MT"/>
              <a:cs typeface="Arial MT"/>
            </a:endParaRPr>
          </a:p>
          <a:p>
            <a:pPr marL="355600" marR="613410" indent="-342900">
              <a:lnSpc>
                <a:spcPct val="100000"/>
              </a:lnSpc>
              <a:spcBef>
                <a:spcPts val="81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S'il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lui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arrive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de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fumer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une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cigarette</a:t>
            </a:r>
            <a:r>
              <a:rPr sz="3200" spc="-1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par </a:t>
            </a:r>
            <a:r>
              <a:rPr sz="3200" spc="-869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exemple, elle prend des mesures pour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éviter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que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cela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se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reproduise.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6089" y="468883"/>
            <a:ext cx="31229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</a:t>
            </a:r>
            <a:r>
              <a:rPr spc="-155" dirty="0"/>
              <a:t> </a:t>
            </a:r>
            <a:r>
              <a:rPr dirty="0"/>
              <a:t>maintien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614678"/>
            <a:ext cx="8009255" cy="3617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La </a:t>
            </a:r>
            <a:r>
              <a:rPr sz="2800" dirty="0">
                <a:latin typeface="Arial MT"/>
                <a:cs typeface="Arial MT"/>
              </a:rPr>
              <a:t>personne </a:t>
            </a:r>
            <a:r>
              <a:rPr sz="2800" spc="-5" dirty="0">
                <a:latin typeface="Arial MT"/>
                <a:cs typeface="Arial MT"/>
              </a:rPr>
              <a:t>a effectivement changé son </a:t>
            </a:r>
            <a:r>
              <a:rPr sz="2800" dirty="0">
                <a:latin typeface="Arial MT"/>
                <a:cs typeface="Arial MT"/>
              </a:rPr>
              <a:t> comportement,</a:t>
            </a:r>
            <a:r>
              <a:rPr sz="2800" spc="-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son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objectif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été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atteint,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mais,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là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encore,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le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risque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rechute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existe.</a:t>
            </a:r>
            <a:endParaRPr sz="2800">
              <a:latin typeface="Arial MT"/>
              <a:cs typeface="Arial MT"/>
            </a:endParaRPr>
          </a:p>
          <a:p>
            <a:pPr marL="355600" marR="487045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Actions </a:t>
            </a:r>
            <a:r>
              <a:rPr sz="2800" dirty="0">
                <a:latin typeface="Arial MT"/>
                <a:cs typeface="Arial MT"/>
              </a:rPr>
              <a:t>appropriées </a:t>
            </a:r>
            <a:r>
              <a:rPr sz="2800" spc="-5" dirty="0">
                <a:latin typeface="Arial MT"/>
                <a:cs typeface="Arial MT"/>
              </a:rPr>
              <a:t>à ce stade : les </a:t>
            </a:r>
            <a:r>
              <a:rPr sz="2800" dirty="0">
                <a:latin typeface="Arial MT"/>
                <a:cs typeface="Arial MT"/>
              </a:rPr>
              <a:t>contre-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mesures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«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environnementales</a:t>
            </a:r>
            <a:r>
              <a:rPr sz="2800" spc="4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»,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les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relations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d’aide (créer et faire </a:t>
            </a:r>
            <a:r>
              <a:rPr sz="2800" dirty="0">
                <a:latin typeface="Arial MT"/>
                <a:cs typeface="Arial MT"/>
              </a:rPr>
              <a:t>vivre </a:t>
            </a:r>
            <a:r>
              <a:rPr sz="2800" spc="-5" dirty="0">
                <a:latin typeface="Arial MT"/>
                <a:cs typeface="Arial MT"/>
              </a:rPr>
              <a:t>des réseaux, des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collectifs…).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latin typeface="Arial MT"/>
                <a:cs typeface="Arial MT"/>
              </a:rPr>
              <a:t>•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</TotalTime>
  <Words>631</Words>
  <Application>Microsoft Office PowerPoint</Application>
  <PresentationFormat>Affichage à l'écran (4:3)</PresentationFormat>
  <Paragraphs>55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Arial MT</vt:lpstr>
      <vt:lpstr>Calibri</vt:lpstr>
      <vt:lpstr>Times New Roman</vt:lpstr>
      <vt:lpstr>Office Theme</vt:lpstr>
      <vt:lpstr>Présentation PowerPoint</vt:lpstr>
      <vt:lpstr>Les étapes et les modes  d’accompagnement du changement de  comportement</vt:lpstr>
      <vt:lpstr>La précontemplation</vt:lpstr>
      <vt:lpstr>La contemplation</vt:lpstr>
      <vt:lpstr>La préparation</vt:lpstr>
      <vt:lpstr>L'action</vt:lpstr>
      <vt:lpstr>L'action</vt:lpstr>
      <vt:lpstr>Le maintien</vt:lpstr>
      <vt:lpstr>Le maintien</vt:lpstr>
      <vt:lpstr>Présentation PowerPoint</vt:lpstr>
      <vt:lpstr>The Health Belief Model</vt:lpstr>
      <vt:lpstr>Présentation PowerPoint</vt:lpstr>
      <vt:lpstr>Présentation PowerPoint</vt:lpstr>
      <vt:lpstr>La théorie de l'action  raisonnée</vt:lpstr>
      <vt:lpstr>Présentation PowerPoint</vt:lpstr>
      <vt:lpstr>Présentation PowerPoint</vt:lpstr>
      <vt:lpstr>La Théorie du Comportement  Planifié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Levi Ross</dc:creator>
  <cp:lastModifiedBy>Dr KABORE</cp:lastModifiedBy>
  <cp:revision>1</cp:revision>
  <dcterms:created xsi:type="dcterms:W3CDTF">2021-09-16T15:14:03Z</dcterms:created>
  <dcterms:modified xsi:type="dcterms:W3CDTF">2021-09-17T18:24:58Z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2020-10-08T00:00:00Z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2021-09-16T00:00:00Z</vt:filetime>
  </property>
</Properties>
</file>