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8" r:id="rId4"/>
    <p:sldId id="332" r:id="rId5"/>
    <p:sldId id="259" r:id="rId6"/>
    <p:sldId id="294" r:id="rId7"/>
    <p:sldId id="260" r:id="rId8"/>
    <p:sldId id="298" r:id="rId9"/>
    <p:sldId id="295" r:id="rId10"/>
    <p:sldId id="297" r:id="rId11"/>
    <p:sldId id="310" r:id="rId12"/>
    <p:sldId id="299" r:id="rId13"/>
    <p:sldId id="311" r:id="rId14"/>
    <p:sldId id="300" r:id="rId15"/>
    <p:sldId id="301" r:id="rId16"/>
    <p:sldId id="302" r:id="rId17"/>
    <p:sldId id="312" r:id="rId18"/>
    <p:sldId id="313" r:id="rId19"/>
    <p:sldId id="314" r:id="rId20"/>
    <p:sldId id="303" r:id="rId21"/>
    <p:sldId id="318" r:id="rId22"/>
    <p:sldId id="317" r:id="rId23"/>
    <p:sldId id="315" r:id="rId24"/>
    <p:sldId id="316" r:id="rId25"/>
    <p:sldId id="304" r:id="rId26"/>
    <p:sldId id="320" r:id="rId27"/>
    <p:sldId id="321" r:id="rId28"/>
    <p:sldId id="305" r:id="rId29"/>
    <p:sldId id="323" r:id="rId30"/>
    <p:sldId id="324" r:id="rId31"/>
    <p:sldId id="322" r:id="rId32"/>
    <p:sldId id="306" r:id="rId33"/>
    <p:sldId id="307" r:id="rId34"/>
    <p:sldId id="308" r:id="rId35"/>
    <p:sldId id="328" r:id="rId36"/>
    <p:sldId id="329" r:id="rId37"/>
    <p:sldId id="330" r:id="rId38"/>
    <p:sldId id="309" r:id="rId39"/>
    <p:sldId id="325" r:id="rId40"/>
    <p:sldId id="326" r:id="rId41"/>
    <p:sldId id="327" r:id="rId42"/>
    <p:sldId id="261" r:id="rId43"/>
    <p:sldId id="331" r:id="rId44"/>
    <p:sldId id="264" r:id="rId4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nacoulm51559\Desktop\IFRISSE\Nouveau%20Feuille%20de%20calcul%20Microsoft%20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Fig : Répartition des nombres de cas positifs selon la tranche (n=500)</a:t>
            </a:r>
          </a:p>
        </c:rich>
      </c:tx>
      <c:layout>
        <c:manualLayout>
          <c:xMode val="edge"/>
          <c:yMode val="edge"/>
          <c:x val="8.2062335958005245E-2"/>
          <c:y val="0.893518518518518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BF"/>
        </a:p>
      </c:txPr>
    </c:title>
    <c:autoTitleDeleted val="0"/>
    <c:plotArea>
      <c:layout>
        <c:manualLayout>
          <c:layoutTarget val="inner"/>
          <c:xMode val="edge"/>
          <c:yMode val="edge"/>
          <c:x val="0.14370603674540683"/>
          <c:y val="0.13046296296296298"/>
          <c:w val="0.83129396325459315"/>
          <c:h val="0.5435958005249343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Feuil2!$E$8:$E$12</c:f>
              <c:strCache>
                <c:ptCount val="5"/>
                <c:pt idx="0">
                  <c:v>0 à 14 </c:v>
                </c:pt>
                <c:pt idx="1">
                  <c:v>15 à 24</c:v>
                </c:pt>
                <c:pt idx="2">
                  <c:v>25 à 44</c:v>
                </c:pt>
                <c:pt idx="3">
                  <c:v>45 à 64</c:v>
                </c:pt>
                <c:pt idx="4">
                  <c:v>65+</c:v>
                </c:pt>
              </c:strCache>
            </c:strRef>
          </c:cat>
          <c:val>
            <c:numRef>
              <c:f>Feuil2!$F$8:$F$12</c:f>
              <c:numCache>
                <c:formatCode>General</c:formatCode>
                <c:ptCount val="5"/>
                <c:pt idx="0">
                  <c:v>250</c:v>
                </c:pt>
                <c:pt idx="1">
                  <c:v>150</c:v>
                </c:pt>
                <c:pt idx="2">
                  <c:v>35</c:v>
                </c:pt>
                <c:pt idx="3">
                  <c:v>40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2B-405E-8F96-AECBA6F6A0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2716496"/>
        <c:axId val="522721088"/>
      </c:barChart>
      <c:catAx>
        <c:axId val="522716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Tranche des âge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BF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BF"/>
          </a:p>
        </c:txPr>
        <c:crossAx val="522721088"/>
        <c:crosses val="autoZero"/>
        <c:auto val="1"/>
        <c:lblAlgn val="ctr"/>
        <c:lblOffset val="100"/>
        <c:noMultiLvlLbl val="0"/>
      </c:catAx>
      <c:valAx>
        <c:axId val="5227210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Nombre de cas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BF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BF"/>
          </a:p>
        </c:txPr>
        <c:crossAx val="52271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BF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C5E356-060C-46E4-99FF-F556C625D9A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C947BB5-83FF-403A-9ECD-50BA692582E5}">
      <dgm:prSet phldrT="[Texte]"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fr-FR" dirty="0"/>
            <a:t>Cas confirmé </a:t>
          </a:r>
        </a:p>
      </dgm:t>
    </dgm:pt>
    <dgm:pt modelId="{62746DD1-73FD-4601-99CB-BCBFD4450D57}" type="parTrans" cxnId="{A8817EFB-86A0-4549-BC87-28267AB0EB9D}">
      <dgm:prSet/>
      <dgm:spPr/>
      <dgm:t>
        <a:bodyPr/>
        <a:lstStyle/>
        <a:p>
          <a:endParaRPr lang="fr-FR"/>
        </a:p>
      </dgm:t>
    </dgm:pt>
    <dgm:pt modelId="{BFAE0A68-0BD2-4392-A2BE-59456C97C8B5}" type="sibTrans" cxnId="{A8817EFB-86A0-4549-BC87-28267AB0EB9D}">
      <dgm:prSet/>
      <dgm:spPr/>
      <dgm:t>
        <a:bodyPr/>
        <a:lstStyle/>
        <a:p>
          <a:endParaRPr lang="fr-FR"/>
        </a:p>
      </dgm:t>
    </dgm:pt>
    <dgm:pt modelId="{3EEDFABF-8239-437F-89EE-9686DD2786FF}">
      <dgm:prSet phldrT="[Texte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r-FR" dirty="0"/>
            <a:t>Cas probable</a:t>
          </a:r>
        </a:p>
      </dgm:t>
    </dgm:pt>
    <dgm:pt modelId="{96A18E19-70D5-4427-930D-0A2F7425FEC5}" type="parTrans" cxnId="{56808977-182B-4725-A71D-EC4C1BD4DB01}">
      <dgm:prSet/>
      <dgm:spPr/>
      <dgm:t>
        <a:bodyPr/>
        <a:lstStyle/>
        <a:p>
          <a:endParaRPr lang="fr-FR"/>
        </a:p>
      </dgm:t>
    </dgm:pt>
    <dgm:pt modelId="{DF7279B2-3437-4D43-ACE9-7F1599668044}" type="sibTrans" cxnId="{56808977-182B-4725-A71D-EC4C1BD4DB01}">
      <dgm:prSet/>
      <dgm:spPr/>
      <dgm:t>
        <a:bodyPr/>
        <a:lstStyle/>
        <a:p>
          <a:endParaRPr lang="fr-FR"/>
        </a:p>
      </dgm:t>
    </dgm:pt>
    <dgm:pt modelId="{F7D8CEC5-1FB9-4D5E-96C1-0466471D8448}">
      <dgm:prSet phldrT="[Texte]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fr-FR" dirty="0"/>
            <a:t>Cas suspect </a:t>
          </a:r>
        </a:p>
      </dgm:t>
    </dgm:pt>
    <dgm:pt modelId="{0DD23153-44D7-444A-80F6-9C7CBEB9962C}" type="parTrans" cxnId="{A4B50614-8344-4411-8930-ABABF16E133A}">
      <dgm:prSet/>
      <dgm:spPr/>
      <dgm:t>
        <a:bodyPr/>
        <a:lstStyle/>
        <a:p>
          <a:endParaRPr lang="fr-FR"/>
        </a:p>
      </dgm:t>
    </dgm:pt>
    <dgm:pt modelId="{68FBFDA8-948E-44F7-80FB-D06D8552DED7}" type="sibTrans" cxnId="{A4B50614-8344-4411-8930-ABABF16E133A}">
      <dgm:prSet/>
      <dgm:spPr/>
      <dgm:t>
        <a:bodyPr/>
        <a:lstStyle/>
        <a:p>
          <a:endParaRPr lang="fr-FR"/>
        </a:p>
      </dgm:t>
    </dgm:pt>
    <dgm:pt modelId="{7F2B8965-1906-4A1D-95D5-982B71BE809D}" type="pres">
      <dgm:prSet presAssocID="{89C5E356-060C-46E4-99FF-F556C625D9A7}" presName="compositeShape" presStyleCnt="0">
        <dgm:presLayoutVars>
          <dgm:dir/>
          <dgm:resizeHandles/>
        </dgm:presLayoutVars>
      </dgm:prSet>
      <dgm:spPr/>
    </dgm:pt>
    <dgm:pt modelId="{A4932ABD-CB31-4225-AC3A-9D43C0BBD35F}" type="pres">
      <dgm:prSet presAssocID="{89C5E356-060C-46E4-99FF-F556C625D9A7}" presName="pyramid" presStyleLbl="node1" presStyleIdx="0" presStyleCnt="1" custLinFactNeighborX="-18186" custLinFactNeighborY="580"/>
      <dgm:spPr/>
    </dgm:pt>
    <dgm:pt modelId="{7AFC927A-A761-4153-BDF1-F3B65CE8D7EF}" type="pres">
      <dgm:prSet presAssocID="{89C5E356-060C-46E4-99FF-F556C625D9A7}" presName="theList" presStyleCnt="0"/>
      <dgm:spPr/>
    </dgm:pt>
    <dgm:pt modelId="{5D698D78-213D-481E-84C5-BD440ABADC86}" type="pres">
      <dgm:prSet presAssocID="{EC947BB5-83FF-403A-9ECD-50BA692582E5}" presName="aNode" presStyleLbl="fgAcc1" presStyleIdx="0" presStyleCnt="3" custLinFactY="-17683" custLinFactNeighborX="-23277" custLinFactNeighborY="-100000">
        <dgm:presLayoutVars>
          <dgm:bulletEnabled val="1"/>
        </dgm:presLayoutVars>
      </dgm:prSet>
      <dgm:spPr/>
    </dgm:pt>
    <dgm:pt modelId="{AA5DD3D0-587F-4B28-ACDA-EDEE39DB9E56}" type="pres">
      <dgm:prSet presAssocID="{EC947BB5-83FF-403A-9ECD-50BA692582E5}" presName="aSpace" presStyleCnt="0"/>
      <dgm:spPr/>
    </dgm:pt>
    <dgm:pt modelId="{19E97F73-3C38-48E4-9B9A-A824D3A7CEF4}" type="pres">
      <dgm:prSet presAssocID="{3EEDFABF-8239-437F-89EE-9686DD2786FF}" presName="aNode" presStyleLbl="fgAcc1" presStyleIdx="1" presStyleCnt="3" custLinFactNeighborX="-28773" custLinFactNeighborY="-92827">
        <dgm:presLayoutVars>
          <dgm:bulletEnabled val="1"/>
        </dgm:presLayoutVars>
      </dgm:prSet>
      <dgm:spPr/>
    </dgm:pt>
    <dgm:pt modelId="{3053593C-ABC1-4FCB-95B7-1F62E3128F92}" type="pres">
      <dgm:prSet presAssocID="{3EEDFABF-8239-437F-89EE-9686DD2786FF}" presName="aSpace" presStyleCnt="0"/>
      <dgm:spPr/>
    </dgm:pt>
    <dgm:pt modelId="{E6C95CAB-56BA-4927-871D-073BA90541E0}" type="pres">
      <dgm:prSet presAssocID="{F7D8CEC5-1FB9-4D5E-96C1-0466471D8448}" presName="aNode" presStyleLbl="fgAcc1" presStyleIdx="2" presStyleCnt="3" custLinFactY="23897" custLinFactNeighborX="-26834" custLinFactNeighborY="100000">
        <dgm:presLayoutVars>
          <dgm:bulletEnabled val="1"/>
        </dgm:presLayoutVars>
      </dgm:prSet>
      <dgm:spPr/>
    </dgm:pt>
    <dgm:pt modelId="{A74C8801-2F38-4233-8044-C98D91AC6290}" type="pres">
      <dgm:prSet presAssocID="{F7D8CEC5-1FB9-4D5E-96C1-0466471D8448}" presName="aSpace" presStyleCnt="0"/>
      <dgm:spPr/>
    </dgm:pt>
  </dgm:ptLst>
  <dgm:cxnLst>
    <dgm:cxn modelId="{A4B50614-8344-4411-8930-ABABF16E133A}" srcId="{89C5E356-060C-46E4-99FF-F556C625D9A7}" destId="{F7D8CEC5-1FB9-4D5E-96C1-0466471D8448}" srcOrd="2" destOrd="0" parTransId="{0DD23153-44D7-444A-80F6-9C7CBEB9962C}" sibTransId="{68FBFDA8-948E-44F7-80FB-D06D8552DED7}"/>
    <dgm:cxn modelId="{A14ABA24-7845-492F-B2CF-D9C776DA20A0}" type="presOf" srcId="{F7D8CEC5-1FB9-4D5E-96C1-0466471D8448}" destId="{E6C95CAB-56BA-4927-871D-073BA90541E0}" srcOrd="0" destOrd="0" presId="urn:microsoft.com/office/officeart/2005/8/layout/pyramid2"/>
    <dgm:cxn modelId="{15B99573-B968-4EBF-8DEC-519CBC987E78}" type="presOf" srcId="{3EEDFABF-8239-437F-89EE-9686DD2786FF}" destId="{19E97F73-3C38-48E4-9B9A-A824D3A7CEF4}" srcOrd="0" destOrd="0" presId="urn:microsoft.com/office/officeart/2005/8/layout/pyramid2"/>
    <dgm:cxn modelId="{56808977-182B-4725-A71D-EC4C1BD4DB01}" srcId="{89C5E356-060C-46E4-99FF-F556C625D9A7}" destId="{3EEDFABF-8239-437F-89EE-9686DD2786FF}" srcOrd="1" destOrd="0" parTransId="{96A18E19-70D5-4427-930D-0A2F7425FEC5}" sibTransId="{DF7279B2-3437-4D43-ACE9-7F1599668044}"/>
    <dgm:cxn modelId="{6EC8D8AD-6612-445C-AC19-6945CB41DC97}" type="presOf" srcId="{89C5E356-060C-46E4-99FF-F556C625D9A7}" destId="{7F2B8965-1906-4A1D-95D5-982B71BE809D}" srcOrd="0" destOrd="0" presId="urn:microsoft.com/office/officeart/2005/8/layout/pyramid2"/>
    <dgm:cxn modelId="{E7F9D2FA-9FDF-4DF3-B5F9-57D79B928969}" type="presOf" srcId="{EC947BB5-83FF-403A-9ECD-50BA692582E5}" destId="{5D698D78-213D-481E-84C5-BD440ABADC86}" srcOrd="0" destOrd="0" presId="urn:microsoft.com/office/officeart/2005/8/layout/pyramid2"/>
    <dgm:cxn modelId="{A8817EFB-86A0-4549-BC87-28267AB0EB9D}" srcId="{89C5E356-060C-46E4-99FF-F556C625D9A7}" destId="{EC947BB5-83FF-403A-9ECD-50BA692582E5}" srcOrd="0" destOrd="0" parTransId="{62746DD1-73FD-4601-99CB-BCBFD4450D57}" sibTransId="{BFAE0A68-0BD2-4392-A2BE-59456C97C8B5}"/>
    <dgm:cxn modelId="{8AA25438-FFFA-4A09-BC93-33E90713CA90}" type="presParOf" srcId="{7F2B8965-1906-4A1D-95D5-982B71BE809D}" destId="{A4932ABD-CB31-4225-AC3A-9D43C0BBD35F}" srcOrd="0" destOrd="0" presId="urn:microsoft.com/office/officeart/2005/8/layout/pyramid2"/>
    <dgm:cxn modelId="{09D69084-63C6-4D85-A2AF-6B85DDEBAA8C}" type="presParOf" srcId="{7F2B8965-1906-4A1D-95D5-982B71BE809D}" destId="{7AFC927A-A761-4153-BDF1-F3B65CE8D7EF}" srcOrd="1" destOrd="0" presId="urn:microsoft.com/office/officeart/2005/8/layout/pyramid2"/>
    <dgm:cxn modelId="{CFF7F8D5-D68F-4E04-B534-3BC4D9460F59}" type="presParOf" srcId="{7AFC927A-A761-4153-BDF1-F3B65CE8D7EF}" destId="{5D698D78-213D-481E-84C5-BD440ABADC86}" srcOrd="0" destOrd="0" presId="urn:microsoft.com/office/officeart/2005/8/layout/pyramid2"/>
    <dgm:cxn modelId="{9F75B6EF-4E03-4025-BE3B-53EB5AB6F17E}" type="presParOf" srcId="{7AFC927A-A761-4153-BDF1-F3B65CE8D7EF}" destId="{AA5DD3D0-587F-4B28-ACDA-EDEE39DB9E56}" srcOrd="1" destOrd="0" presId="urn:microsoft.com/office/officeart/2005/8/layout/pyramid2"/>
    <dgm:cxn modelId="{34AD255D-3591-49C6-B7BC-47D422E2ADFB}" type="presParOf" srcId="{7AFC927A-A761-4153-BDF1-F3B65CE8D7EF}" destId="{19E97F73-3C38-48E4-9B9A-A824D3A7CEF4}" srcOrd="2" destOrd="0" presId="urn:microsoft.com/office/officeart/2005/8/layout/pyramid2"/>
    <dgm:cxn modelId="{E69303E9-28B2-49D0-89A6-C8BC70277059}" type="presParOf" srcId="{7AFC927A-A761-4153-BDF1-F3B65CE8D7EF}" destId="{3053593C-ABC1-4FCB-95B7-1F62E3128F92}" srcOrd="3" destOrd="0" presId="urn:microsoft.com/office/officeart/2005/8/layout/pyramid2"/>
    <dgm:cxn modelId="{3BC7FDBF-A4B7-4A43-977D-EF7D40DECBBB}" type="presParOf" srcId="{7AFC927A-A761-4153-BDF1-F3B65CE8D7EF}" destId="{E6C95CAB-56BA-4927-871D-073BA90541E0}" srcOrd="4" destOrd="0" presId="urn:microsoft.com/office/officeart/2005/8/layout/pyramid2"/>
    <dgm:cxn modelId="{5BE56FF1-2F38-470D-92A1-4E6661ACE2BE}" type="presParOf" srcId="{7AFC927A-A761-4153-BDF1-F3B65CE8D7EF}" destId="{A74C8801-2F38-4233-8044-C98D91AC629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32ABD-CB31-4225-AC3A-9D43C0BBD35F}">
      <dsp:nvSpPr>
        <dsp:cNvPr id="0" name=""/>
        <dsp:cNvSpPr/>
      </dsp:nvSpPr>
      <dsp:spPr>
        <a:xfrm>
          <a:off x="120518" y="0"/>
          <a:ext cx="4477484" cy="447748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698D78-213D-481E-84C5-BD440ABADC86}">
      <dsp:nvSpPr>
        <dsp:cNvPr id="0" name=""/>
        <dsp:cNvSpPr/>
      </dsp:nvSpPr>
      <dsp:spPr>
        <a:xfrm>
          <a:off x="2496090" y="130242"/>
          <a:ext cx="2910364" cy="1059904"/>
        </a:xfrm>
        <a:prstGeom prst="roundRect">
          <a:avLst/>
        </a:prstGeom>
        <a:solidFill>
          <a:srgbClr val="C00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 dirty="0"/>
            <a:t>Cas confirmé </a:t>
          </a:r>
        </a:p>
      </dsp:txBody>
      <dsp:txXfrm>
        <a:off x="2547830" y="181982"/>
        <a:ext cx="2806884" cy="956424"/>
      </dsp:txXfrm>
    </dsp:sp>
    <dsp:sp modelId="{19E97F73-3C38-48E4-9B9A-A824D3A7CEF4}">
      <dsp:nvSpPr>
        <dsp:cNvPr id="0" name=""/>
        <dsp:cNvSpPr/>
      </dsp:nvSpPr>
      <dsp:spPr>
        <a:xfrm>
          <a:off x="2336136" y="1519561"/>
          <a:ext cx="2910364" cy="1059904"/>
        </a:xfrm>
        <a:prstGeom prst="roundRect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 dirty="0"/>
            <a:t>Cas probable</a:t>
          </a:r>
        </a:p>
      </dsp:txBody>
      <dsp:txXfrm>
        <a:off x="2387876" y="1571301"/>
        <a:ext cx="2806884" cy="956424"/>
      </dsp:txXfrm>
    </dsp:sp>
    <dsp:sp modelId="{E6C95CAB-56BA-4927-871D-073BA90541E0}">
      <dsp:nvSpPr>
        <dsp:cNvPr id="0" name=""/>
        <dsp:cNvSpPr/>
      </dsp:nvSpPr>
      <dsp:spPr>
        <a:xfrm>
          <a:off x="2392568" y="3220711"/>
          <a:ext cx="2910364" cy="1059904"/>
        </a:xfrm>
        <a:prstGeom prst="roundRect">
          <a:avLst/>
        </a:prstGeom>
        <a:solidFill>
          <a:srgbClr val="00B05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 dirty="0"/>
            <a:t>Cas suspect </a:t>
          </a:r>
        </a:p>
      </dsp:txBody>
      <dsp:txXfrm>
        <a:off x="2444308" y="3272451"/>
        <a:ext cx="2806884" cy="956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7203C-C5C2-4B72-9800-BB0D2C616FE7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AB653-FE94-4288-BFB9-EC201F743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607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3BE37D-F54B-4DB7-8B29-505A65DA1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3AC9E6-0FB9-438B-8D1A-6120E3365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3CFE1F-0256-41A0-B0A8-D942170D4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0D7F-F386-4DEA-86E6-DA4D3BF03A42}" type="datetime1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628099-9FCE-4AEB-A8C0-832C2AD2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9EEC2B-CEC4-4915-89B0-3E3C146A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06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6843F8-AC5F-4E85-A6A0-83F046BD8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13146C3-A99F-4573-9420-B2562F7CA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3FC4B7-E02C-4034-8199-6DB5E64C5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53FD-2D20-4D24-89AA-475A2075C9DA}" type="datetime1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EC3DFE-3E27-498C-A6B0-E1D4FD841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099784-2C9E-4CAB-9CF1-85875C8E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61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778F03F-3C3F-4166-B456-CE41C5A9D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6C9BD5-439D-4729-A43A-02C49435B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9E1B9B-B204-4B65-A546-13151B2A6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65CE-30E8-4A96-9C85-1544202928C0}" type="datetime1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145A7-6F57-435E-B820-92D8AA16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F004E1-D0F3-421E-8BA9-36255FF91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21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CC1549-329B-4B91-8FC8-B6AA6BDB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04D711-8445-4A25-99F9-1446DA72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86F848-4EAA-44BD-8A3B-890241609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1078-8946-4D34-89D5-47123640B8E8}" type="datetime1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3D8DBF-E61F-495C-8394-37409979E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C455E9-5E06-40FE-B2A8-3F78661C3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58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9FF32C-D1BE-47EA-B5A3-DCC7E95FB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3C744F-A939-428C-9433-223010963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A90687-79D0-4197-8FB7-8DFD9611E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625B-B8ED-4E88-B933-B3CD0131250D}" type="datetime1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5B8DD5-5DD7-4F2A-99C6-5F936BACE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CA8758-B713-4673-9D0F-F5FC88A2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04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5E43B2-BF71-4B42-B3D5-EE6AEEFCA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254E73-1A57-4754-AEE8-9B7271623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364B38-2465-4A69-A368-A285D8035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BC6B37-EAF3-4AF3-BFB0-87D4EFA1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EF44-7A52-472B-B2A5-183CEA3CBEA9}" type="datetime1">
              <a:rPr lang="fr-FR" smtClean="0"/>
              <a:t>30/09/2020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3129D2-E3BB-4226-A992-B127A42A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55C192-5A62-4F5E-92F3-3FC7736EE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41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E425B-7A9B-4139-866E-9C901E4E3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2485FF-B1DB-44FA-984C-E9C90312E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7FE6DA-E0F8-43FF-A3F6-C1998D610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5976A71-84A1-461C-96DE-13429B58D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9D5DF4-9814-41EF-9DCC-1A6FD4A991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67734EB-CF74-4627-8665-6471D86CE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3B24-E6C6-42C6-B9F0-54C45C8AB384}" type="datetime1">
              <a:rPr lang="fr-FR" smtClean="0"/>
              <a:t>30/09/2020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B0776B4-CD48-4A45-9949-1B06BD332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C9868C8-1823-4735-9973-52CFEA4E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2EEFB6-5902-4DBA-8EAA-0EE469D35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D453920-7FC6-4981-85BF-CA173195C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7781-4FEC-4D8A-8AA5-0DB967F0631C}" type="datetime1">
              <a:rPr lang="fr-FR" smtClean="0"/>
              <a:t>30/09/2020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68663E2-6A5F-4FE9-A12E-1B2147289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DB2B8B-94A2-4D82-95CD-1FB3407CE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28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E060397-A39D-44B7-80D4-AFED05404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75E5-015A-4C05-90EF-6E770E3997D7}" type="datetime1">
              <a:rPr lang="fr-FR" smtClean="0"/>
              <a:t>30/09/2020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B61E510-F950-4382-A47B-C8B5EC3AE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0B34E2-0BE2-4870-81B3-78A96621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46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F9BDB9-EE0C-4FCD-AF3A-07423EC58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8BC3F-A519-4BEC-B312-F4223E232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9AB431-D80D-4778-98A5-DA3CCAC46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E82B4B-40BC-48B3-BFA5-7999483D5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CBC7-A621-4E22-8C17-33976A1282FE}" type="datetime1">
              <a:rPr lang="fr-FR" smtClean="0"/>
              <a:t>30/09/2020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1AC92D-1FAC-47FD-9111-9669862F4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D0F12E-C765-42CC-B5EE-95FCC09B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07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49962C-FC2D-4C7B-83E4-C8C31F833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4EE204-C5DA-423C-8F27-6816997A3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F15789-E464-4A64-A2B1-4320B7CE1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34EDDE-8DB2-4A60-BAF7-9BF091AE5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0C3D-2AA8-4060-8B95-5B8FFAA93BBB}" type="datetime1">
              <a:rPr lang="fr-FR" smtClean="0"/>
              <a:t>30/09/2020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8FC824-22EA-4766-AE7E-8465BC0E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5B8B1A-E548-4C52-8BD0-EF42B19B0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47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1FCB490-8508-4032-9405-B5AF572CD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65B717-A339-42A1-BA36-F8F1DF13D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154A10-D941-4F64-AACC-0D85362461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99876-5341-4779-8726-363294CD1FAD}" type="datetime1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3D7201-D603-43C3-A90A-EE9D589F7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5BE7D7-2932-4C73-883F-C503FDF47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43CCA-DFDC-48F6-A589-28314EA91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59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fricacdc.org/covid-19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24D00A-6ABF-4588-AAAC-B086886B6F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INVESTIGATION D’UNE ENQUETE EPIDEMIOLOGIQUE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6454CD-F85D-47E9-9F7D-1F968133C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1796" y="4142792"/>
            <a:ext cx="9144000" cy="1460240"/>
          </a:xfrm>
        </p:spPr>
        <p:txBody>
          <a:bodyPr>
            <a:normAutofit fontScale="40000" lnSpcReduction="20000"/>
          </a:bodyPr>
          <a:lstStyle/>
          <a:p>
            <a:r>
              <a:rPr lang="fr-FR" sz="8800" b="1" dirty="0"/>
              <a:t>Dr Noël NACOULMA, </a:t>
            </a:r>
          </a:p>
          <a:p>
            <a:pPr algn="l"/>
            <a:r>
              <a:rPr lang="fr-FR" sz="2400" b="1" dirty="0"/>
              <a:t>MD, MPH</a:t>
            </a:r>
            <a:r>
              <a:rPr lang="fr-FR" sz="2400" b="1" i="1" dirty="0">
                <a:effectLst/>
                <a:latin typeface="Helvetica" panose="020B0604020202020204" pitchFamily="34" charset="0"/>
              </a:rPr>
              <a:t>/Politique et Management des Systèmes de Santé- IMT</a:t>
            </a:r>
            <a:endParaRPr lang="fr-FR" sz="2400" b="0" dirty="0">
              <a:effectLst/>
              <a:latin typeface="Helvetica" panose="020B0604020202020204" pitchFamily="34" charset="0"/>
            </a:endParaRPr>
          </a:p>
          <a:p>
            <a:pPr algn="l" rtl="0"/>
            <a:r>
              <a:rPr lang="fr-FR" sz="2400" b="1" i="1" dirty="0">
                <a:effectLst/>
                <a:latin typeface="Helvetica, Arial, sans-serif"/>
              </a:rPr>
              <a:t>DIU Epidémiologie Biostatistique-IASP/BF</a:t>
            </a:r>
            <a:endParaRPr lang="fr-FR" sz="2400" dirty="0">
              <a:effectLst/>
            </a:endParaRPr>
          </a:p>
          <a:p>
            <a:pPr algn="l" rtl="0"/>
            <a:r>
              <a:rPr lang="fr-FR" sz="2400" b="1" i="1" dirty="0">
                <a:effectLst/>
                <a:latin typeface="Helvetica, Arial, sans-serif"/>
              </a:rPr>
              <a:t>Certificat Epidémiologie de terrain/</a:t>
            </a:r>
            <a:r>
              <a:rPr lang="fr-FR" sz="2400" b="1" i="1" dirty="0" err="1">
                <a:effectLst/>
                <a:latin typeface="Helvetica, Arial, sans-serif"/>
              </a:rPr>
              <a:t>Frontline</a:t>
            </a:r>
            <a:r>
              <a:rPr lang="fr-FR" sz="2400" b="1" i="1" dirty="0">
                <a:effectLst/>
                <a:latin typeface="Helvetica, Arial, sans-serif"/>
              </a:rPr>
              <a:t>-CDC/ATLANTA</a:t>
            </a:r>
            <a:endParaRPr lang="fr-FR" sz="2400" dirty="0">
              <a:effectLst/>
            </a:endParaRPr>
          </a:p>
          <a:p>
            <a:pPr algn="l" rtl="0"/>
            <a:r>
              <a:rPr lang="fr-FR" sz="2400" b="1" i="1" dirty="0">
                <a:effectLst/>
                <a:latin typeface="Helvetica, Arial, sans-serif"/>
              </a:rPr>
              <a:t>Certificat Epidémiologie d'Intervention et Approche Communautaire en Situation d'Urgence-IRSP/Benin</a:t>
            </a:r>
            <a:endParaRPr lang="fr-FR" sz="2400" dirty="0">
              <a:effectLst/>
            </a:endParaRP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865B10-B82B-406E-B7A7-56AD75DF4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008FDA-F7C9-4DAA-A60F-3509F521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596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65126"/>
            <a:ext cx="7324531" cy="959822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3.3. Etapes de l’ investigations</a:t>
            </a:r>
          </a:p>
        </p:txBody>
      </p:sp>
      <p:graphicFrame>
        <p:nvGraphicFramePr>
          <p:cNvPr id="9" name="Tableau 5">
            <a:extLst>
              <a:ext uri="{FF2B5EF4-FFF2-40B4-BE49-F238E27FC236}">
                <a16:creationId xmlns:a16="http://schemas.microsoft.com/office/drawing/2014/main" id="{68C0E48D-44D6-4996-993E-01DA7F80A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393507"/>
              </p:ext>
            </p:extLst>
          </p:nvPr>
        </p:nvGraphicFramePr>
        <p:xfrm>
          <a:off x="886409" y="2513884"/>
          <a:ext cx="8110376" cy="3894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530">
                  <a:extLst>
                    <a:ext uri="{9D8B030D-6E8A-4147-A177-3AD203B41FA5}">
                      <a16:colId xmlns:a16="http://schemas.microsoft.com/office/drawing/2014/main" val="1614390684"/>
                    </a:ext>
                  </a:extLst>
                </a:gridCol>
                <a:gridCol w="7643846">
                  <a:extLst>
                    <a:ext uri="{9D8B030D-6E8A-4147-A177-3AD203B41FA5}">
                      <a16:colId xmlns:a16="http://schemas.microsoft.com/office/drawing/2014/main" val="796673841"/>
                    </a:ext>
                  </a:extLst>
                </a:gridCol>
              </a:tblGrid>
              <a:tr h="349077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Affirmer l’existence de l’épidémie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724581"/>
                  </a:ext>
                </a:extLst>
              </a:tr>
              <a:tr h="349077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Confirmer le diagnostic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629962"/>
                  </a:ext>
                </a:extLst>
              </a:tr>
              <a:tr h="349077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Définir, compter les cas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359377"/>
                  </a:ext>
                </a:extLst>
              </a:tr>
              <a:tr h="349077"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Décrire les données: temps, lieu, caractéristiques individuelles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831360"/>
                  </a:ext>
                </a:extLst>
              </a:tr>
              <a:tr h="349077"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Formuler des hypothèses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710914"/>
                  </a:ext>
                </a:extLst>
              </a:tr>
              <a:tr h="349077"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Tester les hypothèses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483872"/>
                  </a:ext>
                </a:extLst>
              </a:tr>
              <a:tr h="349077"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Confronter l’hypothèse avec les faits établis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118354"/>
                  </a:ext>
                </a:extLst>
              </a:tr>
              <a:tr h="349077"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Réaliser les </a:t>
                      </a:r>
                      <a:r>
                        <a:rPr lang="fr-FR" sz="1800" dirty="0"/>
                        <a:t>études complémentaires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5011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Communiquer et rédiger le rapport d´investigation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482715"/>
                  </a:ext>
                </a:extLst>
              </a:tr>
              <a:tr h="602517">
                <a:tc>
                  <a:txBody>
                    <a:bodyPr/>
                    <a:lstStyle/>
                    <a:p>
                      <a:r>
                        <a:rPr lang="fr-F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Prise des mesures de contrôle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02793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53B4B3A8-3E2D-486A-B718-A626BEFB79C0}"/>
              </a:ext>
            </a:extLst>
          </p:cNvPr>
          <p:cNvSpPr/>
          <p:nvPr/>
        </p:nvSpPr>
        <p:spPr>
          <a:xfrm>
            <a:off x="998376" y="1634228"/>
            <a:ext cx="7856375" cy="570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1. </a:t>
            </a:r>
            <a:r>
              <a:rPr lang="fr-FR" b="1" dirty="0"/>
              <a:t>Phase de préparation</a:t>
            </a:r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6E14A652-69A9-448F-B03B-D7FA6DA9A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B23F41B6-FB6F-4695-BC1A-6691812BE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68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35902"/>
            <a:ext cx="8472196" cy="830425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3.3.1. Comment se préparer </a:t>
            </a:r>
            <a:r>
              <a:rPr lang="fr-FR" sz="4400" b="1" dirty="0"/>
              <a:t> 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2AFDD-4A06-47CF-AE3E-B0BDD75DD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994" y="1936102"/>
            <a:ext cx="6352605" cy="2836505"/>
          </a:xfrm>
        </p:spPr>
        <p:txBody>
          <a:bodyPr>
            <a:normAutofit/>
          </a:bodyPr>
          <a:lstStyle/>
          <a:p>
            <a:r>
              <a:rPr lang="fr-FR" sz="1800" dirty="0"/>
              <a:t>Composition de l’ équipe : profils : médecins, laborantins, épidémiologistes, hygiénistes, environnementaliste, etc.</a:t>
            </a:r>
          </a:p>
          <a:p>
            <a:r>
              <a:rPr lang="fr-FR" sz="1800" dirty="0"/>
              <a:t>Organisation : règles de travail, conditions (logistiques, administratives, etc.), disponibilité</a:t>
            </a:r>
          </a:p>
          <a:p>
            <a:pPr>
              <a:spcBef>
                <a:spcPts val="1200"/>
              </a:spcBef>
            </a:pPr>
            <a:r>
              <a:rPr lang="fr-FR" sz="1800" b="0" i="0" dirty="0">
                <a:solidFill>
                  <a:srgbClr val="000000"/>
                </a:solidFill>
              </a:rPr>
              <a:t>Informations sur la maladie : revues documentaires</a:t>
            </a:r>
          </a:p>
          <a:p>
            <a:pPr>
              <a:spcBef>
                <a:spcPts val="1200"/>
              </a:spcBef>
            </a:pPr>
            <a:r>
              <a:rPr lang="fr-FR" sz="1800" b="0" i="0" dirty="0">
                <a:solidFill>
                  <a:srgbClr val="000000"/>
                </a:solidFill>
              </a:rPr>
              <a:t>Coordonner avec les agences partenaires et les contacts locaux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083CB8-4585-4112-BA11-FE8722D4F833}"/>
              </a:ext>
            </a:extLst>
          </p:cNvPr>
          <p:cNvSpPr/>
          <p:nvPr/>
        </p:nvSpPr>
        <p:spPr>
          <a:xfrm>
            <a:off x="8801870" y="1679510"/>
            <a:ext cx="1623527" cy="3825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Chef d’ équipe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1D48E5-B9B0-42B0-831B-FAAF80A24027}"/>
              </a:ext>
            </a:extLst>
          </p:cNvPr>
          <p:cNvSpPr/>
          <p:nvPr/>
        </p:nvSpPr>
        <p:spPr>
          <a:xfrm>
            <a:off x="7492477" y="2696539"/>
            <a:ext cx="1623527" cy="3825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Membre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25DB0E-03F9-454C-A8E9-9E3AAD52D297}"/>
              </a:ext>
            </a:extLst>
          </p:cNvPr>
          <p:cNvSpPr/>
          <p:nvPr/>
        </p:nvSpPr>
        <p:spPr>
          <a:xfrm>
            <a:off x="10241901" y="2668552"/>
            <a:ext cx="1623527" cy="3825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Membre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8B5895-BC53-4DE5-91A7-1C36FEC1C744}"/>
              </a:ext>
            </a:extLst>
          </p:cNvPr>
          <p:cNvSpPr/>
          <p:nvPr/>
        </p:nvSpPr>
        <p:spPr>
          <a:xfrm>
            <a:off x="7504921" y="3769571"/>
            <a:ext cx="1623527" cy="3825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Membre 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B64B68-F843-4A7B-90AE-51A155B3A7D9}"/>
              </a:ext>
            </a:extLst>
          </p:cNvPr>
          <p:cNvSpPr/>
          <p:nvPr/>
        </p:nvSpPr>
        <p:spPr>
          <a:xfrm>
            <a:off x="10241901" y="3806892"/>
            <a:ext cx="1623527" cy="3825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Membre 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95F2C9-23DB-4666-B6AA-DA8062076EC3}"/>
              </a:ext>
            </a:extLst>
          </p:cNvPr>
          <p:cNvSpPr/>
          <p:nvPr/>
        </p:nvSpPr>
        <p:spPr>
          <a:xfrm>
            <a:off x="7504920" y="4898572"/>
            <a:ext cx="1623527" cy="3825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Enquêteurs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929C09-05B2-4247-825B-AAA17B861634}"/>
              </a:ext>
            </a:extLst>
          </p:cNvPr>
          <p:cNvSpPr/>
          <p:nvPr/>
        </p:nvSpPr>
        <p:spPr>
          <a:xfrm>
            <a:off x="10241901" y="4893908"/>
            <a:ext cx="1623527" cy="3825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/>
              <a:t>Enquêteurs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E4B0E954-4A6D-45FA-BCAD-10F8A458064F}"/>
              </a:ext>
            </a:extLst>
          </p:cNvPr>
          <p:cNvCxnSpPr>
            <a:stCxn id="6" idx="3"/>
            <a:endCxn id="8" idx="1"/>
          </p:cNvCxnSpPr>
          <p:nvPr/>
        </p:nvCxnSpPr>
        <p:spPr>
          <a:xfrm flipV="1">
            <a:off x="9116004" y="2859830"/>
            <a:ext cx="1125897" cy="27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2CA28DF-71A7-40B2-85EA-C69804BD3362}"/>
              </a:ext>
            </a:extLst>
          </p:cNvPr>
          <p:cNvCxnSpPr>
            <a:cxnSpLocks/>
          </p:cNvCxnSpPr>
          <p:nvPr/>
        </p:nvCxnSpPr>
        <p:spPr>
          <a:xfrm flipV="1">
            <a:off x="9116004" y="4640416"/>
            <a:ext cx="497629" cy="49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B4AEC63-0FBB-443E-8DCC-9B7B2BEBF99F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9069353" y="3998170"/>
            <a:ext cx="117254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031EC750-DAC7-4A02-BD25-640A4FC70D66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9613634" y="2062065"/>
            <a:ext cx="26434" cy="2584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E6EEB55D-DA4A-41F3-85DA-29010A92D236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9640068" y="4640416"/>
            <a:ext cx="601833" cy="44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space réservé du pied de page 35">
            <a:extLst>
              <a:ext uri="{FF2B5EF4-FFF2-40B4-BE49-F238E27FC236}">
                <a16:creationId xmlns:a16="http://schemas.microsoft.com/office/drawing/2014/main" id="{A4582FC9-2FB3-45F5-BFAA-8A15240C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37" name="Espace réservé du numéro de diapositive 36">
            <a:extLst>
              <a:ext uri="{FF2B5EF4-FFF2-40B4-BE49-F238E27FC236}">
                <a16:creationId xmlns:a16="http://schemas.microsoft.com/office/drawing/2014/main" id="{A68CFEDB-2787-4D25-B3FE-634E02573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6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35902"/>
            <a:ext cx="8472196" cy="989046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3.3.2. </a:t>
            </a:r>
            <a:r>
              <a:rPr lang="fr-FR" sz="4400" b="1" dirty="0"/>
              <a:t>Affirmer l’existence de l’épidémie </a:t>
            </a:r>
            <a:endParaRPr lang="fr-FR" b="1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F06CD2E-8108-4E63-81A5-14E8FC4C9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12" y="1825625"/>
            <a:ext cx="5355772" cy="4351338"/>
          </a:xfrm>
        </p:spPr>
        <p:txBody>
          <a:bodyPr>
            <a:normAutofit/>
          </a:bodyPr>
          <a:lstStyle/>
          <a:p>
            <a:r>
              <a:rPr lang="fr-FR" sz="1800" dirty="0"/>
              <a:t>Nombre de cas observés  &gt; nombre de cas attendus dans un temps et  un espace  donnés (T-L-P)</a:t>
            </a:r>
          </a:p>
          <a:p>
            <a:r>
              <a:rPr lang="fr-FR" sz="1800" dirty="0"/>
              <a:t>Sources d’informations : cas attendus</a:t>
            </a:r>
          </a:p>
          <a:p>
            <a:pPr lvl="1"/>
            <a:r>
              <a:rPr lang="fr-FR" sz="1400" dirty="0"/>
              <a:t>Données de surveillance de routines</a:t>
            </a:r>
          </a:p>
          <a:p>
            <a:pPr lvl="1"/>
            <a:r>
              <a:rPr lang="fr-FR" sz="1400" dirty="0"/>
              <a:t>Données de surveillances : sites sentinelles</a:t>
            </a:r>
          </a:p>
          <a:p>
            <a:pPr lvl="1"/>
            <a:r>
              <a:rPr lang="fr-FR" sz="1400" dirty="0"/>
              <a:t>Données d’ études validées</a:t>
            </a:r>
          </a:p>
          <a:p>
            <a:r>
              <a:rPr lang="fr-FR" sz="1800" dirty="0"/>
              <a:t>Sources d’ informations : cas observés</a:t>
            </a:r>
          </a:p>
          <a:p>
            <a:pPr lvl="1"/>
            <a:r>
              <a:rPr lang="fr-FR" sz="1400" dirty="0"/>
              <a:t>Rapports de données </a:t>
            </a:r>
          </a:p>
          <a:p>
            <a:pPr lvl="1"/>
            <a:r>
              <a:rPr lang="fr-FR" sz="1400" dirty="0"/>
              <a:t>Sources de collectes primaires</a:t>
            </a:r>
          </a:p>
          <a:p>
            <a:pPr lvl="1"/>
            <a:r>
              <a:rPr lang="fr-FR" sz="1400" dirty="0"/>
              <a:t>Confirmer selon la définition des cas </a:t>
            </a:r>
          </a:p>
          <a:p>
            <a:pPr lvl="1"/>
            <a:r>
              <a:rPr lang="fr-FR" sz="1400" dirty="0"/>
              <a:t>Confirmer que les valeurs renseigner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C79349F-7B95-4209-B9BE-36EA32846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150" y="1774308"/>
            <a:ext cx="6647867" cy="3187916"/>
          </a:xfrm>
          <a:prstGeom prst="rect">
            <a:avLst/>
          </a:prstGeom>
        </p:spPr>
      </p:pic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2D52604E-97B2-4F96-8324-084781B9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CFC1EEB2-7C6E-4817-A9B6-4910FC546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71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35902"/>
            <a:ext cx="8472196" cy="98904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3.3.2. Affirmer l’existence de l’épidémie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F06CD2E-8108-4E63-81A5-14E8FC4C9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12" y="1825625"/>
            <a:ext cx="5355772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1800" dirty="0"/>
              <a:t>Données aberrantes et/ou artéfacts</a:t>
            </a:r>
          </a:p>
          <a:p>
            <a:r>
              <a:rPr lang="fr-FR" sz="1800" dirty="0"/>
              <a:t>Variations saisonnières </a:t>
            </a:r>
          </a:p>
          <a:p>
            <a:r>
              <a:rPr lang="fr-FR" sz="1800" b="1" dirty="0"/>
              <a:t>Problème de dénominateur  </a:t>
            </a:r>
          </a:p>
          <a:p>
            <a:r>
              <a:rPr lang="fr-FR" sz="1800" dirty="0"/>
              <a:t> Modifications de définitions de cas (diagnostic biologique , cliniques)</a:t>
            </a:r>
          </a:p>
          <a:p>
            <a:r>
              <a:rPr lang="fr-FR" sz="1800" b="1" dirty="0"/>
              <a:t>Amélioration de la notifications : actions, efforts</a:t>
            </a:r>
          </a:p>
          <a:p>
            <a:r>
              <a:rPr lang="fr-FR" sz="1800" dirty="0"/>
              <a:t>Erreur de diagnostic ”fausse-épidémie</a:t>
            </a:r>
            <a:r>
              <a:rPr lang="fr-FR" sz="1050" dirty="0"/>
              <a:t>” </a:t>
            </a:r>
            <a:endParaRPr lang="fr-FR" sz="14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C79349F-7B95-4209-B9BE-36EA32846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150" y="1774308"/>
            <a:ext cx="6647867" cy="3187916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213F42-4370-45C3-8276-C2B95C1F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4A050A-8953-4B01-B3DE-FAEA6B0BB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066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35902"/>
            <a:ext cx="8472196" cy="98904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3.3.3. Confirmer le diagnostic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76C2B15-9C50-445C-B58E-1D8520852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716250"/>
            <a:ext cx="7240555" cy="28924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1800" b="1" dirty="0"/>
              <a:t>Laboratoire +++++ : méthode idéale</a:t>
            </a:r>
          </a:p>
          <a:p>
            <a:pPr lvl="1"/>
            <a:r>
              <a:rPr lang="fr-FR" sz="1800" dirty="0"/>
              <a:t>Sérologie </a:t>
            </a:r>
          </a:p>
          <a:p>
            <a:pPr lvl="1"/>
            <a:r>
              <a:rPr lang="fr-FR" sz="1800" dirty="0"/>
              <a:t>Isolement, sérotype, etc.</a:t>
            </a:r>
          </a:p>
          <a:p>
            <a:pPr lvl="1"/>
            <a:r>
              <a:rPr lang="fr-FR" sz="1800" dirty="0"/>
              <a:t>Agent toxique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b="1" dirty="0"/>
              <a:t>Clinique !!!</a:t>
            </a:r>
          </a:p>
          <a:p>
            <a:pPr lvl="1"/>
            <a:r>
              <a:rPr lang="fr-FR" sz="1800" dirty="0"/>
              <a:t>Examiner quelques malades : interrogatoire, signes cliniques et confrontation</a:t>
            </a:r>
          </a:p>
          <a:p>
            <a:pPr lvl="1"/>
            <a:r>
              <a:rPr lang="fr-FR" sz="1800" dirty="0"/>
              <a:t>Attention aux maladies potentiellement grave : Ebola++, chimique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74F0FC5-9276-4391-8072-8A03F0502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1273" y="830425"/>
            <a:ext cx="1619250" cy="1771650"/>
          </a:xfrm>
          <a:prstGeom prst="rect">
            <a:avLst/>
          </a:prstGeom>
        </p:spPr>
      </p:pic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1A919354-49FD-47ED-B68A-DFBDEDA0BFB7}"/>
              </a:ext>
            </a:extLst>
          </p:cNvPr>
          <p:cNvSpPr txBox="1">
            <a:spLocks/>
          </p:cNvSpPr>
          <p:nvPr/>
        </p:nvSpPr>
        <p:spPr>
          <a:xfrm>
            <a:off x="1184989" y="4889244"/>
            <a:ext cx="4777273" cy="1558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fr-FR" sz="1800" b="1"/>
              <a:t>connaissances de la maladies et des germes </a:t>
            </a:r>
          </a:p>
          <a:p>
            <a:pPr lvl="1"/>
            <a:r>
              <a:rPr lang="fr-FR" sz="1800"/>
              <a:t>Période d’incubation</a:t>
            </a:r>
          </a:p>
          <a:p>
            <a:pPr lvl="1"/>
            <a:r>
              <a:rPr lang="fr-FR" sz="1800"/>
              <a:t>Délai de rendu des résultats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b="1"/>
              <a:t>Actions rapides !!!</a:t>
            </a:r>
            <a:endParaRPr lang="fr-FR" sz="1800" b="1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3D686FA2-A47B-455C-81C3-AE6A5864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B1D78E19-DC75-4646-BA1D-942D3EC9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668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35902"/>
            <a:ext cx="8472196" cy="98904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3.3.3. Confirmer le diagnostic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DBEAE7F-19EE-42DE-9F2C-5FA75828A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0219" y="4710793"/>
            <a:ext cx="2892491" cy="977377"/>
          </a:xfrm>
        </p:spPr>
        <p:txBody>
          <a:bodyPr>
            <a:normAutofit fontScale="92500" lnSpcReduction="10000"/>
          </a:bodyPr>
          <a:lstStyle/>
          <a:p>
            <a:r>
              <a:rPr lang="fr-FR" sz="1800" dirty="0"/>
              <a:t>Vaccination</a:t>
            </a:r>
          </a:p>
          <a:p>
            <a:r>
              <a:rPr lang="fr-FR" sz="1800" dirty="0"/>
              <a:t>PCI</a:t>
            </a:r>
          </a:p>
          <a:p>
            <a:r>
              <a:rPr lang="fr-FR" sz="1800" dirty="0"/>
              <a:t>Isolement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2FF515C-059B-494B-915D-07064B3227C5}"/>
              </a:ext>
            </a:extLst>
          </p:cNvPr>
          <p:cNvSpPr/>
          <p:nvPr/>
        </p:nvSpPr>
        <p:spPr>
          <a:xfrm>
            <a:off x="4609323" y="1385596"/>
            <a:ext cx="3797560" cy="20434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Affirmer l’ épidémie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E80502-3F87-4B61-BC9A-EA8D54EE6E3E}"/>
              </a:ext>
            </a:extLst>
          </p:cNvPr>
          <p:cNvSpPr/>
          <p:nvPr/>
        </p:nvSpPr>
        <p:spPr>
          <a:xfrm>
            <a:off x="1296956" y="4026161"/>
            <a:ext cx="3312367" cy="4245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Prises de meures de contrôle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F1E307-9779-42CD-8B36-56ED4723D15F}"/>
              </a:ext>
            </a:extLst>
          </p:cNvPr>
          <p:cNvSpPr/>
          <p:nvPr/>
        </p:nvSpPr>
        <p:spPr>
          <a:xfrm>
            <a:off x="7840825" y="4026161"/>
            <a:ext cx="3312367" cy="5971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Investigation complémentaire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C39B746E-F39B-414C-8A48-3483DB770E4A}"/>
              </a:ext>
            </a:extLst>
          </p:cNvPr>
          <p:cNvCxnSpPr>
            <a:cxnSpLocks/>
            <a:stCxn id="6" idx="4"/>
            <a:endCxn id="9" idx="0"/>
          </p:cNvCxnSpPr>
          <p:nvPr/>
        </p:nvCxnSpPr>
        <p:spPr>
          <a:xfrm flipH="1">
            <a:off x="2953140" y="3429000"/>
            <a:ext cx="3554963" cy="597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E90BAF89-09A3-4EB0-8CA0-8C80142240AF}"/>
              </a:ext>
            </a:extLst>
          </p:cNvPr>
          <p:cNvCxnSpPr>
            <a:cxnSpLocks/>
            <a:stCxn id="6" idx="4"/>
            <a:endCxn id="11" idx="0"/>
          </p:cNvCxnSpPr>
          <p:nvPr/>
        </p:nvCxnSpPr>
        <p:spPr>
          <a:xfrm>
            <a:off x="6508103" y="3429000"/>
            <a:ext cx="2988906" cy="597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space réservé du contenu 2">
            <a:extLst>
              <a:ext uri="{FF2B5EF4-FFF2-40B4-BE49-F238E27FC236}">
                <a16:creationId xmlns:a16="http://schemas.microsoft.com/office/drawing/2014/main" id="{A6F87DF8-A325-4B3F-90D6-EB21852A22F2}"/>
              </a:ext>
            </a:extLst>
          </p:cNvPr>
          <p:cNvSpPr txBox="1">
            <a:spLocks/>
          </p:cNvSpPr>
          <p:nvPr/>
        </p:nvSpPr>
        <p:spPr>
          <a:xfrm>
            <a:off x="7840825" y="4807210"/>
            <a:ext cx="4037044" cy="1518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/>
              <a:t>Agent</a:t>
            </a:r>
          </a:p>
          <a:p>
            <a:r>
              <a:rPr lang="fr-FR" sz="1800" dirty="0"/>
              <a:t>Transmissions (vecteur, environnement)</a:t>
            </a:r>
          </a:p>
          <a:p>
            <a:r>
              <a:rPr lang="fr-FR" sz="1800" dirty="0"/>
              <a:t>Contaminations (pop, source) </a:t>
            </a:r>
          </a:p>
          <a:p>
            <a:r>
              <a:rPr lang="fr-FR" sz="1800" dirty="0"/>
              <a:t>Risque (facteurs, populations)</a:t>
            </a:r>
          </a:p>
          <a:p>
            <a:endParaRPr lang="fr-FR" sz="1800" dirty="0"/>
          </a:p>
        </p:txBody>
      </p:sp>
      <p:sp>
        <p:nvSpPr>
          <p:cNvPr id="34" name="Espace réservé du pied de page 33">
            <a:extLst>
              <a:ext uri="{FF2B5EF4-FFF2-40B4-BE49-F238E27FC236}">
                <a16:creationId xmlns:a16="http://schemas.microsoft.com/office/drawing/2014/main" id="{DC148689-4B29-4F68-844A-81200EB8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35" name="Espace réservé du numéro de diapositive 34">
            <a:extLst>
              <a:ext uri="{FF2B5EF4-FFF2-40B4-BE49-F238E27FC236}">
                <a16:creationId xmlns:a16="http://schemas.microsoft.com/office/drawing/2014/main" id="{7932EFE2-C03F-4B85-9D25-F0697555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54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35902"/>
            <a:ext cx="8472196" cy="727788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3.3.4. Définir, compter les cas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89082C1-D39C-43D8-8ED2-10506CFBEC2E}"/>
              </a:ext>
            </a:extLst>
          </p:cNvPr>
          <p:cNvSpPr txBox="1"/>
          <p:nvPr/>
        </p:nvSpPr>
        <p:spPr>
          <a:xfrm>
            <a:off x="727787" y="1306287"/>
            <a:ext cx="698862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2000" b="1" i="0" dirty="0">
                <a:solidFill>
                  <a:srgbClr val="000000"/>
                </a:solidFill>
              </a:rPr>
              <a:t>Objectif : dénombrer les cas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2000" b="0" i="0" dirty="0">
                <a:solidFill>
                  <a:srgbClr val="000000"/>
                </a:solidFill>
              </a:rPr>
              <a:t>Caractéristiques : 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</a:rPr>
              <a:t>Simple, 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</a:rPr>
              <a:t>Pratiques (acteurs), 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</a:rPr>
              <a:t>Global : T-L-P; inclure les critères clinique et biologique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</a:rPr>
              <a:t>Graduel : suspect, probable, confirmé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</a:rPr>
              <a:t>Sensible, spécifique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85B0F3-03D7-4C0A-9ACD-0CD86272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0A739E-8F80-4783-8ED9-4BB4ECCC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579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35902"/>
            <a:ext cx="8472196" cy="727788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3.3.4. Définir, compter les cas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89082C1-D39C-43D8-8ED2-10506CFBEC2E}"/>
              </a:ext>
            </a:extLst>
          </p:cNvPr>
          <p:cNvSpPr txBox="1"/>
          <p:nvPr/>
        </p:nvSpPr>
        <p:spPr>
          <a:xfrm>
            <a:off x="942392" y="1772818"/>
            <a:ext cx="8182947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2000" b="0" i="0" dirty="0">
                <a:solidFill>
                  <a:srgbClr val="000000"/>
                </a:solidFill>
              </a:rPr>
              <a:t>Critères cliniques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2000" b="0" i="0" dirty="0">
                <a:solidFill>
                  <a:srgbClr val="000000"/>
                </a:solidFill>
              </a:rPr>
              <a:t>Signes cliniques et symptômes caractéristiques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2000" b="0" i="0" dirty="0">
                <a:solidFill>
                  <a:srgbClr val="000000"/>
                </a:solidFill>
              </a:rPr>
              <a:t>Données biologiques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FR" sz="2000" b="0" i="0" dirty="0">
                <a:solidFill>
                  <a:srgbClr val="000000"/>
                </a:solidFill>
              </a:rPr>
              <a:t>Critères épidémiologiques (tout particulièrement pour les épidémies)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2000" b="0" i="0" dirty="0">
                <a:solidFill>
                  <a:srgbClr val="000000"/>
                </a:solidFill>
              </a:rPr>
              <a:t>Temps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2000" b="0" i="0" dirty="0">
                <a:solidFill>
                  <a:srgbClr val="000000"/>
                </a:solidFill>
              </a:rPr>
              <a:t>Lieu 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2000" b="0" i="0" dirty="0">
                <a:solidFill>
                  <a:srgbClr val="000000"/>
                </a:solidFill>
              </a:rPr>
              <a:t>Personne/population (lien épidémiologique, sinon peu fréquent)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B53409-94E4-4F1E-82E5-92DA7BEB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F32CF8-A363-49D2-BB5B-0CC74267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529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35902"/>
            <a:ext cx="8472196" cy="727788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3.3.4. Définir</a:t>
            </a:r>
            <a:endParaRPr lang="fr-FR" sz="2800" dirty="0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13C1A88F-A680-4F4A-93EF-A6AE08C03D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1197733"/>
              </p:ext>
            </p:extLst>
          </p:nvPr>
        </p:nvGraphicFramePr>
        <p:xfrm>
          <a:off x="296507" y="1651519"/>
          <a:ext cx="7018694" cy="4477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A98926B-9248-4D65-8973-848A96C4DA83}"/>
              </a:ext>
            </a:extLst>
          </p:cNvPr>
          <p:cNvSpPr/>
          <p:nvPr/>
        </p:nvSpPr>
        <p:spPr>
          <a:xfrm>
            <a:off x="6587412" y="4870581"/>
            <a:ext cx="2174033" cy="839758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800" dirty="0">
                <a:solidFill>
                  <a:srgbClr val="000000"/>
                </a:solidFill>
              </a:rPr>
              <a:t>Signes cliniques </a:t>
            </a:r>
            <a:endParaRPr lang="fr-FR" sz="1800" b="0" i="0" dirty="0">
              <a:solidFill>
                <a:srgbClr val="0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7158A6-4ADC-490E-9220-B7E55F617628}"/>
              </a:ext>
            </a:extLst>
          </p:cNvPr>
          <p:cNvSpPr/>
          <p:nvPr/>
        </p:nvSpPr>
        <p:spPr>
          <a:xfrm>
            <a:off x="6587412" y="3088435"/>
            <a:ext cx="2892490" cy="1184987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800" dirty="0">
                <a:solidFill>
                  <a:srgbClr val="000000"/>
                </a:solidFill>
              </a:rPr>
              <a:t>Signes cliniques et liens épidémiologiques  </a:t>
            </a:r>
            <a:endParaRPr lang="fr-FR" sz="1800" b="0" i="0" dirty="0">
              <a:solidFill>
                <a:srgbClr val="00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7A7B00-664D-4B08-9D9E-8DD32BC9A30A}"/>
              </a:ext>
            </a:extLst>
          </p:cNvPr>
          <p:cNvSpPr/>
          <p:nvPr/>
        </p:nvSpPr>
        <p:spPr>
          <a:xfrm>
            <a:off x="6562529" y="1660849"/>
            <a:ext cx="3069770" cy="1184987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800" dirty="0">
                <a:solidFill>
                  <a:srgbClr val="000000"/>
                </a:solidFill>
              </a:rPr>
              <a:t>Signes cliniques avec confirmations de laboratoire </a:t>
            </a:r>
            <a:endParaRPr lang="fr-FR" sz="1800" b="0" i="0" dirty="0">
              <a:solidFill>
                <a:srgbClr val="000000"/>
              </a:solidFill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54D264B6-8C0C-4648-910F-9AB012AA5389}"/>
              </a:ext>
            </a:extLst>
          </p:cNvPr>
          <p:cNvCxnSpPr>
            <a:cxnSpLocks/>
          </p:cNvCxnSpPr>
          <p:nvPr/>
        </p:nvCxnSpPr>
        <p:spPr>
          <a:xfrm>
            <a:off x="5579707" y="3664596"/>
            <a:ext cx="982823" cy="163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820CBFF3-A893-481F-AF34-5F5435B0BC14}"/>
              </a:ext>
            </a:extLst>
          </p:cNvPr>
          <p:cNvCxnSpPr>
            <a:cxnSpLocks/>
          </p:cNvCxnSpPr>
          <p:nvPr/>
        </p:nvCxnSpPr>
        <p:spPr>
          <a:xfrm>
            <a:off x="5604589" y="2244012"/>
            <a:ext cx="982823" cy="163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F0B9E169-06FF-40CF-A85F-4F1EE07D4C85}"/>
              </a:ext>
            </a:extLst>
          </p:cNvPr>
          <p:cNvCxnSpPr>
            <a:cxnSpLocks/>
          </p:cNvCxnSpPr>
          <p:nvPr/>
        </p:nvCxnSpPr>
        <p:spPr>
          <a:xfrm>
            <a:off x="5579706" y="5359657"/>
            <a:ext cx="982823" cy="163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18">
            <a:extLst>
              <a:ext uri="{FF2B5EF4-FFF2-40B4-BE49-F238E27FC236}">
                <a16:creationId xmlns:a16="http://schemas.microsoft.com/office/drawing/2014/main" id="{C05F7ACC-A7D8-45CE-9814-873DB2031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20" name="Espace réservé du numéro de diapositive 19">
            <a:extLst>
              <a:ext uri="{FF2B5EF4-FFF2-40B4-BE49-F238E27FC236}">
                <a16:creationId xmlns:a16="http://schemas.microsoft.com/office/drawing/2014/main" id="{B95D620D-D6DE-44EB-ACF2-541BCCD67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839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35902"/>
            <a:ext cx="8472196" cy="727788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3.3.4. compter les cas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89082C1-D39C-43D8-8ED2-10506CFBEC2E}"/>
              </a:ext>
            </a:extLst>
          </p:cNvPr>
          <p:cNvSpPr txBox="1"/>
          <p:nvPr/>
        </p:nvSpPr>
        <p:spPr>
          <a:xfrm>
            <a:off x="942392" y="1772818"/>
            <a:ext cx="8182947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2000" b="0" i="0" dirty="0">
                <a:solidFill>
                  <a:srgbClr val="000000"/>
                </a:solidFill>
              </a:rPr>
              <a:t>Compter les cas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2000" dirty="0"/>
              <a:t>Sources d’information : registres de CS, laboratoires, entreprises, administrations publiques, enquêtes , professionnels, médias !!!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2000" dirty="0"/>
              <a:t>Valider le nombre de cas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2000" dirty="0"/>
              <a:t>Détails des informations fournies </a:t>
            </a:r>
          </a:p>
          <a:p>
            <a:pPr marL="1257300" lvl="2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2000" dirty="0"/>
              <a:t>Démographiques : code identité, âge, sexe, provenance</a:t>
            </a:r>
          </a:p>
          <a:p>
            <a:pPr marL="1257300" lvl="2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2000" dirty="0"/>
              <a:t>Cliniques et biologiques : signes et germe/confirmation (+/-)</a:t>
            </a:r>
          </a:p>
          <a:p>
            <a:pPr marL="1257300" lvl="2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2000" dirty="0"/>
              <a:t>Expositions éventuelles </a:t>
            </a:r>
          </a:p>
          <a:p>
            <a:pPr marL="1257300" lvl="2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2000" dirty="0"/>
              <a:t>environnements </a:t>
            </a:r>
            <a:endParaRPr lang="fr-FR" sz="2000" b="0" i="0" dirty="0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96111CA-58FB-4B64-A9E9-881151736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55C7A5-9450-4A36-9237-0A4352A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88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98858C-A896-48AC-B8E5-CA39D34C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188" y="365125"/>
            <a:ext cx="7996334" cy="1325563"/>
          </a:xfrm>
        </p:spPr>
        <p:txBody>
          <a:bodyPr/>
          <a:lstStyle/>
          <a:p>
            <a:r>
              <a:rPr lang="fr-FR" dirty="0"/>
              <a:t>PLAN DE PRESENTATION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2444E5-0F18-4F1A-A755-8C92DCA0A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624" y="1825625"/>
            <a:ext cx="9283960" cy="37260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1. Introduction</a:t>
            </a:r>
          </a:p>
          <a:p>
            <a:pPr marL="0" indent="0">
              <a:buNone/>
            </a:pPr>
            <a:r>
              <a:rPr lang="fr-FR" dirty="0"/>
              <a:t>2. Définitions opérationnelles</a:t>
            </a:r>
          </a:p>
          <a:p>
            <a:pPr marL="0" indent="0">
              <a:buNone/>
            </a:pPr>
            <a:r>
              <a:rPr lang="fr-FR" dirty="0"/>
              <a:t>3. Investigations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Quand décider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Objectifs d’une investigation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Etapes d’ une investigation</a:t>
            </a:r>
          </a:p>
          <a:p>
            <a:pPr marL="0" indent="0">
              <a:buNone/>
            </a:pPr>
            <a:r>
              <a:rPr lang="fr-FR" dirty="0"/>
              <a:t>4. Riposte</a:t>
            </a:r>
          </a:p>
          <a:p>
            <a:pPr marL="0" indent="0">
              <a:buNone/>
            </a:pPr>
            <a:r>
              <a:rPr lang="fr-FR" dirty="0"/>
              <a:t>5. Conclusion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A2763D5-8E7D-4F62-BBE4-57C71E59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24B87A-E5DD-4EB2-944A-3850435C6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133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89" y="335902"/>
            <a:ext cx="10077060" cy="634482"/>
          </a:xfrm>
        </p:spPr>
        <p:txBody>
          <a:bodyPr>
            <a:noAutofit/>
          </a:bodyPr>
          <a:lstStyle/>
          <a:p>
            <a:r>
              <a:rPr lang="fr-FR" sz="2800" b="1" dirty="0"/>
              <a:t>3.3.5. Décrire les données: temps, lieu, caractéristiques individuelles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7CA1B9C-34A1-49A6-BADD-6547140F5806}"/>
              </a:ext>
            </a:extLst>
          </p:cNvPr>
          <p:cNvSpPr txBox="1"/>
          <p:nvPr/>
        </p:nvSpPr>
        <p:spPr>
          <a:xfrm>
            <a:off x="1621976" y="1277819"/>
            <a:ext cx="9080236" cy="337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sz="2400" b="1" i="0" dirty="0">
                <a:solidFill>
                  <a:srgbClr val="006600"/>
                </a:solidFill>
              </a:rPr>
              <a:t>Temps </a:t>
            </a:r>
            <a:r>
              <a:rPr lang="fr-FR" sz="2400" b="1" i="1" dirty="0">
                <a:solidFill>
                  <a:srgbClr val="006600"/>
                </a:solidFill>
              </a:rPr>
              <a:t>: courbe de l’épidémie (histogramme)</a:t>
            </a: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sz="2400" b="0" i="0" dirty="0">
                <a:solidFill>
                  <a:srgbClr val="000000"/>
                </a:solidFill>
              </a:rPr>
              <a:t>Idéale : analyse approfondie</a:t>
            </a: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Wingdings" panose="05000000000000000000" pitchFamily="2" charset="2"/>
              <a:buChar char="v"/>
            </a:pPr>
            <a:r>
              <a:rPr lang="fr-FR" sz="2400" b="0" i="0" dirty="0">
                <a:solidFill>
                  <a:srgbClr val="000000"/>
                </a:solidFill>
              </a:rPr>
              <a:t>Premières explications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i="0" dirty="0">
                <a:solidFill>
                  <a:srgbClr val="006600"/>
                </a:solidFill>
              </a:rPr>
              <a:t>Lieu : zone géographique ou repère administratif</a:t>
            </a:r>
            <a:endParaRPr lang="fr-FR" sz="2400" b="1" i="1" dirty="0">
              <a:solidFill>
                <a:srgbClr val="006600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sz="2400" b="0" i="0" dirty="0">
                <a:solidFill>
                  <a:srgbClr val="000000"/>
                </a:solidFill>
              </a:rPr>
              <a:t>Bien délimité : lieu de travail, zone naturelle</a:t>
            </a:r>
          </a:p>
          <a:p>
            <a:pPr marL="800100" lvl="1" indent="-34290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Wingdings" panose="05000000000000000000" pitchFamily="2" charset="2"/>
              <a:buChar char="v"/>
            </a:pPr>
            <a:r>
              <a:rPr lang="fr-FR" sz="2400" b="0" i="0" dirty="0">
                <a:solidFill>
                  <a:srgbClr val="000000"/>
                </a:solidFill>
              </a:rPr>
              <a:t>Attention aux conflits de zone ?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i="0" dirty="0">
                <a:solidFill>
                  <a:srgbClr val="006600"/>
                </a:solidFill>
              </a:rPr>
              <a:t>Personne/population </a:t>
            </a:r>
            <a:r>
              <a:rPr lang="fr-FR" sz="2400" b="1" i="1" dirty="0">
                <a:solidFill>
                  <a:srgbClr val="006600"/>
                </a:solidFill>
              </a:rPr>
              <a:t>(tableaux de contingence et de fréquence)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fr-FR" sz="2400" b="0" i="0" dirty="0">
                <a:solidFill>
                  <a:srgbClr val="000000"/>
                </a:solidFill>
              </a:rPr>
              <a:t>Population touchée ?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fr-FR" sz="2400" b="0" i="0" dirty="0">
                <a:solidFill>
                  <a:srgbClr val="000000"/>
                </a:solidFill>
              </a:rPr>
              <a:t>Numérateurs et dénominateurs</a:t>
            </a:r>
          </a:p>
        </p:txBody>
      </p:sp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CB1FE51B-9CB3-4B27-AB4F-D45EF3396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13" name="Espace réservé du numéro de diapositive 12">
            <a:extLst>
              <a:ext uri="{FF2B5EF4-FFF2-40B4-BE49-F238E27FC236}">
                <a16:creationId xmlns:a16="http://schemas.microsoft.com/office/drawing/2014/main" id="{94C8E4EC-8BD1-4521-BFB2-B80EA7320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512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89" y="335902"/>
            <a:ext cx="10077060" cy="634482"/>
          </a:xfrm>
        </p:spPr>
        <p:txBody>
          <a:bodyPr>
            <a:noAutofit/>
          </a:bodyPr>
          <a:lstStyle/>
          <a:p>
            <a:r>
              <a:rPr lang="fr-FR" sz="2800" b="1" dirty="0"/>
              <a:t>3.3.5. Décrire les données: temps, lieu, caractéristiques individuelles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7CA1B9C-34A1-49A6-BADD-6547140F5806}"/>
              </a:ext>
            </a:extLst>
          </p:cNvPr>
          <p:cNvSpPr txBox="1"/>
          <p:nvPr/>
        </p:nvSpPr>
        <p:spPr>
          <a:xfrm>
            <a:off x="91757" y="1221835"/>
            <a:ext cx="5049410" cy="333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b="1" i="0" dirty="0">
                <a:solidFill>
                  <a:srgbClr val="006600"/>
                </a:solidFill>
              </a:rPr>
              <a:t>Temps </a:t>
            </a:r>
            <a:r>
              <a:rPr lang="fr-FR" b="1" i="1" dirty="0">
                <a:solidFill>
                  <a:srgbClr val="006600"/>
                </a:solidFill>
              </a:rPr>
              <a:t>: courbe de l’épidémie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b="0" i="0" dirty="0">
                <a:solidFill>
                  <a:srgbClr val="000000"/>
                </a:solidFill>
              </a:rPr>
              <a:t>Évolution dans le temps : jour, semaine, mois, année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00000"/>
                </a:solidFill>
              </a:rPr>
              <a:t>Analyse : date exacte de début, pic (importance), chute, évolution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dirty="0"/>
              <a:t>Artéfacts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dirty="0"/>
              <a:t>Hypothèses :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dirty="0"/>
              <a:t>Période d'incubation,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dirty="0"/>
              <a:t>agent responsable ‐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dirty="0"/>
              <a:t>Type de source,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dirty="0"/>
              <a:t>type de transmission ‐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dirty="0"/>
              <a:t>Période d’exposition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dirty="0"/>
              <a:t>Evolution de l'épidémie </a:t>
            </a:r>
            <a:endParaRPr lang="fr-FR" b="0" i="0" dirty="0">
              <a:solidFill>
                <a:srgbClr val="000000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559800D-C4D0-43E7-A1E5-901B5A48E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5812" y="1063453"/>
            <a:ext cx="6676772" cy="3847954"/>
          </a:xfrm>
          <a:prstGeom prst="rect">
            <a:avLst/>
          </a:prstGeom>
        </p:spPr>
      </p:pic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CA963B9A-6336-4C52-8922-D5AB0CD4E9B6}"/>
              </a:ext>
            </a:extLst>
          </p:cNvPr>
          <p:cNvSpPr txBox="1">
            <a:spLocks/>
          </p:cNvSpPr>
          <p:nvPr/>
        </p:nvSpPr>
        <p:spPr>
          <a:xfrm>
            <a:off x="6498483" y="5004476"/>
            <a:ext cx="4394281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100" u="sng" dirty="0"/>
              <a:t>Source</a:t>
            </a:r>
            <a:r>
              <a:rPr lang="fr-FR" sz="1100" dirty="0"/>
              <a:t> : </a:t>
            </a:r>
            <a:r>
              <a:rPr lang="fr-FR" sz="1100" dirty="0" err="1"/>
              <a:t>SitRep</a:t>
            </a:r>
            <a:r>
              <a:rPr lang="fr-FR" sz="1100" dirty="0"/>
              <a:t> COVID 19 N°166; CORUS; Août 2020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6DBA94-2A0E-46B6-8D73-47C1E209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88164E-32A1-4BF6-B205-7DE185FA7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669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018" y="234734"/>
            <a:ext cx="7371182" cy="634482"/>
          </a:xfrm>
        </p:spPr>
        <p:txBody>
          <a:bodyPr>
            <a:noAutofit/>
          </a:bodyPr>
          <a:lstStyle/>
          <a:p>
            <a:r>
              <a:rPr lang="fr-FR" sz="2800" b="1" dirty="0"/>
              <a:t>3.3.5. Décrire les données: temps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7CA1B9C-34A1-49A6-BADD-6547140F5806}"/>
              </a:ext>
            </a:extLst>
          </p:cNvPr>
          <p:cNvSpPr txBox="1"/>
          <p:nvPr/>
        </p:nvSpPr>
        <p:spPr>
          <a:xfrm>
            <a:off x="91756" y="1221835"/>
            <a:ext cx="5665231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6600"/>
                </a:solidFill>
              </a:rPr>
              <a:t>Analyse de la</a:t>
            </a:r>
            <a:r>
              <a:rPr lang="fr-FR" b="1" i="1" dirty="0">
                <a:solidFill>
                  <a:srgbClr val="006600"/>
                </a:solidFill>
              </a:rPr>
              <a:t> courbe de l’épidémie : allure; sources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b="0" i="0" dirty="0">
                <a:solidFill>
                  <a:srgbClr val="000000"/>
                </a:solidFill>
              </a:rPr>
              <a:t>Ponctuelle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00000"/>
                </a:solidFill>
              </a:rPr>
              <a:t>Commune persistante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00000"/>
                </a:solidFill>
              </a:rPr>
              <a:t>Personne/personne ou individu/individu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00000"/>
                </a:solidFill>
              </a:rPr>
              <a:t>Evolution 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46D2ADE-56C7-4404-8682-751579E18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336" y="762972"/>
            <a:ext cx="4420831" cy="290395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C0661CB-D547-49EE-BA59-173C53100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666931"/>
            <a:ext cx="5200650" cy="29337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2110B-5ACA-4DF1-B911-19E4577FAF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456" y="2966799"/>
            <a:ext cx="4981891" cy="3159675"/>
          </a:xfrm>
          <a:prstGeom prst="rect">
            <a:avLst/>
          </a:prstGeom>
        </p:spPr>
      </p:pic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139E97F9-334A-44FC-9109-FF1213CA7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37F5EED2-41B2-4288-B93B-892BAD2C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897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023" y="335902"/>
            <a:ext cx="8602825" cy="634482"/>
          </a:xfrm>
        </p:spPr>
        <p:txBody>
          <a:bodyPr>
            <a:noAutofit/>
          </a:bodyPr>
          <a:lstStyle/>
          <a:p>
            <a:r>
              <a:rPr lang="fr-FR" sz="2800" b="1" dirty="0"/>
              <a:t>3.3.5. Décrire les données: caractéristiques individuelles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7CA1B9C-34A1-49A6-BADD-6547140F5806}"/>
              </a:ext>
            </a:extLst>
          </p:cNvPr>
          <p:cNvSpPr txBox="1"/>
          <p:nvPr/>
        </p:nvSpPr>
        <p:spPr>
          <a:xfrm>
            <a:off x="501521" y="1661376"/>
            <a:ext cx="53301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i="0" dirty="0">
                <a:solidFill>
                  <a:srgbClr val="006600"/>
                </a:solidFill>
              </a:rPr>
              <a:t>Personne : âge, sexe</a:t>
            </a:r>
            <a:endParaRPr lang="fr-FR" b="1" i="1" dirty="0">
              <a:solidFill>
                <a:srgbClr val="006600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fr-FR" b="0" i="0" dirty="0">
                <a:solidFill>
                  <a:srgbClr val="000000"/>
                </a:solidFill>
              </a:rPr>
              <a:t>Taux d’incidence : numérateurs et dénominateurs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</a:pPr>
            <a:r>
              <a:rPr lang="fr-FR" b="0" i="0" dirty="0">
                <a:solidFill>
                  <a:srgbClr val="000000"/>
                </a:solidFill>
              </a:rPr>
              <a:t>Explications possibles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</a:pPr>
            <a:r>
              <a:rPr lang="fr-FR" dirty="0">
                <a:solidFill>
                  <a:srgbClr val="000000"/>
                </a:solidFill>
              </a:rPr>
              <a:t>Gravité : populations fragiles</a:t>
            </a:r>
            <a:endParaRPr lang="fr-FR" b="0" i="0" dirty="0">
              <a:solidFill>
                <a:srgbClr val="000000"/>
              </a:solidFill>
            </a:endParaRP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AAB286E4-4371-403D-B52B-BD9991B527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100428"/>
              </p:ext>
            </p:extLst>
          </p:nvPr>
        </p:nvGraphicFramePr>
        <p:xfrm>
          <a:off x="5924939" y="1137875"/>
          <a:ext cx="5654350" cy="3396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EB4CB57D-EFA5-4FE5-9C62-EDB39DD51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352" y="3050686"/>
            <a:ext cx="4671097" cy="2751558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E815E48-7DE8-4134-A320-78D0432F216E}"/>
              </a:ext>
            </a:extLst>
          </p:cNvPr>
          <p:cNvSpPr txBox="1"/>
          <p:nvPr/>
        </p:nvSpPr>
        <p:spPr>
          <a:xfrm>
            <a:off x="6997958" y="5455931"/>
            <a:ext cx="404516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i="0" dirty="0">
                <a:solidFill>
                  <a:srgbClr val="006600"/>
                </a:solidFill>
              </a:rPr>
              <a:t>Dénominateur, numérateur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6600"/>
                </a:solidFill>
              </a:rPr>
              <a:t>Répartition des variables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i="1" dirty="0">
                <a:solidFill>
                  <a:srgbClr val="006600"/>
                </a:solidFill>
              </a:rPr>
              <a:t>Taux d’ attaques</a:t>
            </a:r>
            <a:endParaRPr lang="fr-FR" b="0" i="0" dirty="0">
              <a:solidFill>
                <a:srgbClr val="000000"/>
              </a:solidFill>
            </a:endParaRP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DC3629E8-31BA-40CA-B9F9-66C70573EBAF}"/>
              </a:ext>
            </a:extLst>
          </p:cNvPr>
          <p:cNvSpPr txBox="1">
            <a:spLocks/>
          </p:cNvSpPr>
          <p:nvPr/>
        </p:nvSpPr>
        <p:spPr>
          <a:xfrm>
            <a:off x="501521" y="5793885"/>
            <a:ext cx="4394281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100" u="sng" dirty="0"/>
              <a:t>Source</a:t>
            </a:r>
            <a:r>
              <a:rPr lang="fr-FR" sz="1100" dirty="0"/>
              <a:t> : </a:t>
            </a:r>
            <a:r>
              <a:rPr lang="fr-FR" sz="1100" dirty="0" err="1"/>
              <a:t>SitRep</a:t>
            </a:r>
            <a:r>
              <a:rPr lang="fr-FR" sz="1100" dirty="0"/>
              <a:t> COVID 19 N°166; CORUS; Août 2020</a:t>
            </a:r>
          </a:p>
        </p:txBody>
      </p:sp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83624FB4-255D-4036-84A7-5BBF82838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13" name="Espace réservé du numéro de diapositive 12">
            <a:extLst>
              <a:ext uri="{FF2B5EF4-FFF2-40B4-BE49-F238E27FC236}">
                <a16:creationId xmlns:a16="http://schemas.microsoft.com/office/drawing/2014/main" id="{BD8320C7-AB06-4873-92C2-724CE7A6D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621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383" y="335902"/>
            <a:ext cx="7548465" cy="634482"/>
          </a:xfrm>
        </p:spPr>
        <p:txBody>
          <a:bodyPr>
            <a:noAutofit/>
          </a:bodyPr>
          <a:lstStyle/>
          <a:p>
            <a:r>
              <a:rPr lang="fr-FR" sz="2800" b="1" dirty="0"/>
              <a:t>3.3.5. Décrire les données: lieu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7CA1B9C-34A1-49A6-BADD-6547140F5806}"/>
              </a:ext>
            </a:extLst>
          </p:cNvPr>
          <p:cNvSpPr txBox="1"/>
          <p:nvPr/>
        </p:nvSpPr>
        <p:spPr>
          <a:xfrm>
            <a:off x="212655" y="1661376"/>
            <a:ext cx="5152448" cy="136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i="0" dirty="0">
                <a:solidFill>
                  <a:srgbClr val="006600"/>
                </a:solidFill>
              </a:rPr>
              <a:t>Lieu </a:t>
            </a:r>
            <a:r>
              <a:rPr lang="fr-FR" b="1" i="1" dirty="0">
                <a:solidFill>
                  <a:srgbClr val="006600"/>
                </a:solidFill>
              </a:rPr>
              <a:t>: zone de répartition des cas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b="0" i="0" dirty="0">
                <a:solidFill>
                  <a:srgbClr val="000000"/>
                </a:solidFill>
              </a:rPr>
              <a:t>Répartition géographique : cas, </a:t>
            </a:r>
            <a:r>
              <a:rPr lang="fr-FR" b="0" i="0" dirty="0" err="1">
                <a:solidFill>
                  <a:srgbClr val="000000"/>
                </a:solidFill>
              </a:rPr>
              <a:t>Tx</a:t>
            </a:r>
            <a:r>
              <a:rPr lang="fr-FR" b="0" i="0" dirty="0">
                <a:solidFill>
                  <a:srgbClr val="000000"/>
                </a:solidFill>
              </a:rPr>
              <a:t> d’attaque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b="0" i="0" dirty="0">
                <a:solidFill>
                  <a:srgbClr val="000000"/>
                </a:solidFill>
              </a:rPr>
              <a:t>Zone ciblée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00000"/>
                </a:solidFill>
              </a:rPr>
              <a:t>Limitée ou non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b="0" i="0" dirty="0">
                <a:solidFill>
                  <a:srgbClr val="000000"/>
                </a:solidFill>
              </a:rPr>
              <a:t>Accessible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6EE4603-E917-4A56-BD79-8D513D6A9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530" y="1607837"/>
            <a:ext cx="5152448" cy="367573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7686952-D51D-472A-A612-2801E90DC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424" y="4498910"/>
            <a:ext cx="1628775" cy="1676400"/>
          </a:xfrm>
          <a:prstGeom prst="rect">
            <a:avLst/>
          </a:prstGeom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1E37784A-F6C8-41B8-AF86-946736D43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967" y="6451601"/>
            <a:ext cx="4612641" cy="40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400" u="sng" dirty="0">
                <a:hlinkClick r:id="rId4"/>
              </a:rPr>
              <a:t>Source : </a:t>
            </a:r>
            <a:r>
              <a:rPr lang="fr-FR" sz="1400" dirty="0">
                <a:hlinkClick r:id="rId4"/>
              </a:rPr>
              <a:t>https://africacdc.org/covid-19/</a:t>
            </a:r>
            <a:r>
              <a:rPr lang="fr-FR" sz="1400" dirty="0"/>
              <a:t>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F674E18-CDEA-47F4-9F10-747DC12F3033}"/>
              </a:ext>
            </a:extLst>
          </p:cNvPr>
          <p:cNvSpPr txBox="1"/>
          <p:nvPr/>
        </p:nvSpPr>
        <p:spPr>
          <a:xfrm>
            <a:off x="391082" y="3146833"/>
            <a:ext cx="5152448" cy="1117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6600"/>
                </a:solidFill>
              </a:rPr>
              <a:t>Notes particulières </a:t>
            </a:r>
            <a:endParaRPr lang="fr-FR" b="1" i="1" dirty="0">
              <a:solidFill>
                <a:srgbClr val="006600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00000"/>
                </a:solidFill>
              </a:rPr>
              <a:t>Hôpitaux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b="0" i="0" dirty="0">
                <a:solidFill>
                  <a:srgbClr val="000000"/>
                </a:solidFill>
              </a:rPr>
              <a:t>Ecoles </a:t>
            </a: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000000"/>
                </a:solidFill>
              </a:rPr>
              <a:t>Lieux de surpeuplement</a:t>
            </a:r>
            <a:endParaRPr lang="fr-FR" b="0" i="0" dirty="0">
              <a:solidFill>
                <a:srgbClr val="000000"/>
              </a:solidFill>
            </a:endParaRPr>
          </a:p>
        </p:txBody>
      </p:sp>
      <p:sp>
        <p:nvSpPr>
          <p:cNvPr id="14" name="Espace réservé du pied de page 13">
            <a:extLst>
              <a:ext uri="{FF2B5EF4-FFF2-40B4-BE49-F238E27FC236}">
                <a16:creationId xmlns:a16="http://schemas.microsoft.com/office/drawing/2014/main" id="{7C192628-2445-4BF6-A86F-F524DFC76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15" name="Espace réservé du numéro de diapositive 14">
            <a:extLst>
              <a:ext uri="{FF2B5EF4-FFF2-40B4-BE49-F238E27FC236}">
                <a16:creationId xmlns:a16="http://schemas.microsoft.com/office/drawing/2014/main" id="{8F7CE44A-3A01-4BA2-B9C1-8D9470EF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712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702" y="298579"/>
            <a:ext cx="7550540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3.3.6. Formuler des hypothèses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A56105A9-70BE-46B1-B515-43A6717CA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86" y="1129004"/>
            <a:ext cx="9776407" cy="171683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2400"/>
              </a:spcBef>
              <a:buFont typeface="Wingdings" panose="05000000000000000000" pitchFamily="2" charset="2"/>
              <a:buChar char="v"/>
            </a:pPr>
            <a:r>
              <a:rPr lang="fr-FR" sz="1800" b="0" i="0" dirty="0">
                <a:solidFill>
                  <a:srgbClr val="000000"/>
                </a:solidFill>
              </a:rPr>
              <a:t>Hypothèse (dans un contexte d’épidémie) =  association entre une </a:t>
            </a:r>
            <a:r>
              <a:rPr lang="fr-FR" sz="1800" b="1" i="0" dirty="0">
                <a:solidFill>
                  <a:srgbClr val="006600"/>
                </a:solidFill>
              </a:rPr>
              <a:t>exposition </a:t>
            </a:r>
            <a:r>
              <a:rPr lang="fr-FR" sz="1800" i="0" dirty="0"/>
              <a:t>(facteurs de causes ou de causalité) </a:t>
            </a:r>
            <a:r>
              <a:rPr lang="fr-FR" sz="1800" b="0" i="0" dirty="0">
                <a:solidFill>
                  <a:srgbClr val="000000"/>
                </a:solidFill>
              </a:rPr>
              <a:t>+ </a:t>
            </a:r>
            <a:r>
              <a:rPr lang="fr-FR" sz="1800" i="0" dirty="0">
                <a:solidFill>
                  <a:srgbClr val="006600"/>
                </a:solidFill>
              </a:rPr>
              <a:t>résultat </a:t>
            </a:r>
            <a:r>
              <a:rPr lang="fr-FR" sz="1800" i="0" dirty="0"/>
              <a:t>(impact sur l’ état de santé de l’ individu)</a:t>
            </a:r>
            <a:r>
              <a:rPr lang="fr-FR" sz="1800" i="0" dirty="0">
                <a:solidFill>
                  <a:srgbClr val="000000"/>
                </a:solidFill>
              </a:rPr>
              <a:t>, </a:t>
            </a:r>
            <a:r>
              <a:rPr lang="fr-FR" sz="1800" b="0" i="0" dirty="0">
                <a:solidFill>
                  <a:srgbClr val="000000"/>
                </a:solidFill>
              </a:rPr>
              <a:t>et/ou au sujet du mode de propagation.</a:t>
            </a:r>
          </a:p>
          <a:p>
            <a:pPr>
              <a:lnSpc>
                <a:spcPct val="110000"/>
              </a:lnSpc>
              <a:spcBef>
                <a:spcPts val="2400"/>
              </a:spcBef>
              <a:buFont typeface="Wingdings" panose="05000000000000000000" pitchFamily="2" charset="2"/>
              <a:buChar char="v"/>
            </a:pPr>
            <a:r>
              <a:rPr lang="fr-FR" sz="1800" b="0" i="0" dirty="0">
                <a:solidFill>
                  <a:srgbClr val="000000"/>
                </a:solidFill>
              </a:rPr>
              <a:t>But : formulé pour être testé</a:t>
            </a:r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1E7BBB7D-74D8-4F5B-A4DD-47979119E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742439"/>
              </p:ext>
            </p:extLst>
          </p:nvPr>
        </p:nvGraphicFramePr>
        <p:xfrm>
          <a:off x="1790700" y="3127310"/>
          <a:ext cx="8610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9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1" i="0" dirty="0">
                          <a:solidFill>
                            <a:srgbClr val="FFFFFF"/>
                          </a:solidFill>
                        </a:rPr>
                        <a:t>Exposition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0" dirty="0">
                          <a:solidFill>
                            <a:srgbClr val="FFFFFF"/>
                          </a:solidFill>
                        </a:rPr>
                        <a:t>Résultat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Manger de la viande contaminée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Développer une infection à E. coli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Conduire sans ceinture de sécurité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Blessure lors d’un accident de la circulation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Boire de l’alcool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Être ivre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Boire de l’alcool tous les jours pendant 10 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Lésions au foie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Vivre à proximité d’un site de reproduction de moustiques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Contracter le paludisme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Utiliser des moustiquaires traitées à l’insecticide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Ne pas contracter le paludisme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Fumer des cigarettes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rgbClr val="000000"/>
                          </a:solidFill>
                        </a:rPr>
                        <a:t>Cancer du poumon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F646A385-0587-413A-8BB9-3F9E9CD67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822F6319-0BCF-4D25-A37A-699B1D33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824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702" y="298579"/>
            <a:ext cx="7550540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3.3.6. Formuler des hypothèses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A56105A9-70BE-46B1-B515-43A6717CA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0220" y="1396417"/>
            <a:ext cx="7221894" cy="35488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dirty="0"/>
              <a:t>Informations recueillies: Temps – Lieu - Personne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/>
              <a:t>Scientifiques : maladie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/>
              <a:t>Revue de cas recueillie à partir analyse équipe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/>
              <a:t>agent pathogène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/>
              <a:t>Sources : contaminations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/>
              <a:t>Transmissions : vecteur; chaines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ED5DED-11FA-4CCF-822D-311365231BE8}"/>
              </a:ext>
            </a:extLst>
          </p:cNvPr>
          <p:cNvSpPr/>
          <p:nvPr/>
        </p:nvSpPr>
        <p:spPr>
          <a:xfrm>
            <a:off x="8005665" y="1632857"/>
            <a:ext cx="4096139" cy="29578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60425" lvl="1" indent="-403225">
              <a:spcBef>
                <a:spcPts val="600"/>
              </a:spcBef>
              <a:buSzPct val="125000"/>
            </a:pPr>
            <a:r>
              <a:rPr lang="fr-FR" sz="1800">
                <a:solidFill>
                  <a:srgbClr val="000000"/>
                </a:solidFill>
              </a:rPr>
              <a:t>Preuves du laboratoire</a:t>
            </a:r>
          </a:p>
          <a:p>
            <a:pPr marL="860425" lvl="1" indent="-403225">
              <a:spcBef>
                <a:spcPts val="600"/>
              </a:spcBef>
              <a:buSzPct val="125000"/>
            </a:pPr>
            <a:r>
              <a:rPr lang="fr-FR" sz="1800">
                <a:solidFill>
                  <a:srgbClr val="000000"/>
                </a:solidFill>
              </a:rPr>
              <a:t>Preuves cliniques</a:t>
            </a:r>
          </a:p>
          <a:p>
            <a:pPr marL="860425" lvl="1" indent="-403225">
              <a:spcBef>
                <a:spcPts val="600"/>
              </a:spcBef>
              <a:buSzPct val="125000"/>
            </a:pPr>
            <a:r>
              <a:rPr lang="fr-FR" sz="1800">
                <a:solidFill>
                  <a:srgbClr val="000000"/>
                </a:solidFill>
              </a:rPr>
              <a:t>Preuves environnementales</a:t>
            </a:r>
          </a:p>
          <a:p>
            <a:pPr marL="860425" lvl="1" indent="-403225">
              <a:spcBef>
                <a:spcPts val="600"/>
              </a:spcBef>
              <a:buSzPct val="125000"/>
            </a:pPr>
            <a:r>
              <a:rPr lang="fr-FR" sz="1800">
                <a:solidFill>
                  <a:srgbClr val="000000"/>
                </a:solidFill>
              </a:rPr>
              <a:t>Preuves épidémiologiques</a:t>
            </a:r>
            <a:endParaRPr lang="fr-FR" sz="1800" dirty="0">
              <a:solidFill>
                <a:srgbClr val="000000"/>
              </a:solidFill>
            </a:endParaRPr>
          </a:p>
        </p:txBody>
      </p:sp>
      <p:sp>
        <p:nvSpPr>
          <p:cNvPr id="7" name="Non égal 6">
            <a:extLst>
              <a:ext uri="{FF2B5EF4-FFF2-40B4-BE49-F238E27FC236}">
                <a16:creationId xmlns:a16="http://schemas.microsoft.com/office/drawing/2014/main" id="{BAF98ADC-B3F2-432D-9770-27E6B27F3F66}"/>
              </a:ext>
            </a:extLst>
          </p:cNvPr>
          <p:cNvSpPr/>
          <p:nvPr/>
        </p:nvSpPr>
        <p:spPr>
          <a:xfrm>
            <a:off x="7063273" y="2537927"/>
            <a:ext cx="1026368" cy="73711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0612006-BC93-4342-A5FE-522665593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B076EED-15FB-4C6F-8ECE-62601909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250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702" y="298579"/>
            <a:ext cx="7550540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3.3.6. Formuler des hypothèses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A56105A9-70BE-46B1-B515-43A6717CA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315616"/>
            <a:ext cx="7399176" cy="4170784"/>
          </a:xfrm>
        </p:spPr>
        <p:txBody>
          <a:bodyPr>
            <a:normAutofit/>
          </a:bodyPr>
          <a:lstStyle/>
          <a:p>
            <a:r>
              <a:rPr lang="fr-FR" sz="1800" b="0" i="0" dirty="0">
                <a:solidFill>
                  <a:srgbClr val="000000"/>
                </a:solidFill>
              </a:rPr>
              <a:t>Temps : courbe de l’épidémie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Informations fournies sur le mode de transmission ?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Importance du pic et sa valeur sur le temps d’exposition ?</a:t>
            </a:r>
          </a:p>
          <a:p>
            <a:r>
              <a:rPr lang="fr-FR" sz="1800" b="0" i="0" dirty="0">
                <a:solidFill>
                  <a:srgbClr val="000000"/>
                </a:solidFill>
              </a:rPr>
              <a:t>Lieu</a:t>
            </a:r>
          </a:p>
          <a:p>
            <a:pPr lvl="1"/>
            <a:r>
              <a:rPr lang="fr-FR" sz="1800" dirty="0">
                <a:solidFill>
                  <a:srgbClr val="000000"/>
                </a:solidFill>
              </a:rPr>
              <a:t>Zone exacte : village, ville, q</a:t>
            </a:r>
            <a:r>
              <a:rPr lang="fr-FR" sz="1800" b="0" i="0" dirty="0">
                <a:solidFill>
                  <a:srgbClr val="000000"/>
                </a:solidFill>
              </a:rPr>
              <a:t>uartier, hôpital, entreprise ?</a:t>
            </a:r>
          </a:p>
          <a:p>
            <a:r>
              <a:rPr lang="fr-FR" sz="1800" b="0" i="0" dirty="0">
                <a:solidFill>
                  <a:srgbClr val="000000"/>
                </a:solidFill>
              </a:rPr>
              <a:t>Personne</a:t>
            </a:r>
          </a:p>
          <a:p>
            <a:pPr lvl="1"/>
            <a:r>
              <a:rPr lang="fr-FR" sz="1800" dirty="0">
                <a:solidFill>
                  <a:srgbClr val="000000"/>
                </a:solidFill>
              </a:rPr>
              <a:t>G</a:t>
            </a:r>
            <a:r>
              <a:rPr lang="fr-FR" sz="1800" b="0" i="0" dirty="0">
                <a:solidFill>
                  <a:srgbClr val="000000"/>
                </a:solidFill>
              </a:rPr>
              <a:t>roupes + touchés élevés ? </a:t>
            </a:r>
          </a:p>
          <a:p>
            <a:pPr>
              <a:spcBef>
                <a:spcPts val="1200"/>
              </a:spcBef>
            </a:pPr>
            <a:r>
              <a:rPr lang="fr-FR" sz="1800" dirty="0">
                <a:solidFill>
                  <a:srgbClr val="000000"/>
                </a:solidFill>
              </a:rPr>
              <a:t>Place des d</a:t>
            </a:r>
            <a:r>
              <a:rPr lang="fr-FR" sz="1800" b="0" i="0" dirty="0">
                <a:solidFill>
                  <a:srgbClr val="000000"/>
                </a:solidFill>
              </a:rPr>
              <a:t>onnées qualitatives : ressentis, évènements inhabituels, regroupements</a:t>
            </a:r>
          </a:p>
          <a:p>
            <a:pPr lvl="1">
              <a:spcBef>
                <a:spcPts val="1200"/>
              </a:spcBef>
            </a:pPr>
            <a:r>
              <a:rPr lang="fr-FR" sz="1800" dirty="0">
                <a:solidFill>
                  <a:srgbClr val="000000"/>
                </a:solidFill>
              </a:rPr>
              <a:t>Personnes touchées</a:t>
            </a:r>
            <a:r>
              <a:rPr lang="fr-FR" sz="1800" b="0" i="0" dirty="0">
                <a:solidFill>
                  <a:srgbClr val="000000"/>
                </a:solidFill>
              </a:rPr>
              <a:t> ?</a:t>
            </a:r>
          </a:p>
          <a:p>
            <a:pPr lvl="1">
              <a:spcBef>
                <a:spcPts val="1200"/>
              </a:spcBef>
            </a:pPr>
            <a:r>
              <a:rPr lang="fr-FR" sz="1800" dirty="0">
                <a:solidFill>
                  <a:srgbClr val="000000"/>
                </a:solidFill>
              </a:rPr>
              <a:t>Personnels soignants</a:t>
            </a:r>
            <a:endParaRPr lang="fr-FR" sz="1800" b="0" i="0" dirty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fr-FR" sz="2000" b="0" i="0" dirty="0">
              <a:solidFill>
                <a:srgbClr val="000000"/>
              </a:solidFill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A6E91DD-A7BB-4BA5-9760-B846B89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7826A6E-2F23-473E-8316-8DCF60194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5820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702" y="298579"/>
            <a:ext cx="7550540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3.3.7. Tester les hypothèses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EC40B70-9804-4955-B666-668E5EF8D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47384" cy="3763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Enquête à visée étiologique : déterminer la cause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800" dirty="0"/>
              <a:t>Cohorte rétrospective : RR</a:t>
            </a:r>
          </a:p>
          <a:p>
            <a:r>
              <a:rPr lang="fr-FR" sz="1800" dirty="0"/>
              <a:t>Taux d’attaque : exposés VS Non exposés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800" dirty="0"/>
              <a:t>Cas-témoins : OR</a:t>
            </a:r>
          </a:p>
          <a:p>
            <a:r>
              <a:rPr lang="fr-FR" sz="1800" dirty="0"/>
              <a:t>Proportion d'exposés parmi les cas </a:t>
            </a:r>
          </a:p>
          <a:p>
            <a:r>
              <a:rPr lang="fr-FR" sz="1800" dirty="0"/>
              <a:t>Proportion d’exposés parmi le groupe de référence (groupe témoin)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54C39686-61A5-4433-A03C-2A0871D40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968AE8B-7094-46F4-BE4C-422A60E6E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9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702" y="298579"/>
            <a:ext cx="7550540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3.3.7. Tester les hypothèses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EC40B70-9804-4955-B666-668E5EF8D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825625"/>
            <a:ext cx="5169159" cy="37634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1800" dirty="0"/>
              <a:t>Cohorte rétrospective : RR</a:t>
            </a:r>
          </a:p>
          <a:p>
            <a:pPr lvl="1" eaLnBrk="1" hangingPunct="1"/>
            <a:r>
              <a:rPr lang="fr-FR" sz="1800" dirty="0">
                <a:solidFill>
                  <a:srgbClr val="000000"/>
                </a:solidFill>
              </a:rPr>
              <a:t>I</a:t>
            </a:r>
            <a:r>
              <a:rPr lang="fr-FR" sz="1800" b="0" i="0" dirty="0">
                <a:solidFill>
                  <a:srgbClr val="000000"/>
                </a:solidFill>
              </a:rPr>
              <a:t>nformations  sur chaque individu</a:t>
            </a:r>
          </a:p>
          <a:p>
            <a:pPr lvl="1" eaLnBrk="1" hangingPunct="1"/>
            <a:r>
              <a:rPr lang="fr-FR" sz="1800" b="0" i="0" dirty="0">
                <a:solidFill>
                  <a:srgbClr val="000000"/>
                </a:solidFill>
              </a:rPr>
              <a:t>Calculer le taux d’attaque parmi les personnes exposées par rapport à celles non exposées aux différents facteurs</a:t>
            </a:r>
          </a:p>
          <a:p>
            <a:pPr lvl="1" eaLnBrk="1" hangingPunct="1"/>
            <a:r>
              <a:rPr lang="fr-FR" sz="1800" dirty="0">
                <a:solidFill>
                  <a:srgbClr val="000000"/>
                </a:solidFill>
              </a:rPr>
              <a:t>T</a:t>
            </a:r>
            <a:r>
              <a:rPr lang="fr-FR" sz="1800" b="0" i="0" dirty="0">
                <a:solidFill>
                  <a:srgbClr val="000000"/>
                </a:solidFill>
              </a:rPr>
              <a:t>aux d’attaque : RR (</a:t>
            </a:r>
            <a:r>
              <a:rPr lang="fr-FR" sz="1800" b="0" i="1" dirty="0">
                <a:solidFill>
                  <a:srgbClr val="000000"/>
                </a:solidFill>
              </a:rPr>
              <a:t>risque relatif</a:t>
            </a:r>
            <a:r>
              <a:rPr lang="fr-FR" sz="1800" b="0" i="0" dirty="0">
                <a:solidFill>
                  <a:srgbClr val="000000"/>
                </a:solidFill>
              </a:rPr>
              <a:t>, </a:t>
            </a:r>
            <a:r>
              <a:rPr lang="fr-FR" sz="1800" b="0" i="1" dirty="0">
                <a:solidFill>
                  <a:srgbClr val="000000"/>
                </a:solidFill>
              </a:rPr>
              <a:t>rapport de risque</a:t>
            </a:r>
            <a:r>
              <a:rPr lang="fr-FR" sz="1800" b="0" i="0" dirty="0">
                <a:solidFill>
                  <a:srgbClr val="000000"/>
                </a:solidFill>
              </a:rPr>
              <a:t>)</a:t>
            </a:r>
          </a:p>
          <a:p>
            <a:pPr lvl="1" eaLnBrk="1" hangingPunct="1"/>
            <a:r>
              <a:rPr lang="fr-FR" sz="1800" dirty="0">
                <a:solidFill>
                  <a:srgbClr val="000000"/>
                </a:solidFill>
              </a:rPr>
              <a:t>Interprétation : </a:t>
            </a:r>
          </a:p>
          <a:p>
            <a:pPr marL="457200" lvl="1" indent="0" eaLnBrk="1" hangingPunct="1">
              <a:buNone/>
            </a:pPr>
            <a:r>
              <a:rPr lang="fr-FR" sz="1800" b="0" i="0" dirty="0">
                <a:solidFill>
                  <a:srgbClr val="000000"/>
                </a:solidFill>
              </a:rPr>
              <a:t>RR &gt; 1 : sujet est exposé présente  RR fois plus de risque de développer la maladie que  le sujet non exposé)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8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7E28A02-DF74-410E-9AC7-80F03BE34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2887" y="1908693"/>
            <a:ext cx="5378989" cy="3040613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403F4CF4-0871-4273-8FF6-EE91FA29BFBD}"/>
              </a:ext>
            </a:extLst>
          </p:cNvPr>
          <p:cNvSpPr txBox="1">
            <a:spLocks noChangeArrowheads="1"/>
          </p:cNvSpPr>
          <p:nvPr/>
        </p:nvSpPr>
        <p:spPr>
          <a:xfrm>
            <a:off x="7324531" y="5206482"/>
            <a:ext cx="4577344" cy="5318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/>
              <a:t>Exemple d’ une épidémie de gastro-entérite : cours FETP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BD29427-941D-43DF-BB49-D4026370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163B99-5A0E-4A83-B936-E01C42AE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83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5D1100-BEEA-48C6-A930-1087FABE7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1. Introduction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3D58DD-B65A-4E0D-BAA6-5DFB64353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3404" y="1825625"/>
            <a:ext cx="9310396" cy="4351338"/>
          </a:xfrm>
        </p:spPr>
        <p:txBody>
          <a:bodyPr/>
          <a:lstStyle/>
          <a:p>
            <a:r>
              <a:rPr lang="fr-FR" dirty="0"/>
              <a:t>Phase ultime lors de la survenue d’un épisode banal</a:t>
            </a:r>
          </a:p>
          <a:p>
            <a:r>
              <a:rPr lang="fr-FR" dirty="0"/>
              <a:t>Phase compliqué : méthodes, outils, ressources à mobiliser</a:t>
            </a:r>
          </a:p>
          <a:p>
            <a:r>
              <a:rPr lang="fr-FR" dirty="0"/>
              <a:t>Complexe : homme +++</a:t>
            </a:r>
          </a:p>
          <a:p>
            <a:r>
              <a:rPr lang="fr-FR" dirty="0"/>
              <a:t>Décisions : finales, difficiles et complexes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248B8B-52C8-42B0-B01B-170EA5AAB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6BA468E-53D8-4DBA-A7FE-75C5E0159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281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702" y="298579"/>
            <a:ext cx="7550540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3.3.7. Tester les hypothèses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EC40B70-9804-4955-B666-668E5EF8D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47384" cy="37634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1800" dirty="0"/>
              <a:t>Cas-témoins : OR</a:t>
            </a:r>
          </a:p>
          <a:p>
            <a:pPr lvl="1" eaLnBrk="1" hangingPunct="1"/>
            <a:r>
              <a:rPr lang="fr-FR" sz="1800" b="0" i="0" dirty="0">
                <a:solidFill>
                  <a:srgbClr val="000000"/>
                </a:solidFill>
              </a:rPr>
              <a:t>Personnes atteintes de la maladie (« cas »)</a:t>
            </a:r>
          </a:p>
          <a:p>
            <a:pPr lvl="1" eaLnBrk="1" hangingPunct="1"/>
            <a:r>
              <a:rPr lang="fr-FR" sz="1800" dirty="0">
                <a:solidFill>
                  <a:srgbClr val="000000"/>
                </a:solidFill>
              </a:rPr>
              <a:t>Population témoins</a:t>
            </a:r>
            <a:r>
              <a:rPr lang="fr-FR" sz="1800" b="0" i="0" dirty="0">
                <a:solidFill>
                  <a:srgbClr val="000000"/>
                </a:solidFill>
              </a:rPr>
              <a:t> (contrôle = témoin)</a:t>
            </a:r>
          </a:p>
          <a:p>
            <a:pPr lvl="1" eaLnBrk="1" hangingPunct="1"/>
            <a:r>
              <a:rPr lang="fr-FR" sz="1800" b="0" i="0" dirty="0">
                <a:solidFill>
                  <a:srgbClr val="000000"/>
                </a:solidFill>
              </a:rPr>
              <a:t>Recueille les informations sur l’exposition dans les deux groupes</a:t>
            </a:r>
          </a:p>
          <a:p>
            <a:pPr lvl="1" eaLnBrk="1" hangingPunct="1"/>
            <a:r>
              <a:rPr lang="fr-FR" sz="1800" b="0" i="0" dirty="0">
                <a:solidFill>
                  <a:srgbClr val="000000"/>
                </a:solidFill>
              </a:rPr>
              <a:t>Rapports de cotes (OR)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4A4793-3F13-433A-B46C-C8A0D7600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1E0E8C9-D91A-40DF-B68A-20C4B5F7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307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726" y="569167"/>
            <a:ext cx="7550540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3.3.8. Confronter les hypothèses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EC40B70-9804-4955-B666-668E5EF8D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42314" cy="186929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sz="1800" b="1" i="0" dirty="0">
                <a:solidFill>
                  <a:srgbClr val="000000"/>
                </a:solidFill>
              </a:rPr>
              <a:t>Comparer l’hypothèse avec les preuves collectées</a:t>
            </a:r>
          </a:p>
          <a:p>
            <a:pPr marL="860425" lvl="1" indent="-403225">
              <a:spcBef>
                <a:spcPts val="600"/>
              </a:spcBef>
              <a:buSzPct val="125000"/>
            </a:pPr>
            <a:r>
              <a:rPr lang="fr-FR" sz="1800" b="0" i="0" dirty="0">
                <a:solidFill>
                  <a:srgbClr val="000000"/>
                </a:solidFill>
              </a:rPr>
              <a:t>Preuves du laboratoire</a:t>
            </a:r>
          </a:p>
          <a:p>
            <a:pPr marL="860425" lvl="1" indent="-403225">
              <a:spcBef>
                <a:spcPts val="600"/>
              </a:spcBef>
              <a:buSzPct val="125000"/>
            </a:pPr>
            <a:r>
              <a:rPr lang="fr-FR" sz="1800" b="0" i="0" dirty="0">
                <a:solidFill>
                  <a:srgbClr val="000000"/>
                </a:solidFill>
              </a:rPr>
              <a:t>Preuves cliniques</a:t>
            </a:r>
          </a:p>
          <a:p>
            <a:pPr marL="860425" lvl="1" indent="-403225">
              <a:spcBef>
                <a:spcPts val="600"/>
              </a:spcBef>
              <a:buSzPct val="125000"/>
            </a:pPr>
            <a:r>
              <a:rPr lang="fr-FR" sz="1800" b="0" i="0" dirty="0">
                <a:solidFill>
                  <a:srgbClr val="000000"/>
                </a:solidFill>
              </a:rPr>
              <a:t>Preuves environnementales</a:t>
            </a:r>
          </a:p>
          <a:p>
            <a:pPr marL="860425" lvl="1" indent="-403225">
              <a:spcBef>
                <a:spcPts val="600"/>
              </a:spcBef>
              <a:buSzPct val="125000"/>
            </a:pPr>
            <a:r>
              <a:rPr lang="fr-FR" sz="1800" b="0" i="0" dirty="0">
                <a:solidFill>
                  <a:srgbClr val="000000"/>
                </a:solidFill>
              </a:rPr>
              <a:t>Preuves épidémiologiques</a:t>
            </a:r>
          </a:p>
          <a:p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8937ECA1-5986-4D5A-B7C3-2D1F938E06BD}"/>
              </a:ext>
            </a:extLst>
          </p:cNvPr>
          <p:cNvSpPr txBox="1">
            <a:spLocks/>
          </p:cNvSpPr>
          <p:nvPr/>
        </p:nvSpPr>
        <p:spPr>
          <a:xfrm>
            <a:off x="1130559" y="3844148"/>
            <a:ext cx="6542314" cy="1869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fr-FR" sz="1800" b="1" dirty="0">
                <a:solidFill>
                  <a:srgbClr val="000000"/>
                </a:solidFill>
              </a:rPr>
              <a:t>Caractéristiques des hypothèses doivent être : </a:t>
            </a:r>
          </a:p>
          <a:p>
            <a:r>
              <a:rPr lang="fr-FR" sz="1400" dirty="0"/>
              <a:t> </a:t>
            </a:r>
            <a:r>
              <a:rPr lang="fr-FR" sz="1800" dirty="0"/>
              <a:t>Plausibles </a:t>
            </a:r>
          </a:p>
          <a:p>
            <a:r>
              <a:rPr lang="fr-FR" sz="1800" dirty="0"/>
              <a:t>Biologiquement acceptables</a:t>
            </a:r>
          </a:p>
          <a:p>
            <a:r>
              <a:rPr lang="fr-FR" sz="1800" dirty="0"/>
              <a:t>Expliquer agent causal, source, mode transmission, durée d’exposition</a:t>
            </a:r>
            <a:endParaRPr lang="fr-FR" sz="3600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EA21054-850E-4C44-9F28-D4229B59A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082BBA-46D0-4598-9748-6E547CE25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211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702" y="298579"/>
            <a:ext cx="7550540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3.3.8. Confronter l’hypothèse avec les faits établis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14362B5-1A87-454F-AB88-040D0709E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r-FR" sz="2000" dirty="0"/>
              <a:t>Environnementales </a:t>
            </a:r>
          </a:p>
          <a:p>
            <a:r>
              <a:rPr lang="fr-FR" sz="2000" dirty="0"/>
              <a:t>Vétérinaires </a:t>
            </a:r>
          </a:p>
          <a:p>
            <a:r>
              <a:rPr lang="fr-FR" sz="2000" dirty="0"/>
              <a:t>Entomologiques </a:t>
            </a:r>
          </a:p>
          <a:p>
            <a:r>
              <a:rPr lang="fr-FR" sz="2000" dirty="0"/>
              <a:t>Microbiologiques </a:t>
            </a:r>
          </a:p>
          <a:p>
            <a:r>
              <a:rPr lang="fr-FR" sz="2000" dirty="0"/>
              <a:t>Météorologiques</a:t>
            </a:r>
          </a:p>
          <a:p>
            <a:r>
              <a:rPr lang="fr-FR" sz="2000" dirty="0"/>
              <a:t>Augmenter le nombre de cas et de témoins </a:t>
            </a:r>
          </a:p>
          <a:p>
            <a:r>
              <a:rPr lang="fr-FR" sz="2000" dirty="0"/>
              <a:t>Réaliser des étude dose-effet, facteurs favorisants 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A61EC3E-4962-4DA3-913B-1FDBA7A1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4FE064-EE59-4BC8-BAE9-A64C1FCE8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4261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702" y="298579"/>
            <a:ext cx="7550540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3.3.9. Réaliser les études complémentaires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9D41FC9-3A2E-43DE-BFA3-D8B91D3A6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465" y="1632857"/>
            <a:ext cx="6298164" cy="3946849"/>
          </a:xfrm>
        </p:spPr>
        <p:txBody>
          <a:bodyPr/>
          <a:lstStyle/>
          <a:p>
            <a:r>
              <a:rPr lang="fr-FR" sz="1800" dirty="0"/>
              <a:t>Environnementales : épidémie, </a:t>
            </a:r>
          </a:p>
          <a:p>
            <a:r>
              <a:rPr lang="fr-FR" sz="1800" dirty="0"/>
              <a:t>Vétérinaires </a:t>
            </a:r>
          </a:p>
          <a:p>
            <a:r>
              <a:rPr lang="fr-FR" sz="1800" dirty="0"/>
              <a:t>Entomologiques </a:t>
            </a:r>
          </a:p>
          <a:p>
            <a:r>
              <a:rPr lang="fr-FR" sz="1800" dirty="0"/>
              <a:t>Microbiologiques : souches, gène, clones</a:t>
            </a:r>
          </a:p>
          <a:p>
            <a:r>
              <a:rPr lang="fr-FR" sz="1800" dirty="0"/>
              <a:t>Météorologiques</a:t>
            </a:r>
          </a:p>
          <a:p>
            <a:r>
              <a:rPr lang="fr-FR" sz="1800" dirty="0"/>
              <a:t>Augmenter le nombre de cas et de témoins </a:t>
            </a:r>
          </a:p>
          <a:p>
            <a:r>
              <a:rPr lang="fr-FR" sz="1800" dirty="0"/>
              <a:t>Réaliser des étude dose-effet, facteurs favorisants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0044099-2FF1-457B-A05E-67AB72AE729C}"/>
              </a:ext>
            </a:extLst>
          </p:cNvPr>
          <p:cNvSpPr/>
          <p:nvPr/>
        </p:nvSpPr>
        <p:spPr>
          <a:xfrm>
            <a:off x="6988629" y="2230017"/>
            <a:ext cx="3974841" cy="2528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Simultanément !!!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En post investigation immédiate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Voire à distance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37170F3A-0AEF-400F-A5BC-964521014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119500E-41E5-40A2-8101-EFD8A1010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9428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856" y="429207"/>
            <a:ext cx="8754188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3.3.10. Communiquer et rédaction du rapport d´investigation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F212933-F3C2-4675-8A61-10001E1DE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494" y="1377756"/>
            <a:ext cx="5657462" cy="28303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Importance ++++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Preuve matérielle: équipe, administration, partenaire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Valeur légale et juridique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Traçabilité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Communication et de plaidoyer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Recommandations et suivi-évaluation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Outil pédagogique : références, leçons apprises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230F111-72CE-4230-B5DC-D724F259ECAE}"/>
              </a:ext>
            </a:extLst>
          </p:cNvPr>
          <p:cNvSpPr txBox="1">
            <a:spLocks/>
          </p:cNvSpPr>
          <p:nvPr/>
        </p:nvSpPr>
        <p:spPr>
          <a:xfrm>
            <a:off x="5747657" y="1194318"/>
            <a:ext cx="6232850" cy="4544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800" b="1" u="sng" dirty="0"/>
              <a:t>Proposition de rubriques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 Titre complet : lieu et la date de l’investigation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Auteurs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Date de production du rapport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Contexte et justifications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Méthodologie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Résultats : </a:t>
            </a:r>
          </a:p>
          <a:p>
            <a:pPr marL="0" indent="0">
              <a:buNone/>
            </a:pPr>
            <a:r>
              <a:rPr lang="fr-FR" sz="1800" dirty="0"/>
              <a:t>Epidémiologiques : descriptif temps, lieu et personne  </a:t>
            </a:r>
          </a:p>
          <a:p>
            <a:pPr marL="0" indent="0">
              <a:buNone/>
            </a:pPr>
            <a:r>
              <a:rPr lang="fr-FR" sz="1800" dirty="0"/>
              <a:t>Biologiques, </a:t>
            </a:r>
          </a:p>
          <a:p>
            <a:pPr marL="0" indent="0">
              <a:buNone/>
            </a:pPr>
            <a:r>
              <a:rPr lang="fr-FR" sz="1800" dirty="0"/>
              <a:t>mesures environnementales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 Discussion (commentaires, recommandations)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 Conclusion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7274A4-CF34-41D1-84E3-CE7F5D63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A2BD83-C633-4FAC-8C5A-4D720886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8717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856" y="429207"/>
            <a:ext cx="8754188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3.3.10. Communiquer et rédaction du rapport d´investigation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F212933-F3C2-4675-8A61-10001E1DE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273" y="2013825"/>
            <a:ext cx="9165771" cy="28303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Importance ++++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Preuve matérielle: équipe, administration, partenaire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Valeur légale et juridique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Traçabilité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Communication et de plaidoyer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Recommandations et suivi-évaluation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Outil pédagogique : références, leçons apprises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01C08BC-FD86-400B-82D1-53237ACE4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D3AC2FF-EDC4-4E8F-881D-E3A20EE1D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6490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856" y="429207"/>
            <a:ext cx="8754188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3.3.10. Communiquer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F62B0539-C0FB-4997-B9C4-AA1D40423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92824"/>
          </a:xfrm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341313" algn="l"/>
              </a:tabLst>
            </a:pPr>
            <a:r>
              <a:rPr lang="fr-FR" sz="1800" b="0" i="0" dirty="0">
                <a:solidFill>
                  <a:srgbClr val="000000"/>
                </a:solidFill>
              </a:rPr>
              <a:t>Pendant l’investigation</a:t>
            </a:r>
          </a:p>
          <a:p>
            <a:pPr marL="681038" lvl="1" indent="-331788">
              <a:spcBef>
                <a:spcPts val="600"/>
              </a:spcBef>
              <a:buSzPct val="100000"/>
            </a:pPr>
            <a:r>
              <a:rPr lang="fr-FR" sz="1800" b="0" i="0" dirty="0">
                <a:solidFill>
                  <a:srgbClr val="000000"/>
                </a:solidFill>
              </a:rPr>
              <a:t>Membres de l’équipe</a:t>
            </a:r>
          </a:p>
          <a:p>
            <a:pPr marL="681038" lvl="1" indent="-331788">
              <a:spcBef>
                <a:spcPts val="600"/>
              </a:spcBef>
              <a:buSzPct val="100000"/>
            </a:pPr>
            <a:r>
              <a:rPr lang="fr-FR" sz="1800" b="0" i="0" dirty="0">
                <a:solidFill>
                  <a:srgbClr val="000000"/>
                </a:solidFill>
              </a:rPr>
              <a:t>Le public</a:t>
            </a:r>
          </a:p>
          <a:p>
            <a:pPr marL="681038" lvl="1" indent="-331788">
              <a:spcBef>
                <a:spcPts val="600"/>
              </a:spcBef>
              <a:buSzPct val="100000"/>
            </a:pPr>
            <a:r>
              <a:rPr lang="fr-FR" sz="1800" b="0" i="0" dirty="0">
                <a:solidFill>
                  <a:srgbClr val="000000"/>
                </a:solidFill>
              </a:rPr>
              <a:t>Les professionnels de santé</a:t>
            </a:r>
          </a:p>
          <a:p>
            <a:pPr marL="681038" lvl="1" indent="-331788">
              <a:spcBef>
                <a:spcPts val="600"/>
              </a:spcBef>
              <a:buSzPct val="100000"/>
            </a:pPr>
            <a:r>
              <a:rPr lang="fr-FR" sz="1800" b="0" i="0" dirty="0">
                <a:solidFill>
                  <a:srgbClr val="000000"/>
                </a:solidFill>
              </a:rPr>
              <a:t>Les agents de la santé publique/les décisionnaires</a:t>
            </a:r>
          </a:p>
          <a:p>
            <a:pPr marL="958850" lvl="1" indent="-609600">
              <a:spcBef>
                <a:spcPts val="600"/>
              </a:spcBef>
              <a:buFont typeface="Wingdings" pitchFamily="2" charset="2"/>
              <a:buNone/>
            </a:pPr>
            <a:endParaRPr lang="en-US" altLang="en-US" sz="18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800" b="0" i="0" dirty="0">
                <a:solidFill>
                  <a:srgbClr val="000000"/>
                </a:solidFill>
              </a:rPr>
              <a:t>À la fin de l’investigation</a:t>
            </a:r>
          </a:p>
          <a:p>
            <a:pPr marL="681038" lvl="1" indent="-331788">
              <a:spcBef>
                <a:spcPts val="600"/>
              </a:spcBef>
              <a:buSzPct val="100000"/>
            </a:pPr>
            <a:r>
              <a:rPr lang="fr-FR" sz="1800" b="0" i="0" dirty="0">
                <a:solidFill>
                  <a:srgbClr val="000000"/>
                </a:solidFill>
              </a:rPr>
              <a:t>Compte rendu oral</a:t>
            </a:r>
          </a:p>
          <a:p>
            <a:pPr marL="681038" lvl="1" indent="-331788">
              <a:spcBef>
                <a:spcPts val="600"/>
              </a:spcBef>
              <a:buSzPct val="100000"/>
            </a:pPr>
            <a:r>
              <a:rPr lang="fr-FR" sz="1800" b="0" i="0" dirty="0">
                <a:solidFill>
                  <a:srgbClr val="000000"/>
                </a:solidFill>
              </a:rPr>
              <a:t>Rapports écrits (pourquoi ?)</a:t>
            </a:r>
          </a:p>
          <a:p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38C1CEA-ADA5-4983-9285-9C6A1A65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CD330AB-01EB-4155-A78F-6927D6AE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2594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856" y="429207"/>
            <a:ext cx="8754188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3.3.10. Rédaction du rapport d´investigation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F212933-F3C2-4675-8A61-10001E1DE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494" y="1377756"/>
            <a:ext cx="5312228" cy="2830350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000000"/>
                </a:solidFill>
              </a:rPr>
              <a:t>Points de </a:t>
            </a:r>
            <a:r>
              <a:rPr lang="fr-FR" sz="1800" b="0" i="0" dirty="0">
                <a:solidFill>
                  <a:srgbClr val="000000"/>
                </a:solidFill>
              </a:rPr>
              <a:t>mesures nécessaires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rgbClr val="000000"/>
                </a:solidFill>
              </a:rPr>
              <a:t>N</a:t>
            </a:r>
            <a:r>
              <a:rPr lang="fr-FR" sz="1800" b="0" i="0" dirty="0">
                <a:solidFill>
                  <a:srgbClr val="000000"/>
                </a:solidFill>
              </a:rPr>
              <a:t>ouvelles informations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fr-FR" sz="1800" b="0" i="0" dirty="0">
                <a:solidFill>
                  <a:srgbClr val="000000"/>
                </a:solidFill>
              </a:rPr>
              <a:t>Valorise </a:t>
            </a:r>
            <a:r>
              <a:rPr lang="fr-FR" sz="1800" dirty="0">
                <a:solidFill>
                  <a:srgbClr val="000000"/>
                </a:solidFill>
              </a:rPr>
              <a:t>les </a:t>
            </a:r>
            <a:r>
              <a:rPr lang="fr-FR" sz="1800" b="0" i="0" dirty="0">
                <a:solidFill>
                  <a:srgbClr val="000000"/>
                </a:solidFill>
              </a:rPr>
              <a:t>performances des acteurs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fr-FR" sz="1800" b="0" i="0" dirty="0">
                <a:solidFill>
                  <a:srgbClr val="000000"/>
                </a:solidFill>
              </a:rPr>
              <a:t>Activité vitale dans les structures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fr-FR" sz="1800" b="0" i="0" dirty="0">
                <a:solidFill>
                  <a:srgbClr val="000000"/>
                </a:solidFill>
              </a:rPr>
              <a:t>Documents : médico-juridiques éventuels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230F111-72CE-4230-B5DC-D724F259ECAE}"/>
              </a:ext>
            </a:extLst>
          </p:cNvPr>
          <p:cNvSpPr txBox="1">
            <a:spLocks/>
          </p:cNvSpPr>
          <p:nvPr/>
        </p:nvSpPr>
        <p:spPr>
          <a:xfrm>
            <a:off x="5747657" y="1194318"/>
            <a:ext cx="6232850" cy="4544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800" b="1" u="sng" dirty="0"/>
              <a:t>Proposition de rubriques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 Titre complet : lieu et la date de l’investigation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Auteurs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Date de production du rapport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Contexte et justifications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Méthodologie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Résultats : </a:t>
            </a:r>
          </a:p>
          <a:p>
            <a:pPr marL="0" indent="0">
              <a:buNone/>
            </a:pPr>
            <a:r>
              <a:rPr lang="fr-FR" sz="1800" dirty="0"/>
              <a:t>Epidémiologiques : descriptif temps, lieu et personne  </a:t>
            </a:r>
          </a:p>
          <a:p>
            <a:pPr marL="0" indent="0">
              <a:buNone/>
            </a:pPr>
            <a:r>
              <a:rPr lang="fr-FR" sz="1800" dirty="0"/>
              <a:t>Biologiques, </a:t>
            </a:r>
          </a:p>
          <a:p>
            <a:pPr marL="0" indent="0">
              <a:buNone/>
            </a:pPr>
            <a:r>
              <a:rPr lang="fr-FR" sz="1800" dirty="0"/>
              <a:t>mesures environnementales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 Discussion (commentaires, recommandations)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 Conclusion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585BEB-1BFF-451D-AB0D-E38DCE628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2E0CACA-AC8A-4F3A-B529-02ADDBBB9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9141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469" y="447869"/>
            <a:ext cx="8754188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3.3.11. Prise des mesures de contrôle 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7EC3B83-B00B-40D6-A139-C4B49066F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188" y="1576873"/>
            <a:ext cx="7632441" cy="387220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Immédiates et rapides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800" dirty="0"/>
              <a:t>Mesures générales au début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800" dirty="0"/>
              <a:t>Spécifiques selon les résultats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Types de mesures pour contrôler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800" dirty="0"/>
              <a:t>Source eau (choléra) =  chloration de l’eau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800" dirty="0"/>
              <a:t>Transmission (ex: mesures d’hygiène) </a:t>
            </a:r>
          </a:p>
          <a:p>
            <a:pPr marL="0" indent="0">
              <a:buNone/>
            </a:pPr>
            <a:r>
              <a:rPr lang="fr-FR" sz="1800" dirty="0"/>
              <a:t>‐ le véhicule (ex: retirer un produit) </a:t>
            </a:r>
          </a:p>
          <a:p>
            <a:pPr marL="0" indent="0">
              <a:buNone/>
            </a:pPr>
            <a:r>
              <a:rPr lang="fr-FR" sz="1800" dirty="0"/>
              <a:t>‐ diminuer la susceptibilité de l’hôte (ex: vaccination)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BDB7D90-7283-4BDE-AFD3-6E5B54DF0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F61883-7807-4CDD-AE9D-7A9932D3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0114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469" y="251926"/>
            <a:ext cx="8754188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3.3.11. Prise des mesures de contrôle : suivant le réservoir 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7EC3B83-B00B-40D6-A139-C4B49066F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89171" cy="337152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1800" b="0" i="0" dirty="0">
                <a:solidFill>
                  <a:srgbClr val="000000"/>
                </a:solidFill>
              </a:rPr>
              <a:t>Réservoir humain</a:t>
            </a:r>
          </a:p>
          <a:p>
            <a:pPr lvl="1"/>
            <a:r>
              <a:rPr lang="fr-FR" sz="1800" dirty="0">
                <a:solidFill>
                  <a:srgbClr val="000000"/>
                </a:solidFill>
              </a:rPr>
              <a:t>Prise en charge des cas </a:t>
            </a:r>
            <a:endParaRPr lang="fr-FR" sz="1800" b="0" i="0" dirty="0">
              <a:solidFill>
                <a:srgbClr val="000000"/>
              </a:solidFill>
            </a:endParaRP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Isolement des cas 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Mise en quarantaine des cas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b="0" i="0" dirty="0">
                <a:solidFill>
                  <a:srgbClr val="000000"/>
                </a:solidFill>
              </a:rPr>
              <a:t>Réservoir animal </a:t>
            </a:r>
          </a:p>
          <a:p>
            <a:r>
              <a:rPr lang="fr-FR" sz="1800" b="0" i="0" dirty="0">
                <a:solidFill>
                  <a:srgbClr val="000000"/>
                </a:solidFill>
              </a:rPr>
              <a:t>Abattage</a:t>
            </a:r>
            <a:endParaRPr lang="fr-FR" sz="1800" dirty="0">
              <a:solidFill>
                <a:srgbClr val="000000"/>
              </a:solidFill>
            </a:endParaRPr>
          </a:p>
          <a:p>
            <a:r>
              <a:rPr lang="fr-FR" sz="1800" b="0" i="0" dirty="0">
                <a:solidFill>
                  <a:srgbClr val="000000"/>
                </a:solidFill>
              </a:rPr>
              <a:t>Vaccination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b="0" i="0" dirty="0">
                <a:solidFill>
                  <a:srgbClr val="000000"/>
                </a:solidFill>
              </a:rPr>
              <a:t>Réservoir environnement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Décontaminer, 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désinfecter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F0CDA58-835D-4588-BF6C-D5FC00F5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9D89EB-82AC-4EFB-9859-5561B4616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32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5D1100-BEEA-48C6-A930-1087FABE7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OBJECTIFS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3D58DD-B65A-4E0D-BAA6-5DFB64353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3404" y="1825625"/>
            <a:ext cx="9310396" cy="4351338"/>
          </a:xfrm>
        </p:spPr>
        <p:txBody>
          <a:bodyPr/>
          <a:lstStyle/>
          <a:p>
            <a:r>
              <a:rPr lang="fr-FR" dirty="0" err="1"/>
              <a:t>Realiser</a:t>
            </a:r>
            <a:r>
              <a:rPr lang="fr-FR" dirty="0"/>
              <a:t> une </a:t>
            </a:r>
            <a:r>
              <a:rPr lang="fr-FR" dirty="0" err="1"/>
              <a:t>enquete</a:t>
            </a:r>
            <a:r>
              <a:rPr lang="fr-FR" dirty="0"/>
              <a:t> </a:t>
            </a:r>
            <a:r>
              <a:rPr lang="fr-FR" dirty="0" err="1"/>
              <a:t>epidemiologique</a:t>
            </a:r>
            <a:endParaRPr lang="fr-FR" dirty="0"/>
          </a:p>
          <a:p>
            <a:r>
              <a:rPr lang="fr-FR" dirty="0"/>
              <a:t>Analyser les </a:t>
            </a:r>
            <a:r>
              <a:rPr lang="fr-FR" dirty="0" err="1"/>
              <a:t>donnees</a:t>
            </a:r>
            <a:r>
              <a:rPr lang="fr-FR" dirty="0"/>
              <a:t> d’une </a:t>
            </a:r>
            <a:r>
              <a:rPr lang="fr-FR" dirty="0" err="1"/>
              <a:t>enquete</a:t>
            </a:r>
            <a:endParaRPr lang="fr-FR" dirty="0"/>
          </a:p>
          <a:p>
            <a:r>
              <a:rPr lang="fr-FR" dirty="0"/>
              <a:t>communiquer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248B8B-52C8-42B0-B01B-170EA5AAB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6BA468E-53D8-4DBA-A7FE-75C5E0159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8948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469" y="251926"/>
            <a:ext cx="8754188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3.3.9. Prise des mesures de contrôle : voie de contamination 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7EC3B83-B00B-40D6-A139-C4B49066F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433740"/>
            <a:ext cx="4963887" cy="3371526"/>
          </a:xfrm>
        </p:spPr>
        <p:txBody>
          <a:bodyPr>
            <a:normAutofit/>
          </a:bodyPr>
          <a:lstStyle/>
          <a:p>
            <a:pPr eaLnBrk="1" hangingPunct="1">
              <a:spcAft>
                <a:spcPct val="400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fr-FR" sz="1800" b="0" i="0" u="sng" dirty="0">
                <a:solidFill>
                  <a:srgbClr val="000000"/>
                </a:solidFill>
              </a:rPr>
              <a:t>Voie indirecte :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Air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Vecteur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Secondaire (véhicule)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Aliments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Eau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Substances biologiques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Vecteurs passifs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Autre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BF6D67C3-8C90-415C-8317-94BA21A411B3}"/>
              </a:ext>
            </a:extLst>
          </p:cNvPr>
          <p:cNvSpPr txBox="1">
            <a:spLocks/>
          </p:cNvSpPr>
          <p:nvPr/>
        </p:nvSpPr>
        <p:spPr>
          <a:xfrm>
            <a:off x="553616" y="1978025"/>
            <a:ext cx="4963887" cy="3371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400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fr-FR" sz="1800" u="sng">
                <a:solidFill>
                  <a:srgbClr val="000000"/>
                </a:solidFill>
              </a:rPr>
              <a:t>Voie directe :</a:t>
            </a:r>
          </a:p>
          <a:p>
            <a:pPr>
              <a:buClr>
                <a:srgbClr val="008000"/>
              </a:buClr>
            </a:pPr>
            <a:r>
              <a:rPr lang="fr-FR" sz="1800">
                <a:solidFill>
                  <a:srgbClr val="000000"/>
                </a:solidFill>
              </a:rPr>
              <a:t>Contact physique, baisers, relations sexuelles</a:t>
            </a:r>
          </a:p>
          <a:p>
            <a:pPr>
              <a:buClr>
                <a:srgbClr val="008000"/>
              </a:buClr>
            </a:pPr>
            <a:r>
              <a:rPr lang="fr-FR" sz="1800">
                <a:solidFill>
                  <a:srgbClr val="000000"/>
                </a:solidFill>
              </a:rPr>
              <a:t>Gouttelette</a:t>
            </a:r>
          </a:p>
          <a:p>
            <a:pPr>
              <a:buClr>
                <a:srgbClr val="008000"/>
              </a:buClr>
            </a:pPr>
            <a:r>
              <a:rPr lang="fr-FR" sz="1800">
                <a:solidFill>
                  <a:srgbClr val="000000"/>
                </a:solidFill>
              </a:rPr>
              <a:t>Transplacentaire</a:t>
            </a:r>
            <a:endParaRPr lang="fr-FR" sz="1800" dirty="0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6C96FFA-2D9B-4C00-88A6-B9CB4CE4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B79D40-C774-41C6-8E8C-850176AA5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4962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469" y="251926"/>
            <a:ext cx="9118082" cy="63448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/>
              <a:t>3.3.11. Prise des mesures de contrôle : comment interrompre  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7EC3B83-B00B-40D6-A139-C4B49066F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433740"/>
            <a:ext cx="4963887" cy="3371526"/>
          </a:xfrm>
        </p:spPr>
        <p:txBody>
          <a:bodyPr>
            <a:normAutofit/>
          </a:bodyPr>
          <a:lstStyle/>
          <a:p>
            <a:pPr eaLnBrk="1" hangingPunct="1">
              <a:spcAft>
                <a:spcPct val="400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fr-FR" sz="1800" b="0" i="0" u="sng" dirty="0">
                <a:solidFill>
                  <a:srgbClr val="000000"/>
                </a:solidFill>
              </a:rPr>
              <a:t>Voie indirecte :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Air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Vecteur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Secondaire (véhicule)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Aliments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Eau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Substances biologiques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Vecteurs passifs</a:t>
            </a:r>
          </a:p>
          <a:p>
            <a:pPr lvl="1" eaLnBrk="1" hangingPunct="1">
              <a:lnSpc>
                <a:spcPct val="90000"/>
              </a:lnSpc>
              <a:buClr>
                <a:srgbClr val="339933"/>
              </a:buClr>
            </a:pPr>
            <a:r>
              <a:rPr lang="fr-FR" sz="2000" b="0" i="0" dirty="0">
                <a:solidFill>
                  <a:srgbClr val="000000"/>
                </a:solidFill>
              </a:rPr>
              <a:t>Autre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BF6D67C3-8C90-415C-8317-94BA21A411B3}"/>
              </a:ext>
            </a:extLst>
          </p:cNvPr>
          <p:cNvSpPr txBox="1">
            <a:spLocks/>
          </p:cNvSpPr>
          <p:nvPr/>
        </p:nvSpPr>
        <p:spPr>
          <a:xfrm>
            <a:off x="553616" y="1978025"/>
            <a:ext cx="4963887" cy="3371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400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fr-FR" sz="1800" u="sng">
                <a:solidFill>
                  <a:srgbClr val="000000"/>
                </a:solidFill>
              </a:rPr>
              <a:t>Voie directe :</a:t>
            </a:r>
          </a:p>
          <a:p>
            <a:pPr>
              <a:buClr>
                <a:srgbClr val="008000"/>
              </a:buClr>
            </a:pPr>
            <a:r>
              <a:rPr lang="fr-FR" sz="1800">
                <a:solidFill>
                  <a:srgbClr val="000000"/>
                </a:solidFill>
              </a:rPr>
              <a:t>Contact physique, baisers, relations sexuelles</a:t>
            </a:r>
          </a:p>
          <a:p>
            <a:pPr>
              <a:buClr>
                <a:srgbClr val="008000"/>
              </a:buClr>
            </a:pPr>
            <a:r>
              <a:rPr lang="fr-FR" sz="1800">
                <a:solidFill>
                  <a:srgbClr val="000000"/>
                </a:solidFill>
              </a:rPr>
              <a:t>Gouttelette</a:t>
            </a:r>
          </a:p>
          <a:p>
            <a:pPr>
              <a:buClr>
                <a:srgbClr val="008000"/>
              </a:buClr>
            </a:pPr>
            <a:r>
              <a:rPr lang="fr-FR" sz="1800">
                <a:solidFill>
                  <a:srgbClr val="000000"/>
                </a:solidFill>
              </a:rPr>
              <a:t>Transplacentaire</a:t>
            </a:r>
            <a:endParaRPr lang="fr-FR" sz="1800" dirty="0">
              <a:solidFill>
                <a:srgbClr val="000000"/>
              </a:solidFill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754E608-5ABD-441B-A49F-265D1DB1F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F3EDB7-275F-49DC-8FAC-28F537CEB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2332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F5DC82-6E89-42B7-A6BC-B3F6E201C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9976" y="196460"/>
            <a:ext cx="6456783" cy="969153"/>
          </a:xfrm>
        </p:spPr>
        <p:txBody>
          <a:bodyPr/>
          <a:lstStyle/>
          <a:p>
            <a:r>
              <a:rPr lang="fr-FR" dirty="0"/>
              <a:t>4. Riposte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62C7FF-DA4A-4B50-B3AF-87A8D7BBB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551"/>
            <a:ext cx="10515600" cy="32283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fr-FR" sz="2000" b="0" i="0" dirty="0">
                <a:solidFill>
                  <a:srgbClr val="000000"/>
                </a:solidFill>
              </a:rPr>
              <a:t>Survenue de l’épidémie ?</a:t>
            </a:r>
          </a:p>
          <a:p>
            <a:pPr>
              <a:spcBef>
                <a:spcPts val="1200"/>
              </a:spcBef>
            </a:pPr>
            <a:r>
              <a:rPr lang="fr-FR" sz="2000" b="0" i="0" dirty="0">
                <a:solidFill>
                  <a:srgbClr val="000000"/>
                </a:solidFill>
              </a:rPr>
              <a:t>Conditions :présentes? suppressions</a:t>
            </a:r>
          </a:p>
          <a:p>
            <a:pPr>
              <a:spcBef>
                <a:spcPts val="1200"/>
              </a:spcBef>
            </a:pPr>
            <a:r>
              <a:rPr lang="fr-FR" sz="2000" b="0" i="0" dirty="0">
                <a:solidFill>
                  <a:srgbClr val="000000"/>
                </a:solidFill>
              </a:rPr>
              <a:t>Moyens de réduction du risque ? 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Éducation ?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Amélioration/inspection de l’assainissement ?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Vaccination ?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Législation ?</a:t>
            </a:r>
          </a:p>
          <a:p>
            <a:pPr lvl="1"/>
            <a:r>
              <a:rPr lang="fr-FR" sz="1800" b="0" i="0" dirty="0">
                <a:solidFill>
                  <a:srgbClr val="000000"/>
                </a:solidFill>
              </a:rPr>
              <a:t>Autre ?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124352-072E-4C92-AEA4-35457F9AF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801717-CD66-4E62-BB8C-08405973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7873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F5DC82-6E89-42B7-A6BC-B3F6E201C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9976" y="196460"/>
            <a:ext cx="6456783" cy="969153"/>
          </a:xfrm>
        </p:spPr>
        <p:txBody>
          <a:bodyPr/>
          <a:lstStyle/>
          <a:p>
            <a:r>
              <a:rPr lang="fr-FR" dirty="0"/>
              <a:t>4. Riposte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62C7FF-DA4A-4B50-B3AF-87A8D7BBB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551"/>
            <a:ext cx="10515600" cy="322839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charset="0"/>
              <a:buNone/>
            </a:pPr>
            <a:r>
              <a:rPr lang="fr-FR" sz="3200" b="1" i="0" dirty="0">
                <a:solidFill>
                  <a:srgbClr val="000000"/>
                </a:solidFill>
              </a:rPr>
              <a:t>Discussions </a:t>
            </a:r>
          </a:p>
          <a:p>
            <a:pPr marL="514350" indent="-514350">
              <a:buFont typeface="Arial" charset="0"/>
              <a:buNone/>
            </a:pPr>
            <a:endParaRPr lang="en-US" altLang="en-US" sz="500" b="1" dirty="0"/>
          </a:p>
          <a:p>
            <a:pPr marL="514350" indent="-514350">
              <a:buFont typeface="Arial" charset="0"/>
              <a:buAutoNum type="arabicPeriod"/>
            </a:pPr>
            <a:r>
              <a:rPr lang="fr-FR" sz="2800" b="0" i="0" dirty="0">
                <a:solidFill>
                  <a:srgbClr val="000000"/>
                </a:solidFill>
              </a:rPr>
              <a:t>Recommandations et procédures </a:t>
            </a:r>
          </a:p>
          <a:p>
            <a:pPr marL="514350" indent="-514350">
              <a:buFont typeface="Arial" charset="0"/>
              <a:buAutoNum type="arabicPeriod"/>
            </a:pPr>
            <a:endParaRPr lang="en-US" altLang="en-US" sz="500" dirty="0"/>
          </a:p>
          <a:p>
            <a:pPr marL="514350" indent="-514350">
              <a:buFont typeface="Arial" charset="0"/>
              <a:buAutoNum type="arabicPeriod"/>
            </a:pPr>
            <a:r>
              <a:rPr lang="fr-FR" dirty="0">
                <a:solidFill>
                  <a:srgbClr val="000000"/>
                </a:solidFill>
              </a:rPr>
              <a:t>Restriction des libertés individuelles et collectives</a:t>
            </a:r>
            <a:endParaRPr lang="fr-FR" sz="2800" b="0" i="0" dirty="0">
              <a:solidFill>
                <a:srgbClr val="000000"/>
              </a:solidFill>
            </a:endParaRPr>
          </a:p>
          <a:p>
            <a:pPr marL="514350" indent="-514350">
              <a:buFont typeface="Arial" charset="0"/>
              <a:buAutoNum type="arabicPeriod"/>
            </a:pPr>
            <a:endParaRPr lang="en-US" altLang="en-US" sz="500" dirty="0"/>
          </a:p>
          <a:p>
            <a:pPr marL="514350" indent="-514350">
              <a:buFont typeface="Arial" charset="0"/>
              <a:buAutoNum type="arabicPeriod"/>
            </a:pPr>
            <a:r>
              <a:rPr lang="fr-FR" dirty="0">
                <a:solidFill>
                  <a:srgbClr val="000000"/>
                </a:solidFill>
              </a:rPr>
              <a:t>Grandes mesures : économiques, </a:t>
            </a:r>
            <a:endParaRPr lang="fr-FR" sz="2800" b="0" i="0" dirty="0">
              <a:solidFill>
                <a:srgbClr val="000000"/>
              </a:solidFill>
            </a:endParaRPr>
          </a:p>
          <a:p>
            <a:pPr marL="514350" indent="-514350">
              <a:buFont typeface="Arial" charset="0"/>
              <a:buAutoNum type="arabicPeriod"/>
            </a:pPr>
            <a:endParaRPr lang="en-US" altLang="en-US" sz="500" dirty="0"/>
          </a:p>
          <a:p>
            <a:pPr marL="514350" indent="-514350">
              <a:buFont typeface="Arial" charset="0"/>
              <a:buAutoNum type="arabicPeriod"/>
            </a:pPr>
            <a:r>
              <a:rPr lang="fr-FR" sz="2800" b="0" i="0" dirty="0">
                <a:solidFill>
                  <a:srgbClr val="000000"/>
                </a:solidFill>
              </a:rPr>
              <a:t>Obligations : </a:t>
            </a:r>
          </a:p>
          <a:p>
            <a:pPr marL="514350" indent="-514350">
              <a:buFont typeface="Arial" charset="0"/>
              <a:buAutoNum type="arabicPeriod"/>
            </a:pPr>
            <a:endParaRPr lang="en-US" altLang="en-US" sz="500" dirty="0"/>
          </a:p>
          <a:p>
            <a:pPr marL="514350" indent="-514350">
              <a:buFont typeface="Arial" charset="0"/>
              <a:buAutoNum type="arabicPeriod"/>
            </a:pPr>
            <a:r>
              <a:rPr lang="fr-FR" dirty="0">
                <a:solidFill>
                  <a:srgbClr val="000000"/>
                </a:solidFill>
              </a:rPr>
              <a:t>Autorisations d’ interventions : ONG, OMS, ONU, accords </a:t>
            </a:r>
            <a:r>
              <a:rPr lang="fr-FR" dirty="0" err="1">
                <a:solidFill>
                  <a:srgbClr val="000000"/>
                </a:solidFill>
              </a:rPr>
              <a:t>biatélaraux</a:t>
            </a:r>
            <a:endParaRPr lang="fr-FR" sz="2800" b="0" i="0" dirty="0">
              <a:solidFill>
                <a:srgbClr val="00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124352-072E-4C92-AEA4-35457F9AF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801717-CD66-4E62-BB8C-08405973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8654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8AC1E0-F7BA-406B-8E59-9BC46A5F6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63" y="2103437"/>
            <a:ext cx="8464421" cy="1325563"/>
          </a:xfrm>
        </p:spPr>
        <p:txBody>
          <a:bodyPr/>
          <a:lstStyle/>
          <a:p>
            <a:pPr algn="ctr"/>
            <a:r>
              <a:rPr lang="fr-FR" b="1" dirty="0"/>
              <a:t>MERCI POUR ATTENTION SOUTENUE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534CD19-3659-49CE-8BB5-B0C6ADA00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B4FCA43-309F-4C47-AC4E-BE0A98C65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681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401AD-AF39-42F2-BFD7-6131253A3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718" y="279918"/>
            <a:ext cx="8322906" cy="830425"/>
          </a:xfrm>
        </p:spPr>
        <p:txBody>
          <a:bodyPr/>
          <a:lstStyle/>
          <a:p>
            <a:pPr algn="ctr"/>
            <a:r>
              <a:rPr lang="fr-FR" b="1" dirty="0"/>
              <a:t>2. Définitions opérationnelles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59D36D-3303-491B-B549-739F47001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7664" y="1548882"/>
            <a:ext cx="9451911" cy="46280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Epidémie : augmentation inhabituel de cas dans l’espace et dans le temps </a:t>
            </a:r>
          </a:p>
          <a:p>
            <a:pPr marL="0" indent="0">
              <a:buNone/>
            </a:pPr>
            <a:endParaRPr lang="fr-FR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Cluster/foyer épidémique : augmentation inhabituel de cas (petit nombre) sur une petite zone géographique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Endémie : Présence habituelle d’une maladie dans une région ou dans une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Pandémie : Apparition et propagation d’une nouvelle maladie dans le monde entier (au moins 2 continents), en l’absence d’immunité dans une grande partie de la population. </a:t>
            </a:r>
          </a:p>
          <a:p>
            <a:pPr marL="0" indent="0">
              <a:buNone/>
            </a:pPr>
            <a:endParaRPr lang="fr-FR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sz="1800" dirty="0"/>
              <a:t> Investigation : Ensemble des opérations consistant à recueillir les données, décrire le phénomène et analyser les causes d’une épidémie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18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8AD98B-1026-4BD3-9D61-AD43BC775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F7DB07-DF3B-43CC-89DE-4A99C8BA7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102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401AD-AF39-42F2-BFD7-6131253A3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718" y="279918"/>
            <a:ext cx="8322906" cy="830425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3. Investigations d’une épidémie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0CCAA3-C3B8-4C2A-B651-6BFF7ED6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2541EE-31A9-41FA-B3D2-94026E9EF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6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C6EEEF-76FA-4855-BFF5-089DE789FBCA}"/>
              </a:ext>
            </a:extLst>
          </p:cNvPr>
          <p:cNvSpPr/>
          <p:nvPr/>
        </p:nvSpPr>
        <p:spPr>
          <a:xfrm>
            <a:off x="646921" y="1295822"/>
            <a:ext cx="6783355" cy="975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3. 1. Période de décisions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37D83-0D00-4C41-9904-B4BEAA2CFA59}"/>
              </a:ext>
            </a:extLst>
          </p:cNvPr>
          <p:cNvSpPr/>
          <p:nvPr/>
        </p:nvSpPr>
        <p:spPr>
          <a:xfrm>
            <a:off x="646922" y="2411900"/>
            <a:ext cx="6783355" cy="975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fr-FR" dirty="0"/>
              <a:t>3.2. Objectifs d’une investigation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ACAE2B-6BEA-4128-97C1-AA8DAB15B248}"/>
              </a:ext>
            </a:extLst>
          </p:cNvPr>
          <p:cNvSpPr/>
          <p:nvPr/>
        </p:nvSpPr>
        <p:spPr>
          <a:xfrm>
            <a:off x="646921" y="3613281"/>
            <a:ext cx="6783355" cy="975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fr-FR" dirty="0"/>
              <a:t>3.3. Etapes d’ une investigation</a:t>
            </a:r>
          </a:p>
        </p:txBody>
      </p:sp>
    </p:spTree>
    <p:extLst>
      <p:ext uri="{BB962C8B-B14F-4D97-AF65-F5344CB8AC3E}">
        <p14:creationId xmlns:p14="http://schemas.microsoft.com/office/powerpoint/2010/main" val="328966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8514" y="348911"/>
            <a:ext cx="6363478" cy="66289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b="1" dirty="0"/>
              <a:t>3.1. Période de prise de décisions : Quand???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F4E9FE-0BB8-4965-B964-D6C3795C7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240" y="1228598"/>
            <a:ext cx="5486400" cy="796146"/>
          </a:xfrm>
        </p:spPr>
        <p:txBody>
          <a:bodyPr>
            <a:normAutofit/>
          </a:bodyPr>
          <a:lstStyle/>
          <a:p>
            <a:r>
              <a:rPr lang="fr-FR" sz="2000" dirty="0"/>
              <a:t>Nombre de cas anormalement élevé : seuil +++ </a:t>
            </a:r>
          </a:p>
          <a:p>
            <a:r>
              <a:rPr lang="fr-FR" sz="2000" dirty="0"/>
              <a:t>Survenu d’un phénomène inhabituel de santé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6E5A47F-92F7-4050-A67B-2AD8E63E8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661" y="2552343"/>
            <a:ext cx="9039225" cy="343852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932E020-8E00-46B6-B01D-406B8B00F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6557" y="5900380"/>
            <a:ext cx="7886700" cy="43815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0CD3A8CD-D598-4A82-ADA4-F7BDB63A1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2746" y="5900380"/>
            <a:ext cx="742950" cy="266700"/>
          </a:xfrm>
          <a:prstGeom prst="rect">
            <a:avLst/>
          </a:prstGeom>
        </p:spPr>
      </p:pic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CA14BB1-2FD5-446A-836E-D62B1EA2684D}"/>
              </a:ext>
            </a:extLst>
          </p:cNvPr>
          <p:cNvCxnSpPr/>
          <p:nvPr/>
        </p:nvCxnSpPr>
        <p:spPr>
          <a:xfrm>
            <a:off x="2976465" y="4376057"/>
            <a:ext cx="813629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657F40D-33AA-46DF-AE1E-ECE66F593498}"/>
              </a:ext>
            </a:extLst>
          </p:cNvPr>
          <p:cNvSpPr/>
          <p:nvPr/>
        </p:nvSpPr>
        <p:spPr>
          <a:xfrm>
            <a:off x="4469363" y="4059367"/>
            <a:ext cx="1352939" cy="2809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Seuil : 5 cas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F6FB2DBB-EAB9-45A4-9B6D-780C43E0D368}"/>
              </a:ext>
            </a:extLst>
          </p:cNvPr>
          <p:cNvSpPr txBox="1"/>
          <p:nvPr/>
        </p:nvSpPr>
        <p:spPr>
          <a:xfrm>
            <a:off x="3657599" y="6369702"/>
            <a:ext cx="6578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i="0" dirty="0">
                <a:solidFill>
                  <a:srgbClr val="000000"/>
                </a:solidFill>
              </a:rPr>
              <a:t>Source : www.eurosurveillance.org/ViewArticle.aspx? ArticleId=20592 </a:t>
            </a:r>
          </a:p>
        </p:txBody>
      </p:sp>
      <p:sp>
        <p:nvSpPr>
          <p:cNvPr id="18" name="Espace réservé du contenu 2">
            <a:extLst>
              <a:ext uri="{FF2B5EF4-FFF2-40B4-BE49-F238E27FC236}">
                <a16:creationId xmlns:a16="http://schemas.microsoft.com/office/drawing/2014/main" id="{CBEA9FA3-9BA5-4C84-9EF7-2CA402AB140B}"/>
              </a:ext>
            </a:extLst>
          </p:cNvPr>
          <p:cNvSpPr txBox="1">
            <a:spLocks/>
          </p:cNvSpPr>
          <p:nvPr/>
        </p:nvSpPr>
        <p:spPr>
          <a:xfrm>
            <a:off x="466532" y="2204681"/>
            <a:ext cx="2860026" cy="31648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u="sng" dirty="0"/>
              <a:t>Exemple 1</a:t>
            </a:r>
            <a:r>
              <a:rPr lang="fr-FR" sz="2000" dirty="0"/>
              <a:t>: Seuil </a:t>
            </a:r>
          </a:p>
        </p:txBody>
      </p:sp>
      <p:sp>
        <p:nvSpPr>
          <p:cNvPr id="19" name="Espace réservé du pied de page 18">
            <a:extLst>
              <a:ext uri="{FF2B5EF4-FFF2-40B4-BE49-F238E27FC236}">
                <a16:creationId xmlns:a16="http://schemas.microsoft.com/office/drawing/2014/main" id="{C544443B-FB4C-4F07-9DBC-B30FC27E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20" name="Espace réservé du numéro de diapositive 19">
            <a:extLst>
              <a:ext uri="{FF2B5EF4-FFF2-40B4-BE49-F238E27FC236}">
                <a16:creationId xmlns:a16="http://schemas.microsoft.com/office/drawing/2014/main" id="{8E47AD70-AB4C-45EA-A65A-621786DD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07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5F5618-E9A8-4065-B8D6-A28FDBF1C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4" y="365125"/>
            <a:ext cx="9002486" cy="941161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Pourquoi investiguer?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6B7B77-CC68-429E-85CD-A41BFC575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559" y="1825625"/>
            <a:ext cx="8798768" cy="34368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1800" b="1" i="0" dirty="0"/>
              <a:t>Prévenir et contrôler de la maladie</a:t>
            </a:r>
          </a:p>
          <a:p>
            <a:pPr lvl="1">
              <a:spcBef>
                <a:spcPts val="1200"/>
              </a:spcBef>
            </a:pPr>
            <a:r>
              <a:rPr lang="fr-FR" sz="1800" b="0" i="0" dirty="0">
                <a:solidFill>
                  <a:srgbClr val="000000"/>
                </a:solidFill>
              </a:rPr>
              <a:t>Permet de décrire le phénomène sur le plan santé publique</a:t>
            </a:r>
          </a:p>
          <a:p>
            <a:pPr lvl="1">
              <a:spcBef>
                <a:spcPts val="1200"/>
              </a:spcBef>
            </a:pPr>
            <a:r>
              <a:rPr lang="fr-FR" sz="1800" b="0" i="0" dirty="0">
                <a:solidFill>
                  <a:srgbClr val="000000"/>
                </a:solidFill>
              </a:rPr>
              <a:t>Réaliser des recherches scientifiques en santé</a:t>
            </a:r>
          </a:p>
          <a:p>
            <a:pPr lvl="1">
              <a:spcBef>
                <a:spcPts val="1200"/>
              </a:spcBef>
            </a:pPr>
            <a:r>
              <a:rPr lang="fr-FR" sz="1800" b="0" i="0" dirty="0">
                <a:solidFill>
                  <a:srgbClr val="000000"/>
                </a:solidFill>
              </a:rPr>
              <a:t>Politiques</a:t>
            </a:r>
          </a:p>
          <a:p>
            <a:pPr lvl="1">
              <a:spcBef>
                <a:spcPts val="1200"/>
              </a:spcBef>
            </a:pPr>
            <a:r>
              <a:rPr lang="fr-FR" sz="1800" dirty="0">
                <a:solidFill>
                  <a:srgbClr val="000000"/>
                </a:solidFill>
              </a:rPr>
              <a:t>J</a:t>
            </a:r>
            <a:r>
              <a:rPr lang="fr-FR" sz="1800" b="0" i="0" dirty="0">
                <a:solidFill>
                  <a:srgbClr val="000000"/>
                </a:solidFill>
              </a:rPr>
              <a:t>uridiques</a:t>
            </a:r>
          </a:p>
          <a:p>
            <a:pPr lvl="1">
              <a:spcBef>
                <a:spcPts val="1200"/>
              </a:spcBef>
            </a:pPr>
            <a:r>
              <a:rPr lang="fr-FR" sz="1800" dirty="0">
                <a:solidFill>
                  <a:srgbClr val="000000"/>
                </a:solidFill>
              </a:rPr>
              <a:t>F</a:t>
            </a:r>
            <a:r>
              <a:rPr lang="fr-FR" sz="1800" b="0" i="0" dirty="0">
                <a:solidFill>
                  <a:srgbClr val="000000"/>
                </a:solidFill>
              </a:rPr>
              <a:t>ormations : </a:t>
            </a:r>
            <a:r>
              <a:rPr lang="fr-FR" sz="1800" b="0" i="0" dirty="0" err="1">
                <a:solidFill>
                  <a:srgbClr val="000000"/>
                </a:solidFill>
              </a:rPr>
              <a:t>learning</a:t>
            </a:r>
            <a:r>
              <a:rPr lang="fr-FR" sz="1800" b="0" i="0" dirty="0">
                <a:solidFill>
                  <a:srgbClr val="000000"/>
                </a:solidFill>
              </a:rPr>
              <a:t> </a:t>
            </a:r>
            <a:endParaRPr lang="fr-FR" sz="18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909CB7-C322-4802-871B-45528EA81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5D1B9DF-9838-4770-B8CA-B7C38AD8A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18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96664-0A99-4C53-AC02-E39C4A10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220" y="365126"/>
            <a:ext cx="7324531" cy="959822"/>
          </a:xfrm>
        </p:spPr>
        <p:txBody>
          <a:bodyPr/>
          <a:lstStyle/>
          <a:p>
            <a:r>
              <a:rPr lang="fr-FR" b="1" dirty="0"/>
              <a:t>2.2. Objectifs de l’enquête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F4E9FE-0BB8-4965-B964-D6C3795C7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188" y="1825625"/>
            <a:ext cx="7613779" cy="3978016"/>
          </a:xfrm>
        </p:spPr>
        <p:txBody>
          <a:bodyPr>
            <a:normAutofit/>
          </a:bodyPr>
          <a:lstStyle/>
          <a:p>
            <a:r>
              <a:rPr lang="fr-FR" sz="2000" dirty="0"/>
              <a:t>Confirmer ou infirmer le phénomène épidémique </a:t>
            </a:r>
          </a:p>
          <a:p>
            <a:r>
              <a:rPr lang="fr-FR" sz="2000" dirty="0"/>
              <a:t>Arrêter l'épidémie : circonscrire !!!</a:t>
            </a:r>
          </a:p>
          <a:p>
            <a:r>
              <a:rPr lang="fr-FR" sz="2000" dirty="0"/>
              <a:t>Approfondir les connaissances</a:t>
            </a:r>
          </a:p>
          <a:p>
            <a:r>
              <a:rPr lang="fr-FR" sz="2000" dirty="0"/>
              <a:t>Se préparer aux nouveaux épisodes </a:t>
            </a:r>
          </a:p>
          <a:p>
            <a:r>
              <a:rPr lang="fr-FR" sz="2000" dirty="0"/>
              <a:t>Evaluer le système de surveillance  existant</a:t>
            </a:r>
          </a:p>
          <a:p>
            <a:r>
              <a:rPr lang="fr-FR" sz="2000" dirty="0"/>
              <a:t>Mettre en place un système de surveillance </a:t>
            </a:r>
          </a:p>
          <a:p>
            <a:r>
              <a:rPr lang="fr-FR" sz="2000" dirty="0"/>
              <a:t>Apprendre et enseigner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67722DB-E19A-4AA0-AD8E-D35F6FBAF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INVESTIGATION A UNE EPIDEMIE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2762AB-75B6-47CC-9B6C-DE5E38A1B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3CCA-DFDC-48F6-A589-28314EA91AF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610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2356</Words>
  <Application>Microsoft Office PowerPoint</Application>
  <PresentationFormat>Grand écran</PresentationFormat>
  <Paragraphs>523</Paragraphs>
  <Slides>44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52" baseType="lpstr">
      <vt:lpstr>Arial</vt:lpstr>
      <vt:lpstr>Calibri</vt:lpstr>
      <vt:lpstr>Calibri Light</vt:lpstr>
      <vt:lpstr>Courier New</vt:lpstr>
      <vt:lpstr>Helvetica</vt:lpstr>
      <vt:lpstr>Helvetica, Arial, sans-serif</vt:lpstr>
      <vt:lpstr>Wingdings</vt:lpstr>
      <vt:lpstr>Thème Office</vt:lpstr>
      <vt:lpstr>INVESTIGATION D’UNE ENQUETE EPIDEMIOLOGIQUE</vt:lpstr>
      <vt:lpstr>PLAN DE PRESENTATION</vt:lpstr>
      <vt:lpstr>1. Introduction </vt:lpstr>
      <vt:lpstr>OBJECTIFS </vt:lpstr>
      <vt:lpstr>2. Définitions opérationnelles</vt:lpstr>
      <vt:lpstr>3. Investigations d’une épidémie</vt:lpstr>
      <vt:lpstr>3.1. Période de prise de décisions : Quand???</vt:lpstr>
      <vt:lpstr>Pourquoi investiguer?</vt:lpstr>
      <vt:lpstr>2.2. Objectifs de l’enquête</vt:lpstr>
      <vt:lpstr>3.3. Etapes de l’ investigations</vt:lpstr>
      <vt:lpstr>3.3.1. Comment se préparer  </vt:lpstr>
      <vt:lpstr>3.3.2. Affirmer l’existence de l’épidémie </vt:lpstr>
      <vt:lpstr>3.3.2. Affirmer l’existence de l’épidémie </vt:lpstr>
      <vt:lpstr>3.3.3. Confirmer le diagnostic </vt:lpstr>
      <vt:lpstr>3.3.3. Confirmer le diagnostic </vt:lpstr>
      <vt:lpstr>3.3.4. Définir, compter les cas </vt:lpstr>
      <vt:lpstr>3.3.4. Définir, compter les cas </vt:lpstr>
      <vt:lpstr>3.3.4. Définir</vt:lpstr>
      <vt:lpstr>3.3.4. compter les cas </vt:lpstr>
      <vt:lpstr>3.3.5. Décrire les données: temps, lieu, caractéristiques individuelles </vt:lpstr>
      <vt:lpstr>3.3.5. Décrire les données: temps, lieu, caractéristiques individuelles </vt:lpstr>
      <vt:lpstr>3.3.5. Décrire les données: temps</vt:lpstr>
      <vt:lpstr>3.3.5. Décrire les données: caractéristiques individuelles </vt:lpstr>
      <vt:lpstr>3.3.5. Décrire les données: lieu</vt:lpstr>
      <vt:lpstr>3.3.6. Formuler des hypothèses </vt:lpstr>
      <vt:lpstr>3.3.6. Formuler des hypothèses </vt:lpstr>
      <vt:lpstr>3.3.6. Formuler des hypothèses </vt:lpstr>
      <vt:lpstr>3.3.7. Tester les hypothèses </vt:lpstr>
      <vt:lpstr>3.3.7. Tester les hypothèses </vt:lpstr>
      <vt:lpstr>3.3.7. Tester les hypothèses </vt:lpstr>
      <vt:lpstr>3.3.8. Confronter les hypothèses </vt:lpstr>
      <vt:lpstr>3.3.8. Confronter l’hypothèse avec les faits établis </vt:lpstr>
      <vt:lpstr>3.3.9. Réaliser les études complémentaires </vt:lpstr>
      <vt:lpstr>3.3.10. Communiquer et rédaction du rapport d´investigation </vt:lpstr>
      <vt:lpstr>3.3.10. Communiquer et rédaction du rapport d´investigation </vt:lpstr>
      <vt:lpstr>3.3.10. Communiquer</vt:lpstr>
      <vt:lpstr>3.3.10. Rédaction du rapport d´investigation </vt:lpstr>
      <vt:lpstr>3.3.11. Prise des mesures de contrôle  </vt:lpstr>
      <vt:lpstr>3.3.11. Prise des mesures de contrôle : suivant le réservoir  </vt:lpstr>
      <vt:lpstr>3.3.9. Prise des mesures de contrôle : voie de contamination  </vt:lpstr>
      <vt:lpstr>3.3.11. Prise des mesures de contrôle : comment interrompre   </vt:lpstr>
      <vt:lpstr>4. Riposte </vt:lpstr>
      <vt:lpstr>4. Riposte </vt:lpstr>
      <vt:lpstr>MERCI POUR ATTENTION SOUTENUE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ENQUETE EPIDEMIOLOGIQUE</dc:title>
  <dc:creator>NACOULMA, Noël</dc:creator>
  <cp:lastModifiedBy>DELL</cp:lastModifiedBy>
  <cp:revision>87</cp:revision>
  <dcterms:created xsi:type="dcterms:W3CDTF">2020-09-30T10:00:59Z</dcterms:created>
  <dcterms:modified xsi:type="dcterms:W3CDTF">2020-09-30T19:57:24Z</dcterms:modified>
</cp:coreProperties>
</file>