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8799739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8799739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c6ded4bf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c6ded4bf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Susceptible d’être continu, cas de regression linéaire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c6ded4bf8_1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c6ded4bf8_1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87997393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87997393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b6b22f7c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b6b22f7c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2b28b6ec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2b28b6ec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 types of healthcare applications: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PR: Utiliser des données existantes pour construire des systèmes capables prédire le résultat d’un </a:t>
            </a:r>
            <a:r>
              <a:rPr lang="fr"/>
              <a:t>événement</a:t>
            </a:r>
            <a:r>
              <a:rPr lang="fr"/>
              <a:t> qui lui a été soumis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Phenotypage: Conversion de diagnostics électroniques  en de concepts cliniques utiles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Utlisation des données pour distinguer des groupes de patients partageant les meme caractéristiques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2b28b6ec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2b28b6ec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c6ded4bf8_1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c6ded4bf8_1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 </a:t>
            </a:r>
            <a:r>
              <a:rPr lang="fr"/>
              <a:t>Interessant et censé  -|   Cible  |- Possible</a:t>
            </a:r>
            <a:br>
              <a:rPr lang="fr"/>
            </a:br>
            <a:br>
              <a:rPr lang="fr"/>
            </a:br>
            <a:r>
              <a:rPr lang="fr"/>
              <a:t>2. Sous ensemble représentatif de la réalite: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Attrs des data </a:t>
            </a:r>
            <a:br>
              <a:rPr lang="fr"/>
            </a:br>
            <a:r>
              <a:rPr lang="fr"/>
              <a:t>4. </a:t>
            </a:r>
            <a:r>
              <a:rPr lang="fr">
                <a:solidFill>
                  <a:schemeClr val="dk1"/>
                </a:solidFill>
              </a:rPr>
              <a:t>Attrs des data utiles pour atteindre la cible</a:t>
            </a:r>
            <a:br>
              <a:rPr lang="fr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c6ded4bf8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c6ded4bf8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6ded4bf8_1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c6ded4bf8_1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c6ded4bf8_1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c6ded4bf8_1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Choisir un sous ensemble de la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c6ded4bf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c6ded4bf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Choisir un sous ensemble de la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0" name="Google Shape;60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3">
  <p:cSld name="TITLE_AND_BOD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81" name="Google Shape;81;p14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5" name="Google Shape;85;p14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0" name="Google Shape;90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1">
  <p:cSld name="TITLE_AND_BODY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5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5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1" name="Google Shape;101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5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2">
  <p:cSld name="TITLE_AND_BODY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" name="Google Shape;107;p16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13" name="Google Shape;113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6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Big Data</a:t>
            </a:r>
            <a:endParaRPr/>
          </a:p>
        </p:txBody>
      </p:sp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3173325" y="2837325"/>
            <a:ext cx="3639600" cy="3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Master Informatique médicale et science des données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300" y="117750"/>
            <a:ext cx="3159398" cy="1139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210550" y="3624525"/>
            <a:ext cx="38877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latin typeface="Open Sans"/>
                <a:ea typeface="Open Sans"/>
                <a:cs typeface="Open Sans"/>
                <a:sym typeface="Open Sans"/>
              </a:rPr>
              <a:t>Animé par:</a:t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GUIGUEMDÉ Rodrigue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KALMOGO Roland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Prédictive - Étapes</a:t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3905850" y="68052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 Modèle prédictif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538" y="1612027"/>
            <a:ext cx="6812925" cy="247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266050" y="4404500"/>
            <a:ext cx="1231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Prédictive - Étapes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266050" y="4404500"/>
            <a:ext cx="1231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3853800" y="753175"/>
            <a:ext cx="14364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 Évaluation des performances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725" y="1500650"/>
            <a:ext cx="7706548" cy="30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Questions?</a:t>
            </a:r>
            <a:endParaRPr/>
          </a:p>
        </p:txBody>
      </p:sp>
      <p:cxnSp>
        <p:nvCxnSpPr>
          <p:cNvPr id="229" name="Google Shape;229;p28"/>
          <p:cNvCxnSpPr/>
          <p:nvPr/>
        </p:nvCxnSpPr>
        <p:spPr>
          <a:xfrm>
            <a:off x="1761628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8"/>
          <p:cNvSpPr/>
          <p:nvPr/>
        </p:nvSpPr>
        <p:spPr>
          <a:xfrm flipH="1">
            <a:off x="1228048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1227675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32" name="Google Shape;232;p28"/>
          <p:cNvCxnSpPr/>
          <p:nvPr/>
        </p:nvCxnSpPr>
        <p:spPr>
          <a:xfrm>
            <a:off x="2855284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28"/>
          <p:cNvSpPr/>
          <p:nvPr/>
        </p:nvSpPr>
        <p:spPr>
          <a:xfrm flipH="1">
            <a:off x="2321705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999999"/>
                </a:solidFill>
              </a:rPr>
              <a:t> 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2321332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3949490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8"/>
          <p:cNvSpPr/>
          <p:nvPr/>
        </p:nvSpPr>
        <p:spPr>
          <a:xfrm flipH="1">
            <a:off x="3415911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3415538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38" name="Google Shape;238;p28"/>
          <p:cNvCxnSpPr/>
          <p:nvPr/>
        </p:nvCxnSpPr>
        <p:spPr>
          <a:xfrm>
            <a:off x="5041054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28"/>
          <p:cNvSpPr/>
          <p:nvPr/>
        </p:nvSpPr>
        <p:spPr>
          <a:xfrm flipH="1">
            <a:off x="4507474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4507101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41" name="Google Shape;241;p28"/>
          <p:cNvCxnSpPr/>
          <p:nvPr/>
        </p:nvCxnSpPr>
        <p:spPr>
          <a:xfrm>
            <a:off x="6129352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28"/>
          <p:cNvSpPr/>
          <p:nvPr/>
        </p:nvSpPr>
        <p:spPr>
          <a:xfrm flipH="1">
            <a:off x="5595772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5595400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44" name="Google Shape;244;p28"/>
          <p:cNvCxnSpPr/>
          <p:nvPr/>
        </p:nvCxnSpPr>
        <p:spPr>
          <a:xfrm>
            <a:off x="7221273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8"/>
          <p:cNvSpPr/>
          <p:nvPr/>
        </p:nvSpPr>
        <p:spPr>
          <a:xfrm flipH="1">
            <a:off x="6687693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6687320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1158086" y="3307024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 </a:t>
            </a: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ici.</a:t>
            </a: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230240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343890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457265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570305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1158086" y="2928564"/>
            <a:ext cx="116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2302396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3438904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4572659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5703047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6837184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6837175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1195078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JAN.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2275607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FÉVR.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3412146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4482543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AVR.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5584953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6662762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JUIN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2105100" y="95150"/>
            <a:ext cx="4933800" cy="17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4200">
                <a:solidFill>
                  <a:srgbClr val="000000"/>
                </a:solidFill>
              </a:rPr>
              <a:t>Modélisation prédictive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1337775" y="1468400"/>
            <a:ext cx="6632051" cy="37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Algos du Big Data</a:t>
            </a:r>
            <a:r>
              <a:rPr lang="fr"/>
              <a:t> - Rappel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5425"/>
            <a:ext cx="8839197" cy="201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5870325" y="900525"/>
            <a:ext cx="2539500" cy="1829400"/>
          </a:xfrm>
          <a:prstGeom prst="ellipse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394175" y="3086100"/>
            <a:ext cx="2355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596075" y="3355300"/>
            <a:ext cx="1797900" cy="105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Modèles prédictifs</a:t>
            </a:r>
            <a:endParaRPr sz="1800"/>
          </a:p>
        </p:txBody>
      </p:sp>
      <p:sp>
        <p:nvSpPr>
          <p:cNvPr id="141" name="Google Shape;141;p19"/>
          <p:cNvSpPr/>
          <p:nvPr/>
        </p:nvSpPr>
        <p:spPr>
          <a:xfrm>
            <a:off x="2642450" y="3355300"/>
            <a:ext cx="1797900" cy="105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Phénotypage informatique</a:t>
            </a:r>
            <a:endParaRPr sz="1800"/>
          </a:p>
        </p:txBody>
      </p:sp>
      <p:sp>
        <p:nvSpPr>
          <p:cNvPr id="142" name="Google Shape;142;p19"/>
          <p:cNvSpPr/>
          <p:nvPr/>
        </p:nvSpPr>
        <p:spPr>
          <a:xfrm>
            <a:off x="5006075" y="3355300"/>
            <a:ext cx="1797900" cy="105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Similarité de patients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Prédictive</a:t>
            </a:r>
            <a:r>
              <a:rPr lang="fr"/>
              <a:t> - Étapes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394175" y="3086100"/>
            <a:ext cx="2355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9" name="Google Shape;149;p20"/>
          <p:cNvGrpSpPr/>
          <p:nvPr/>
        </p:nvGrpSpPr>
        <p:grpSpPr>
          <a:xfrm>
            <a:off x="2820188" y="891473"/>
            <a:ext cx="3544158" cy="3654655"/>
            <a:chOff x="2820225" y="891450"/>
            <a:chExt cx="3175200" cy="3175200"/>
          </a:xfrm>
        </p:grpSpPr>
        <p:sp>
          <p:nvSpPr>
            <p:cNvPr id="150" name="Google Shape;150;p20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>
            <a:off x="3775575" y="753182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Définition de la cible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2339300" y="1715700"/>
            <a:ext cx="14364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 Évaluation des performances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3830525" y="3988202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Sélection des propriétés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2475200" y="277932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 Modèle prédictif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142450" y="158582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Construction de la population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5142450" y="275137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Construction des propriétés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Prédictive - Étapes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394175" y="3086100"/>
            <a:ext cx="2355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4" name="Google Shape;164;p21"/>
          <p:cNvGrpSpPr/>
          <p:nvPr/>
        </p:nvGrpSpPr>
        <p:grpSpPr>
          <a:xfrm>
            <a:off x="2820188" y="891473"/>
            <a:ext cx="3544158" cy="3654655"/>
            <a:chOff x="2820225" y="891450"/>
            <a:chExt cx="3175200" cy="3175200"/>
          </a:xfrm>
        </p:grpSpPr>
        <p:sp>
          <p:nvSpPr>
            <p:cNvPr id="165" name="Google Shape;165;p21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1"/>
          <p:cNvSpPr/>
          <p:nvPr/>
        </p:nvSpPr>
        <p:spPr>
          <a:xfrm>
            <a:off x="3775575" y="753182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Définition de la cible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2339300" y="1715700"/>
            <a:ext cx="14364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 Évaluation des performances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3830525" y="3988202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Sélection des propriétés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2475200" y="277932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 Modèle prédictif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5142450" y="158582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Construction de la population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5142450" y="275137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Construction des propriétés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73" name="Google Shape;173;p21"/>
          <p:cNvSpPr/>
          <p:nvPr/>
        </p:nvSpPr>
        <p:spPr>
          <a:xfrm flipH="1">
            <a:off x="1449525" y="768175"/>
            <a:ext cx="1809600" cy="614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Itérer jusqu’à satisfaction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Prédictive - Étapes</a:t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3775575" y="753182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Définition de la cible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088" y="1526632"/>
            <a:ext cx="5419818" cy="345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Prédictive - Étapes</a:t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3775575" y="753182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Définition de la cible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1130900" y="1442600"/>
            <a:ext cx="1411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Exemple: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900" y="2204600"/>
            <a:ext cx="7141786" cy="226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/>
        </p:nvSpPr>
        <p:spPr>
          <a:xfrm>
            <a:off x="4009150" y="3587400"/>
            <a:ext cx="1098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Arrêts cardiaques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Prédictive - Étapes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394175" y="3086100"/>
            <a:ext cx="2355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5999700" y="101432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Construction de la population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700" y="1014327"/>
            <a:ext cx="3436234" cy="3194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Modélisation Prédictive - Étapes</a:t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394175" y="3086100"/>
            <a:ext cx="23553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141950" y="101432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Construction des propriétés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5456350" y="1014327"/>
            <a:ext cx="1332300" cy="6297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 Sélection des propriétés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876950" y="1852450"/>
            <a:ext cx="2581500" cy="25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Sexe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Race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Pression artériel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Antécédents dans la famille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Nationalité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Cholestérol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5295875" y="1945725"/>
            <a:ext cx="2581500" cy="25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Pression artériel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Antécédents dans la famille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Cholestérol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F5B83C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