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43" r:id="rId2"/>
    <p:sldId id="257" r:id="rId3"/>
    <p:sldId id="320" r:id="rId4"/>
    <p:sldId id="322" r:id="rId5"/>
    <p:sldId id="324" r:id="rId6"/>
    <p:sldId id="325" r:id="rId7"/>
    <p:sldId id="327" r:id="rId8"/>
    <p:sldId id="340" r:id="rId9"/>
    <p:sldId id="341" r:id="rId10"/>
    <p:sldId id="328" r:id="rId11"/>
    <p:sldId id="329" r:id="rId12"/>
    <p:sldId id="330" r:id="rId13"/>
    <p:sldId id="331" r:id="rId14"/>
    <p:sldId id="342" r:id="rId15"/>
    <p:sldId id="332" r:id="rId16"/>
    <p:sldId id="333" r:id="rId17"/>
    <p:sldId id="334" r:id="rId18"/>
    <p:sldId id="336" r:id="rId19"/>
    <p:sldId id="337" r:id="rId20"/>
    <p:sldId id="339" r:id="rId21"/>
    <p:sldId id="338" r:id="rId22"/>
    <p:sldId id="303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38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Feuille_de_calcul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Continents!$A$3</c:f>
              <c:strCache>
                <c:ptCount val="1"/>
                <c:pt idx="0">
                  <c:v>Afrique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Continents!$B$1:$AS$1</c:f>
              <c:numCache>
                <c:formatCode>General</c:formatCode>
                <c:ptCount val="44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</c:numCache>
            </c:numRef>
          </c:cat>
          <c:val>
            <c:numRef>
              <c:f>Continents!$B$3:$AS$3</c:f>
              <c:numCache>
                <c:formatCode>General</c:formatCode>
                <c:ptCount val="44"/>
                <c:pt idx="0">
                  <c:v>295.28674413096843</c:v>
                </c:pt>
                <c:pt idx="1">
                  <c:v>323.3392169407619</c:v>
                </c:pt>
                <c:pt idx="2">
                  <c:v>359.85005957187411</c:v>
                </c:pt>
                <c:pt idx="3">
                  <c:v>436.83847193854149</c:v>
                </c:pt>
                <c:pt idx="4">
                  <c:v>567.90020791955556</c:v>
                </c:pt>
                <c:pt idx="5">
                  <c:v>624.70899674635666</c:v>
                </c:pt>
                <c:pt idx="6">
                  <c:v>680.38340147875022</c:v>
                </c:pt>
                <c:pt idx="7">
                  <c:v>754.07580626345509</c:v>
                </c:pt>
                <c:pt idx="8">
                  <c:v>844.75807251304821</c:v>
                </c:pt>
                <c:pt idx="9">
                  <c:v>962.18945635876742</c:v>
                </c:pt>
                <c:pt idx="10">
                  <c:v>1170.3750975681439</c:v>
                </c:pt>
                <c:pt idx="11">
                  <c:v>1068.0234024308386</c:v>
                </c:pt>
                <c:pt idx="12">
                  <c:v>1019.3076633842057</c:v>
                </c:pt>
                <c:pt idx="13">
                  <c:v>1009.5727523700103</c:v>
                </c:pt>
                <c:pt idx="14">
                  <c:v>958.64105345540838</c:v>
                </c:pt>
                <c:pt idx="15">
                  <c:v>921.21133420675233</c:v>
                </c:pt>
                <c:pt idx="16">
                  <c:v>786.47365593048107</c:v>
                </c:pt>
                <c:pt idx="17">
                  <c:v>763.65504326397513</c:v>
                </c:pt>
                <c:pt idx="18">
                  <c:v>796.9843460746871</c:v>
                </c:pt>
                <c:pt idx="19">
                  <c:v>789.97236919135707</c:v>
                </c:pt>
                <c:pt idx="20">
                  <c:v>862.48822977507484</c:v>
                </c:pt>
                <c:pt idx="21">
                  <c:v>836.19766855629723</c:v>
                </c:pt>
                <c:pt idx="22">
                  <c:v>842.61562115755873</c:v>
                </c:pt>
                <c:pt idx="23">
                  <c:v>805.37900660305752</c:v>
                </c:pt>
                <c:pt idx="24">
                  <c:v>748.65171083347127</c:v>
                </c:pt>
                <c:pt idx="25">
                  <c:v>793.82931250483648</c:v>
                </c:pt>
                <c:pt idx="26">
                  <c:v>811.30745061700918</c:v>
                </c:pt>
                <c:pt idx="27">
                  <c:v>819.58909263612236</c:v>
                </c:pt>
                <c:pt idx="28">
                  <c:v>790.66632236174303</c:v>
                </c:pt>
                <c:pt idx="29">
                  <c:v>775.30629614791303</c:v>
                </c:pt>
                <c:pt idx="30">
                  <c:v>788.05990032576881</c:v>
                </c:pt>
                <c:pt idx="31">
                  <c:v>750.57942434348035</c:v>
                </c:pt>
                <c:pt idx="32">
                  <c:v>756.6649254651411</c:v>
                </c:pt>
                <c:pt idx="33">
                  <c:v>883.36613644792953</c:v>
                </c:pt>
                <c:pt idx="34">
                  <c:v>1051.5193410917975</c:v>
                </c:pt>
                <c:pt idx="35">
                  <c:v>1213.4390232708706</c:v>
                </c:pt>
                <c:pt idx="36">
                  <c:v>1358.4326088462667</c:v>
                </c:pt>
                <c:pt idx="37">
                  <c:v>1543.05628555475</c:v>
                </c:pt>
                <c:pt idx="38">
                  <c:v>1781.1446975763913</c:v>
                </c:pt>
                <c:pt idx="39">
                  <c:v>1626.9384654646456</c:v>
                </c:pt>
                <c:pt idx="40">
                  <c:v>1870.2480165568038</c:v>
                </c:pt>
                <c:pt idx="41">
                  <c:v>2009.1151994409556</c:v>
                </c:pt>
                <c:pt idx="42">
                  <c:v>2107.9031006634395</c:v>
                </c:pt>
                <c:pt idx="43">
                  <c:v>2114.1231198515634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Continents!$A$5</c:f>
              <c:strCache>
                <c:ptCount val="1"/>
                <c:pt idx="0">
                  <c:v>Asie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Continents!$B$1:$AS$1</c:f>
              <c:numCache>
                <c:formatCode>General</c:formatCode>
                <c:ptCount val="44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</c:numCache>
            </c:numRef>
          </c:cat>
          <c:val>
            <c:numRef>
              <c:f>Continents!$B$5:$AS$5</c:f>
              <c:numCache>
                <c:formatCode>General</c:formatCode>
                <c:ptCount val="44"/>
                <c:pt idx="0">
                  <c:v>243.81746232772497</c:v>
                </c:pt>
                <c:pt idx="1">
                  <c:v>262.03609713844389</c:v>
                </c:pt>
                <c:pt idx="2">
                  <c:v>309.53977605058367</c:v>
                </c:pt>
                <c:pt idx="3">
                  <c:v>395.28323269195698</c:v>
                </c:pt>
                <c:pt idx="4">
                  <c:v>469.95888257984245</c:v>
                </c:pt>
                <c:pt idx="5">
                  <c:v>505.01430223698503</c:v>
                </c:pt>
                <c:pt idx="6">
                  <c:v>552.79571677815557</c:v>
                </c:pt>
                <c:pt idx="7">
                  <c:v>645.71139356205617</c:v>
                </c:pt>
                <c:pt idx="8">
                  <c:v>801.26501943022356</c:v>
                </c:pt>
                <c:pt idx="9">
                  <c:v>890.099214878662</c:v>
                </c:pt>
                <c:pt idx="10">
                  <c:v>968.64897922246314</c:v>
                </c:pt>
                <c:pt idx="11">
                  <c:v>1029.0381176652161</c:v>
                </c:pt>
                <c:pt idx="12">
                  <c:v>978.54729950868568</c:v>
                </c:pt>
                <c:pt idx="13">
                  <c:v>1013.2072504120129</c:v>
                </c:pt>
                <c:pt idx="14">
                  <c:v>1032.8060207093788</c:v>
                </c:pt>
                <c:pt idx="15">
                  <c:v>1007.6139588767393</c:v>
                </c:pt>
                <c:pt idx="16">
                  <c:v>1229.4398848863259</c:v>
                </c:pt>
                <c:pt idx="17">
                  <c:v>1414.7833603813356</c:v>
                </c:pt>
                <c:pt idx="18">
                  <c:v>1649.1201996009206</c:v>
                </c:pt>
                <c:pt idx="19">
                  <c:v>1683.2174097648206</c:v>
                </c:pt>
                <c:pt idx="20">
                  <c:v>1721.5353325254089</c:v>
                </c:pt>
                <c:pt idx="21">
                  <c:v>1860.6050410539617</c:v>
                </c:pt>
                <c:pt idx="22">
                  <c:v>2001.4230962754116</c:v>
                </c:pt>
                <c:pt idx="23">
                  <c:v>2222.1874869198728</c:v>
                </c:pt>
                <c:pt idx="24">
                  <c:v>2348.1406887308081</c:v>
                </c:pt>
                <c:pt idx="25">
                  <c:v>2611.6629192769715</c:v>
                </c:pt>
                <c:pt idx="26">
                  <c:v>2506.4446411310782</c:v>
                </c:pt>
                <c:pt idx="27">
                  <c:v>2395.7651334885395</c:v>
                </c:pt>
                <c:pt idx="28">
                  <c:v>2142.2568254676257</c:v>
                </c:pt>
                <c:pt idx="29">
                  <c:v>2344.7383127882649</c:v>
                </c:pt>
                <c:pt idx="30">
                  <c:v>2490.3148792003685</c:v>
                </c:pt>
                <c:pt idx="31">
                  <c:v>2304.0577699602254</c:v>
                </c:pt>
                <c:pt idx="32">
                  <c:v>2336.1041950638678</c:v>
                </c:pt>
                <c:pt idx="33">
                  <c:v>2551.6005108246841</c:v>
                </c:pt>
                <c:pt idx="34">
                  <c:v>2848.0606509012282</c:v>
                </c:pt>
                <c:pt idx="35">
                  <c:v>3069.4955282554747</c:v>
                </c:pt>
                <c:pt idx="36">
                  <c:v>3301.4101151705281</c:v>
                </c:pt>
                <c:pt idx="37">
                  <c:v>3708.2143446452828</c:v>
                </c:pt>
                <c:pt idx="38">
                  <c:v>4233.304641187593</c:v>
                </c:pt>
                <c:pt idx="39">
                  <c:v>4264.2208124951221</c:v>
                </c:pt>
                <c:pt idx="40">
                  <c:v>4894.6709360029663</c:v>
                </c:pt>
                <c:pt idx="41">
                  <c:v>5601.9020780367346</c:v>
                </c:pt>
                <c:pt idx="42">
                  <c:v>5848.4252062516643</c:v>
                </c:pt>
                <c:pt idx="43">
                  <c:v>5861.8527508294073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8291888"/>
        <c:axId val="-118290800"/>
      </c:lineChart>
      <c:catAx>
        <c:axId val="-118291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vert="horz"/>
          <a:lstStyle/>
          <a:p>
            <a:pPr>
              <a:defRPr sz="105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-118290800"/>
        <c:crosses val="autoZero"/>
        <c:auto val="1"/>
        <c:lblAlgn val="ctr"/>
        <c:lblOffset val="100"/>
        <c:noMultiLvlLbl val="0"/>
      </c:catAx>
      <c:valAx>
        <c:axId val="-118290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-11829188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/>
        <a:lstStyle/>
        <a:p>
          <a:pPr>
            <a:defRPr sz="12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0.18726</cdr:x>
      <cdr:y>0.1917</cdr:y>
    </cdr:from>
    <cdr:to>
      <cdr:x>0.61785</cdr:x>
      <cdr:y>0.26077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479430" y="939642"/>
          <a:ext cx="3401893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fr-F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600" dirty="0" smtClean="0"/>
            <a:t>PIB/tête en prix courant (Dollar US)</a:t>
          </a:r>
          <a:endParaRPr lang="fr-FR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56474-FCC2-45F8-92BC-61E982F607C3}" type="datetimeFigureOut">
              <a:rPr lang="fr-FR" smtClean="0"/>
              <a:t>26/10/2021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6C206-5421-4D09-9A7C-5DA3CE2C82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482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A1A5E-2406-4412-8230-EAD853E3829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969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038BA-0919-4B28-9E70-7A971830F13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1827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9C85-A36C-4DF4-8AD8-B3E6BFC02E68}" type="datetimeFigureOut">
              <a:rPr lang="fr-FR" smtClean="0"/>
              <a:pPr/>
              <a:t>26/10/2021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E7BE-7729-4961-931C-8F239DD742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9C85-A36C-4DF4-8AD8-B3E6BFC02E68}" type="datetimeFigureOut">
              <a:rPr lang="fr-FR" smtClean="0"/>
              <a:pPr/>
              <a:t>26/10/2021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E7BE-7729-4961-931C-8F239DD742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9C85-A36C-4DF4-8AD8-B3E6BFC02E68}" type="datetimeFigureOut">
              <a:rPr lang="fr-FR" smtClean="0"/>
              <a:pPr/>
              <a:t>26/10/2021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E7BE-7729-4961-931C-8F239DD742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9C85-A36C-4DF4-8AD8-B3E6BFC02E68}" type="datetimeFigureOut">
              <a:rPr lang="fr-FR" smtClean="0"/>
              <a:pPr/>
              <a:t>26/10/2021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E7BE-7729-4961-931C-8F239DD742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9C85-A36C-4DF4-8AD8-B3E6BFC02E68}" type="datetimeFigureOut">
              <a:rPr lang="fr-FR" smtClean="0"/>
              <a:pPr/>
              <a:t>26/10/2021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E7BE-7729-4961-931C-8F239DD742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9C85-A36C-4DF4-8AD8-B3E6BFC02E68}" type="datetimeFigureOut">
              <a:rPr lang="fr-FR" smtClean="0"/>
              <a:pPr/>
              <a:t>26/10/2021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E7BE-7729-4961-931C-8F239DD742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9C85-A36C-4DF4-8AD8-B3E6BFC02E68}" type="datetimeFigureOut">
              <a:rPr lang="fr-FR" smtClean="0"/>
              <a:pPr/>
              <a:t>26/10/2021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E7BE-7729-4961-931C-8F239DD742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9C85-A36C-4DF4-8AD8-B3E6BFC02E68}" type="datetimeFigureOut">
              <a:rPr lang="fr-FR" smtClean="0"/>
              <a:pPr/>
              <a:t>26/10/2021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E7BE-7729-4961-931C-8F239DD742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9C85-A36C-4DF4-8AD8-B3E6BFC02E68}" type="datetimeFigureOut">
              <a:rPr lang="fr-FR" smtClean="0"/>
              <a:pPr/>
              <a:t>26/10/2021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E7BE-7729-4961-931C-8F239DD742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9C85-A36C-4DF4-8AD8-B3E6BFC02E68}" type="datetimeFigureOut">
              <a:rPr lang="fr-FR" smtClean="0"/>
              <a:pPr/>
              <a:t>26/10/2021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E7BE-7729-4961-931C-8F239DD742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9C85-A36C-4DF4-8AD8-B3E6BFC02E68}" type="datetimeFigureOut">
              <a:rPr lang="fr-FR" smtClean="0"/>
              <a:pPr/>
              <a:t>26/10/2021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3E7BE-7729-4961-931C-8F239DD742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29C85-A36C-4DF4-8AD8-B3E6BFC02E68}" type="datetimeFigureOut">
              <a:rPr lang="fr-FR" smtClean="0"/>
              <a:pPr/>
              <a:t>26/10/2021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3E7BE-7729-4961-931C-8F239DD7426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olydramane@yahoo.f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0900" y="6477000"/>
            <a:ext cx="57531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4725" y="1949138"/>
            <a:ext cx="5612130" cy="825910"/>
          </a:xfrm>
        </p:spPr>
        <p:txBody>
          <a:bodyPr>
            <a:normAutofit/>
          </a:bodyPr>
          <a:lstStyle/>
          <a:p>
            <a:r>
              <a:rPr lang="fr-CA" sz="2000" b="1" dirty="0" smtClean="0">
                <a:solidFill>
                  <a:srgbClr val="00B0F0"/>
                </a:solidFill>
              </a:rPr>
              <a:t>MASTER 2</a:t>
            </a:r>
            <a:r>
              <a:rPr lang="fr-CA" sz="2000" b="1" dirty="0" smtClean="0">
                <a:solidFill>
                  <a:srgbClr val="00B0F0"/>
                </a:solidFill>
              </a:rPr>
              <a:t> </a:t>
            </a:r>
            <a:r>
              <a:rPr lang="fr-CA" sz="2000" b="1" dirty="0" smtClean="0">
                <a:solidFill>
                  <a:srgbClr val="00B0F0"/>
                </a:solidFill>
              </a:rPr>
              <a:t>EN SANTE</a:t>
            </a:r>
            <a:endParaRPr lang="fr-FR" sz="2000" b="1" dirty="0">
              <a:solidFill>
                <a:srgbClr val="00B0F0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57" y="2986380"/>
            <a:ext cx="9011265" cy="418179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fr-FR" altLang="en-US" sz="2400" b="1" dirty="0" smtClean="0">
                <a:latin typeface="Book Antiqua" pitchFamily="18" charset="0"/>
              </a:rPr>
              <a:t> Dividende démographique</a:t>
            </a:r>
          </a:p>
        </p:txBody>
      </p:sp>
      <p:sp>
        <p:nvSpPr>
          <p:cNvPr id="2055" name="Rectangle 14"/>
          <p:cNvSpPr>
            <a:spLocks noChangeArrowheads="1"/>
          </p:cNvSpPr>
          <p:nvPr/>
        </p:nvSpPr>
        <p:spPr bwMode="auto">
          <a:xfrm>
            <a:off x="132735" y="5226373"/>
            <a:ext cx="88021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altLang="en-US" b="1" dirty="0" smtClean="0">
                <a:solidFill>
                  <a:srgbClr val="000000"/>
                </a:solidFill>
              </a:rPr>
              <a:t>Dramane Boly</a:t>
            </a:r>
          </a:p>
          <a:p>
            <a:pPr algn="ctr"/>
            <a:r>
              <a:rPr lang="fr-FR" altLang="en-US" b="1" dirty="0" err="1" smtClean="0">
                <a:solidFill>
                  <a:srgbClr val="000000"/>
                </a:solidFill>
              </a:rPr>
              <a:t>PhD</a:t>
            </a:r>
            <a:r>
              <a:rPr lang="fr-FR" altLang="en-US" b="1" dirty="0" smtClean="0">
                <a:solidFill>
                  <a:srgbClr val="000000"/>
                </a:solidFill>
              </a:rPr>
              <a:t>, Démographie</a:t>
            </a:r>
            <a:endParaRPr lang="fr-FR" altLang="en-US" b="1" dirty="0">
              <a:solidFill>
                <a:srgbClr val="000000"/>
              </a:solidFill>
            </a:endParaRPr>
          </a:p>
          <a:p>
            <a:pPr algn="ctr"/>
            <a:r>
              <a:rPr lang="fr-FR" altLang="en-US" b="1" dirty="0" smtClean="0">
                <a:solidFill>
                  <a:srgbClr val="000000"/>
                </a:solidFill>
                <a:hlinkClick r:id="rId3"/>
              </a:rPr>
              <a:t>bolydramane@yahoo.fr</a:t>
            </a:r>
            <a:r>
              <a:rPr lang="fr-FR" altLang="en-US" b="1" dirty="0" smtClean="0">
                <a:solidFill>
                  <a:srgbClr val="000000"/>
                </a:solidFill>
              </a:rPr>
              <a:t>  </a:t>
            </a:r>
            <a:endParaRPr lang="fr-FR" altLang="en-US" b="1" dirty="0">
              <a:solidFill>
                <a:srgbClr val="000000"/>
              </a:solidFill>
            </a:endParaRPr>
          </a:p>
          <a:p>
            <a:pPr algn="ctr"/>
            <a:endParaRPr lang="fr-FR" altLang="en-US" b="1" dirty="0">
              <a:solidFill>
                <a:srgbClr val="000000"/>
              </a:solidFill>
            </a:endParaRPr>
          </a:p>
        </p:txBody>
      </p:sp>
      <p:pic>
        <p:nvPicPr>
          <p:cNvPr id="2056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77000"/>
            <a:ext cx="57531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05158" y="3898276"/>
            <a:ext cx="8729728" cy="82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fr-FR" altLang="en-US" sz="2400" b="1" kern="0" dirty="0" smtClean="0">
                <a:latin typeface="Book Antiqua" pitchFamily="18" charset="0"/>
              </a:rPr>
              <a:t>Séance </a:t>
            </a:r>
            <a:r>
              <a:rPr lang="fr-FR" altLang="en-US" sz="2400" b="1" kern="0" dirty="0" smtClean="0">
                <a:latin typeface="Book Antiqua" pitchFamily="18" charset="0"/>
              </a:rPr>
              <a:t>3 </a:t>
            </a:r>
            <a:r>
              <a:rPr lang="fr-FR" altLang="en-US" sz="2400" b="1" kern="0" dirty="0" smtClean="0">
                <a:latin typeface="Book Antiqua" pitchFamily="18" charset="0"/>
              </a:rPr>
              <a:t>:  Questions de dividende démographique</a:t>
            </a:r>
            <a:endParaRPr lang="fr-FR" altLang="en-US" sz="2400" b="1" dirty="0">
              <a:latin typeface="Book Antiqua" pitchFamily="18" charset="0"/>
            </a:endParaRPr>
          </a:p>
          <a:p>
            <a:pPr eaLnBrk="1" hangingPunct="1"/>
            <a:endParaRPr lang="fr-FR" altLang="en-US" sz="2400" b="1" kern="0" dirty="0">
              <a:latin typeface="Book Antiqua" pitchFamily="18" charset="0"/>
            </a:endParaRPr>
          </a:p>
        </p:txBody>
      </p:sp>
      <p:pic>
        <p:nvPicPr>
          <p:cNvPr id="9" name="Image 8" descr="C:\Users\hp\Desktop\IFRIS 2016-2017\Entête courrier\ENTETE IFRISSE FIX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3600400" cy="19491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47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363310" y="9580"/>
            <a:ext cx="8247290" cy="344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rtl="0">
              <a:spcBef>
                <a:spcPct val="0"/>
              </a:spcBef>
            </a:pPr>
            <a:r>
              <a:rPr lang="fr-FR" sz="2400" b="1" kern="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Dividende démographique</a:t>
            </a:r>
            <a:endParaRPr lang="fr-FR" sz="24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9489"/>
            <a:ext cx="6401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COMMENT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S’OBTIENT CE COUP DE POUCE  DEMOGRAPHIQUE?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10" y="1124744"/>
            <a:ext cx="860117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52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363310" y="9580"/>
            <a:ext cx="8247290" cy="344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rtl="0">
              <a:spcBef>
                <a:spcPct val="0"/>
              </a:spcBef>
            </a:pPr>
            <a:r>
              <a:rPr lang="fr-FR" sz="2400" b="1" kern="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Dividende démographique</a:t>
            </a:r>
            <a:endParaRPr lang="fr-FR" sz="24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9489"/>
            <a:ext cx="57291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Où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EN SONT LES PAYS AFRICAINS DANS CE PROCESSUS ?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79599"/>
            <a:ext cx="8712968" cy="334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16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363310" y="9580"/>
            <a:ext cx="8247290" cy="344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rtl="0">
              <a:spcBef>
                <a:spcPct val="0"/>
              </a:spcBef>
            </a:pPr>
            <a:r>
              <a:rPr lang="fr-FR" sz="2400" b="1" kern="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Dividende démographique</a:t>
            </a:r>
            <a:endParaRPr lang="fr-FR" sz="24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9489"/>
            <a:ext cx="57291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Où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EN SONT LES PAYS AFRICAINS DANS CE PROCESSUS ?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9036496" cy="514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48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363310" y="9580"/>
            <a:ext cx="8247290" cy="344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rtl="0">
              <a:spcBef>
                <a:spcPct val="0"/>
              </a:spcBef>
            </a:pPr>
            <a:r>
              <a:rPr lang="fr-FR" sz="2400" b="1" kern="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Dividende démographique</a:t>
            </a:r>
            <a:endParaRPr lang="fr-FR" sz="24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9489"/>
            <a:ext cx="7457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Y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A T-IL DES PAYS AU MONDE QUI ONT EMERGE A CAUSE DU DIVIDENDE ?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20891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87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33088" y="5455350"/>
            <a:ext cx="416812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dirty="0"/>
              <a:t>Source des données de base : Division de la statistique des Nations Unies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1651" y="1040606"/>
            <a:ext cx="8987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cs typeface="Times New Roman" panose="02020603050405020304" pitchFamily="18" charset="0"/>
              </a:rPr>
              <a:t>A </a:t>
            </a:r>
            <a:r>
              <a:rPr lang="fr-FR" b="1" i="1" dirty="0">
                <a:solidFill>
                  <a:srgbClr val="C00000"/>
                </a:solidFill>
              </a:rPr>
              <a:t>contribué </a:t>
            </a:r>
            <a:r>
              <a:rPr lang="fr-FR" b="1" i="1" dirty="0">
                <a:cs typeface="Times New Roman" panose="02020603050405020304" pitchFamily="18" charset="0"/>
              </a:rPr>
              <a:t>à la croissance économique rapide des pays asiatiques à partir  des années 80 </a:t>
            </a:r>
          </a:p>
          <a:p>
            <a:pPr algn="ctr"/>
            <a:r>
              <a:rPr lang="fr-FR" b="1" i="1" dirty="0">
                <a:cs typeface="Times New Roman" panose="02020603050405020304" pitchFamily="18" charset="0"/>
              </a:rPr>
              <a:t>(ex.: 9,2 % pour la Chine, 15,5 % pour la Thaïlande et 19,2 % pour Taiwan…)</a:t>
            </a:r>
          </a:p>
        </p:txBody>
      </p:sp>
      <p:graphicFrame>
        <p:nvGraphicFramePr>
          <p:cNvPr id="8" name="Graphique 7"/>
          <p:cNvGraphicFramePr/>
          <p:nvPr>
            <p:extLst/>
          </p:nvPr>
        </p:nvGraphicFramePr>
        <p:xfrm>
          <a:off x="1533088" y="1727296"/>
          <a:ext cx="5925414" cy="3676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re 1"/>
          <p:cNvSpPr txBox="1">
            <a:spLocks/>
          </p:cNvSpPr>
          <p:nvPr/>
        </p:nvSpPr>
        <p:spPr>
          <a:xfrm>
            <a:off x="363310" y="9580"/>
            <a:ext cx="8247290" cy="344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rtl="0">
              <a:spcBef>
                <a:spcPct val="0"/>
              </a:spcBef>
            </a:pPr>
            <a:r>
              <a:rPr lang="fr-FR" sz="2400" b="1" kern="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Dividende démographique</a:t>
            </a:r>
            <a:endParaRPr lang="fr-FR" sz="24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79489"/>
            <a:ext cx="7457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Y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A T-IL DES PAYS AU MONDE QUI ONT EMERGE A CAUSE DU DIVIDENDE ?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46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363310" y="9580"/>
            <a:ext cx="8247290" cy="344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rtl="0">
              <a:spcBef>
                <a:spcPct val="0"/>
              </a:spcBef>
            </a:pPr>
            <a:r>
              <a:rPr lang="fr-FR" sz="2400" b="1" kern="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Dividende démographique</a:t>
            </a:r>
            <a:endParaRPr lang="fr-FR" sz="24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9489"/>
            <a:ext cx="7891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COMMENT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MESURER L’AMPLEUR DE CE COUP DE POUCE DEMOGRAPHIQUE ?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04516"/>
            <a:ext cx="8136904" cy="494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63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363310" y="9580"/>
            <a:ext cx="8247290" cy="344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rtl="0">
              <a:spcBef>
                <a:spcPct val="0"/>
              </a:spcBef>
            </a:pPr>
            <a:r>
              <a:rPr lang="fr-FR" sz="2400" b="1" kern="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Dividende démographique</a:t>
            </a:r>
            <a:endParaRPr lang="fr-FR" sz="24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9489"/>
            <a:ext cx="7891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COMMENT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MESURER L’AMPLEUR DE CE COUP DE POUCE DEMOGRAPHIQUE ?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04516"/>
            <a:ext cx="8136904" cy="494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21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19400" y="312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5" name="irc_mi" descr="http://mosaic5.com/france/wp-content/uploads/2013/06/Investir-dans-l%E2%80%99%C3%A9ducati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47655"/>
            <a:ext cx="1630680" cy="1284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fr.allafrica.com/download/pic/main/main/csiid/00240774:e76abfa209763437b10e40a78fb7821f:arc614x376:w614:us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0"/>
            <a:ext cx="1630680" cy="12846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593767" y="2932260"/>
            <a:ext cx="185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Education</a:t>
            </a:r>
            <a:endParaRPr lang="fr-FR" dirty="0"/>
          </a:p>
        </p:txBody>
      </p:sp>
      <p:sp>
        <p:nvSpPr>
          <p:cNvPr id="8" name="Double flèche verticale 7"/>
          <p:cNvSpPr/>
          <p:nvPr/>
        </p:nvSpPr>
        <p:spPr>
          <a:xfrm>
            <a:off x="1182624" y="3155868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 dirty="0"/>
          </a:p>
        </p:txBody>
      </p:sp>
      <p:sp>
        <p:nvSpPr>
          <p:cNvPr id="9" name="Rectangle 8"/>
          <p:cNvSpPr/>
          <p:nvPr/>
        </p:nvSpPr>
        <p:spPr>
          <a:xfrm>
            <a:off x="615538" y="4115854"/>
            <a:ext cx="1441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Santé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1587098" y="3665659"/>
            <a:ext cx="1600793" cy="31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Capital humain</a:t>
            </a:r>
            <a:endParaRPr lang="fr-FR" dirty="0"/>
          </a:p>
        </p:txBody>
      </p:sp>
      <p:pic>
        <p:nvPicPr>
          <p:cNvPr id="12" name="Image 11" descr="http://economie.jeuneafrique.com/images/stories/agroindustrie/Agriculture_AFP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1617393"/>
            <a:ext cx="1416685" cy="1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oneTexte 10"/>
          <p:cNvSpPr txBox="1"/>
          <p:nvPr/>
        </p:nvSpPr>
        <p:spPr>
          <a:xfrm>
            <a:off x="4038599" y="2932260"/>
            <a:ext cx="141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Emploi</a:t>
            </a:r>
            <a:endParaRPr lang="fr-FR" dirty="0"/>
          </a:p>
        </p:txBody>
      </p:sp>
      <p:pic>
        <p:nvPicPr>
          <p:cNvPr id="14" name="irc_mi" descr="http://www.africatopsuccess.com/wp-content/uploads/2014/08/arton306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247" y="4572000"/>
            <a:ext cx="1885950" cy="13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ZoneTexte 12"/>
          <p:cNvSpPr txBox="1"/>
          <p:nvPr/>
        </p:nvSpPr>
        <p:spPr>
          <a:xfrm>
            <a:off x="3762403" y="4187354"/>
            <a:ext cx="239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Statut de la femme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4572001" y="3480992"/>
            <a:ext cx="2667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dirty="0" smtClean="0"/>
              <a:t>   Réduction des inégalités</a:t>
            </a:r>
            <a:endParaRPr lang="fr-FR" dirty="0"/>
          </a:p>
        </p:txBody>
      </p:sp>
      <p:pic>
        <p:nvPicPr>
          <p:cNvPr id="19" name="irc_mi" descr="http://www.afriquinfos.com/fotografias/fotosnoticias/2012/5/15/int-29313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55910"/>
            <a:ext cx="1284605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 19" descr="https://encrypted-tbn1.gstatic.com/images?q=tbn:ANd9GcQ4r_yvYL3YRSYVYXDvT4uBGk0iNonvz3Fw_W_9Jo0ZAeFeVaJA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4390887"/>
            <a:ext cx="2209801" cy="174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760" y="3040977"/>
            <a:ext cx="54927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re 1"/>
          <p:cNvSpPr txBox="1">
            <a:spLocks/>
          </p:cNvSpPr>
          <p:nvPr/>
        </p:nvSpPr>
        <p:spPr>
          <a:xfrm>
            <a:off x="363310" y="9580"/>
            <a:ext cx="8247290" cy="344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rtl="0">
              <a:spcBef>
                <a:spcPct val="0"/>
              </a:spcBef>
            </a:pPr>
            <a:r>
              <a:rPr lang="fr-FR" sz="2400" b="1" kern="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Dividende démographique</a:t>
            </a:r>
            <a:endParaRPr lang="fr-FR" sz="24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479489"/>
            <a:ext cx="3432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QUI? (SECTEURS BÉNÉFICIAIRES)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Elbow Connector 9"/>
          <p:cNvCxnSpPr/>
          <p:nvPr/>
        </p:nvCxnSpPr>
        <p:spPr>
          <a:xfrm rot="16200000" flipV="1">
            <a:off x="2476500" y="5524500"/>
            <a:ext cx="990600" cy="6096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6200000" flipV="1">
            <a:off x="3848100" y="4838701"/>
            <a:ext cx="990600" cy="6096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6200000" flipV="1">
            <a:off x="5372100" y="4229100"/>
            <a:ext cx="990600" cy="6096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16200000" flipV="1">
            <a:off x="6896100" y="3619501"/>
            <a:ext cx="990600" cy="6096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6200000" flipV="1">
            <a:off x="990600" y="5943600"/>
            <a:ext cx="762000" cy="6096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67825" y="6236525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Planning familial ; Education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81875" y="57268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rgbClr val="FF0000"/>
                </a:solidFill>
              </a:rPr>
              <a:t>Politiques</a:t>
            </a:r>
            <a:r>
              <a:rPr lang="en-US" sz="1200" b="1" dirty="0" smtClean="0">
                <a:solidFill>
                  <a:srgbClr val="FF0000"/>
                </a:solidFill>
              </a:rPr>
              <a:t> de santé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38650" y="5105400"/>
            <a:ext cx="182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rgbClr val="FF0000"/>
                </a:solidFill>
              </a:rPr>
              <a:t>Politiques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</a:rPr>
              <a:t>d’emploi</a:t>
            </a:r>
            <a:r>
              <a:rPr lang="en-US" sz="1200" b="1" dirty="0" smtClean="0">
                <a:solidFill>
                  <a:srgbClr val="FF0000"/>
                </a:solidFill>
              </a:rPr>
              <a:t> ; </a:t>
            </a:r>
            <a:r>
              <a:rPr lang="en-US" sz="1200" b="1" dirty="0" err="1" smtClean="0">
                <a:solidFill>
                  <a:srgbClr val="FF0000"/>
                </a:solidFill>
              </a:rPr>
              <a:t>Croissance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</a:rPr>
              <a:t>economique</a:t>
            </a:r>
            <a:r>
              <a:rPr lang="en-US" sz="1200" b="1" dirty="0" smtClean="0">
                <a:solidFill>
                  <a:srgbClr val="FF0000"/>
                </a:solidFill>
              </a:rPr>
              <a:t>;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62650" y="44958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rgbClr val="FF0000"/>
                </a:solidFill>
              </a:rPr>
              <a:t>Politique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</a:rPr>
              <a:t>financiere</a:t>
            </a:r>
            <a:r>
              <a:rPr lang="en-US" sz="1200" b="1" dirty="0" smtClean="0">
                <a:solidFill>
                  <a:srgbClr val="FF0000"/>
                </a:solidFill>
              </a:rPr>
              <a:t> ; </a:t>
            </a:r>
            <a:r>
              <a:rPr lang="en-US" sz="1200" b="1" dirty="0" err="1" smtClean="0">
                <a:solidFill>
                  <a:srgbClr val="FF0000"/>
                </a:solidFill>
              </a:rPr>
              <a:t>Endettement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98525" y="3861344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rgbClr val="FF0000"/>
                </a:solidFill>
              </a:rPr>
              <a:t>Politiques</a:t>
            </a:r>
            <a:r>
              <a:rPr lang="en-US" sz="1200" b="1" dirty="0" smtClean="0">
                <a:solidFill>
                  <a:srgbClr val="FF0000"/>
                </a:solidFill>
              </a:rPr>
              <a:t>  </a:t>
            </a:r>
            <a:r>
              <a:rPr lang="en-US" sz="1200" b="1" dirty="0" err="1" smtClean="0">
                <a:solidFill>
                  <a:srgbClr val="FF0000"/>
                </a:solidFill>
              </a:rPr>
              <a:t>macroeconomique</a:t>
            </a:r>
            <a:r>
              <a:rPr lang="en-US" sz="1200" b="1" dirty="0" smtClean="0">
                <a:solidFill>
                  <a:srgbClr val="FF0000"/>
                </a:solidFill>
              </a:rPr>
              <a:t>; </a:t>
            </a:r>
            <a:r>
              <a:rPr lang="en-US" sz="1200" b="1" dirty="0" err="1" smtClean="0">
                <a:solidFill>
                  <a:srgbClr val="FF0000"/>
                </a:solidFill>
              </a:rPr>
              <a:t>sectorielles</a:t>
            </a:r>
            <a:r>
              <a:rPr lang="en-US" sz="1200" b="1" dirty="0" smtClean="0">
                <a:solidFill>
                  <a:srgbClr val="FF0000"/>
                </a:solidFill>
              </a:rPr>
              <a:t>;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22367"/>
            <a:ext cx="3684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QUELLES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POLITIQUES NECESSAIRES ?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363310" y="9580"/>
            <a:ext cx="8247290" cy="344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rtl="0">
              <a:spcBef>
                <a:spcPct val="0"/>
              </a:spcBef>
            </a:pPr>
            <a:r>
              <a:rPr lang="fr-FR" sz="2400" b="1" kern="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Dividende démographique</a:t>
            </a:r>
            <a:endParaRPr lang="fr-FR" sz="24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90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9153"/>
            <a:ext cx="4172361" cy="369332"/>
          </a:xfrm>
        </p:spPr>
        <p:txBody>
          <a:bodyPr wrap="none">
            <a:spAutoFit/>
          </a:bodyPr>
          <a:lstStyle/>
          <a:p>
            <a:pPr algn="l"/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QUELLE PERSPECTIVE MICRO-FAMILIALE ?</a:t>
            </a:r>
            <a:endParaRPr lang="fr-FR" sz="18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7488"/>
            <a:ext cx="8229600" cy="468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384946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Naissance et </a:t>
            </a:r>
            <a:r>
              <a:rPr lang="en-US" dirty="0" err="1" smtClean="0">
                <a:solidFill>
                  <a:prstClr val="black"/>
                </a:solidFill>
              </a:rPr>
              <a:t>survie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285886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Croissance</a:t>
            </a:r>
            <a:r>
              <a:rPr lang="en-US" dirty="0" smtClean="0">
                <a:solidFill>
                  <a:prstClr val="black"/>
                </a:solidFill>
              </a:rPr>
              <a:t> et education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1792069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Transition </a:t>
            </a:r>
            <a:r>
              <a:rPr lang="en-US" dirty="0" err="1" smtClean="0">
                <a:solidFill>
                  <a:prstClr val="black"/>
                </a:solidFill>
              </a:rPr>
              <a:t>vers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l’emploi</a:t>
            </a:r>
            <a:r>
              <a:rPr lang="en-US" dirty="0" smtClean="0">
                <a:solidFill>
                  <a:prstClr val="black"/>
                </a:solidFill>
              </a:rPr>
              <a:t> &amp; age </a:t>
            </a:r>
            <a:r>
              <a:rPr lang="en-US" dirty="0" err="1" smtClean="0">
                <a:solidFill>
                  <a:prstClr val="black"/>
                </a:solidFill>
              </a:rPr>
              <a:t>adulte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1752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Vie </a:t>
            </a:r>
            <a:r>
              <a:rPr lang="en-US" dirty="0" err="1" smtClean="0">
                <a:solidFill>
                  <a:prstClr val="black"/>
                </a:solidFill>
              </a:rPr>
              <a:t>professionnelle</a:t>
            </a:r>
            <a:r>
              <a:rPr lang="en-US" dirty="0" smtClean="0">
                <a:solidFill>
                  <a:prstClr val="black"/>
                </a:solidFill>
              </a:rPr>
              <a:t> et </a:t>
            </a:r>
            <a:r>
              <a:rPr lang="en-US" dirty="0" err="1" smtClean="0">
                <a:solidFill>
                  <a:prstClr val="black"/>
                </a:solidFill>
              </a:rPr>
              <a:t>familiale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0" y="221426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Retraite</a:t>
            </a:r>
            <a:r>
              <a:rPr lang="en-US" dirty="0" smtClean="0">
                <a:solidFill>
                  <a:prstClr val="black"/>
                </a:solidFill>
              </a:rPr>
              <a:t> &amp;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63310" y="9580"/>
            <a:ext cx="8247290" cy="344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rtl="0">
              <a:spcBef>
                <a:spcPct val="0"/>
              </a:spcBef>
            </a:pPr>
            <a:r>
              <a:rPr lang="fr-FR" sz="2400" b="1" kern="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Dividende démographique</a:t>
            </a:r>
            <a:endParaRPr lang="fr-FR" sz="24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48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6286544" cy="654032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Plan de la présentation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285860"/>
            <a:ext cx="7929618" cy="3786214"/>
          </a:xfrm>
        </p:spPr>
        <p:txBody>
          <a:bodyPr>
            <a:normAutofit/>
          </a:bodyPr>
          <a:lstStyle/>
          <a:p>
            <a:pPr marL="0" lvl="1" indent="0">
              <a:spcAft>
                <a:spcPts val="1800"/>
              </a:spcAft>
              <a:buNone/>
            </a:pPr>
            <a:endParaRPr lang="fr-FR" sz="2400" b="1" dirty="0"/>
          </a:p>
          <a:p>
            <a:pPr marL="342900" lvl="1" indent="-342900">
              <a:spcAft>
                <a:spcPts val="1800"/>
              </a:spcAft>
              <a:buFont typeface="Wingdings" pitchFamily="2" charset="2"/>
              <a:buChar char="Ø"/>
            </a:pPr>
            <a:r>
              <a:rPr lang="fr-FR" sz="2400" b="1" dirty="0" smtClean="0"/>
              <a:t>Transition démographique</a:t>
            </a:r>
          </a:p>
          <a:p>
            <a:pPr marL="0" lvl="0" indent="0">
              <a:buNone/>
            </a:pPr>
            <a:endParaRPr lang="fr-FR" sz="2400" b="1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fr-FR" sz="2400" b="1" dirty="0" smtClean="0"/>
              <a:t>Questions de dividende démographique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9153"/>
            <a:ext cx="4172361" cy="369332"/>
          </a:xfrm>
        </p:spPr>
        <p:txBody>
          <a:bodyPr wrap="none">
            <a:spAutoFit/>
          </a:bodyPr>
          <a:lstStyle/>
          <a:p>
            <a:pPr algn="l"/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QUELLE PERSPECTIVE MICRO-FAMILIALE ?</a:t>
            </a:r>
            <a:endParaRPr lang="fr-FR" sz="18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63310" y="9580"/>
            <a:ext cx="8247290" cy="344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rtl="0">
              <a:spcBef>
                <a:spcPct val="0"/>
              </a:spcBef>
            </a:pPr>
            <a:r>
              <a:rPr lang="fr-FR" sz="2400" b="1" kern="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Dividende démographique</a:t>
            </a:r>
            <a:endParaRPr lang="fr-FR" sz="24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8"/>
          <p:cNvGrpSpPr/>
          <p:nvPr/>
        </p:nvGrpSpPr>
        <p:grpSpPr>
          <a:xfrm>
            <a:off x="683568" y="1196752"/>
            <a:ext cx="7927032" cy="5040560"/>
            <a:chOff x="76199" y="6553199"/>
            <a:chExt cx="3251605" cy="2384145"/>
          </a:xfrm>
        </p:grpSpPr>
        <p:pic>
          <p:nvPicPr>
            <p:cNvPr id="15" name="Picture 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9" y="6553199"/>
              <a:ext cx="3251605" cy="2384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6" name="Straight Connector 10"/>
            <p:cNvCxnSpPr/>
            <p:nvPr/>
          </p:nvCxnSpPr>
          <p:spPr>
            <a:xfrm>
              <a:off x="1293668" y="7391400"/>
              <a:ext cx="9923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36"/>
            <p:cNvCxnSpPr/>
            <p:nvPr/>
          </p:nvCxnSpPr>
          <p:spPr>
            <a:xfrm>
              <a:off x="740734" y="8371367"/>
              <a:ext cx="2133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730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600200"/>
            <a:ext cx="824970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2090737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429000"/>
            <a:ext cx="205422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181600"/>
            <a:ext cx="25050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00600"/>
            <a:ext cx="1908175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126" y="3326699"/>
            <a:ext cx="1908175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205" y="1676400"/>
            <a:ext cx="27733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363310" y="9580"/>
            <a:ext cx="8247290" cy="344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rtl="0">
              <a:spcBef>
                <a:spcPct val="0"/>
              </a:spcBef>
            </a:pPr>
            <a:r>
              <a:rPr lang="fr-FR" sz="2400" b="1" kern="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Dividende démographique</a:t>
            </a:r>
            <a:endParaRPr lang="fr-FR" sz="24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659153"/>
            <a:ext cx="1427378" cy="369332"/>
          </a:xfrm>
        </p:spPr>
        <p:txBody>
          <a:bodyPr wrap="none">
            <a:spAutoFit/>
          </a:bodyPr>
          <a:lstStyle/>
          <a:p>
            <a:pPr algn="l"/>
            <a:r>
              <a:rPr lang="en-US" sz="1800" b="1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LES ACTEURS</a:t>
            </a:r>
            <a:endParaRPr lang="fr-FR" sz="1800" b="1" dirty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90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477000"/>
            <a:ext cx="5753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11"/>
          <p:cNvSpPr>
            <a:spLocks noChangeArrowheads="1"/>
          </p:cNvSpPr>
          <p:nvPr/>
        </p:nvSpPr>
        <p:spPr bwMode="auto">
          <a:xfrm>
            <a:off x="1450975" y="2782888"/>
            <a:ext cx="64008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r-FR" altLang="fr-FR" sz="4000" b="1">
                <a:latin typeface="Book Antiqua" panose="02040602050305030304" pitchFamily="18" charset="0"/>
              </a:rPr>
              <a:t>Merci de votre attention</a:t>
            </a:r>
          </a:p>
        </p:txBody>
      </p:sp>
      <p:pic>
        <p:nvPicPr>
          <p:cNvPr id="47108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5753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7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57158" y="121192"/>
            <a:ext cx="8247290" cy="71552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Dividende démographique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24036" y="836712"/>
            <a:ext cx="7858348" cy="43204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fr-FR" sz="4000" i="1" dirty="0" smtClean="0"/>
              <a:t>La transition </a:t>
            </a:r>
            <a:r>
              <a:rPr lang="fr-FR" sz="4000" i="1" dirty="0"/>
              <a:t>démographique</a:t>
            </a:r>
          </a:p>
          <a:p>
            <a:pPr marL="0" indent="0" algn="ctr">
              <a:buNone/>
            </a:pPr>
            <a:endParaRPr lang="fr-FR" sz="4000" dirty="0" smtClean="0"/>
          </a:p>
        </p:txBody>
      </p:sp>
      <p:pic>
        <p:nvPicPr>
          <p:cNvPr id="7" name="Image 6" descr="https://upload.wikimedia.org/wikipedia/commons/thumb/e/e5/Transition_d%C3%A9mographique.svg/400px-Transition_d%C3%A9mographique.svg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63" y="1412776"/>
            <a:ext cx="8947673" cy="5306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189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92100" y="980728"/>
            <a:ext cx="7886700" cy="685800"/>
          </a:xfrm>
        </p:spPr>
        <p:txBody>
          <a:bodyPr>
            <a:noAutofit/>
          </a:bodyPr>
          <a:lstStyle/>
          <a:p>
            <a:pPr algn="ctr"/>
            <a:r>
              <a:rPr lang="fr-FR" sz="2000" dirty="0" smtClean="0"/>
              <a:t>La transition démographique</a:t>
            </a:r>
            <a:r>
              <a:rPr lang="fr-FR" sz="2000" i="1" dirty="0" smtClean="0"/>
              <a:t> </a:t>
            </a:r>
            <a:r>
              <a:rPr lang="fr-FR" sz="2000" dirty="0" smtClean="0"/>
              <a:t>s’accompagne d’un</a:t>
            </a:r>
            <a:r>
              <a:rPr lang="fr-FR" sz="2000" i="1" dirty="0" smtClean="0"/>
              <a:t> </a:t>
            </a:r>
            <a:r>
              <a:rPr lang="fr-FR" sz="2000" b="1" i="1" dirty="0" smtClean="0">
                <a:solidFill>
                  <a:srgbClr val="C00000"/>
                </a:solidFill>
              </a:rPr>
              <a:t>changement dans la structure par âge…</a:t>
            </a:r>
            <a:endParaRPr lang="fr-FR" sz="2000" i="1" dirty="0"/>
          </a:p>
        </p:txBody>
      </p:sp>
      <p:pic>
        <p:nvPicPr>
          <p:cNvPr id="5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02" b="31944"/>
          <a:stretch/>
        </p:blipFill>
        <p:spPr bwMode="auto">
          <a:xfrm>
            <a:off x="107504" y="2132856"/>
            <a:ext cx="8568952" cy="3672408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343590" y="84632"/>
            <a:ext cx="8247290" cy="715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rtl="0">
              <a:spcBef>
                <a:spcPct val="0"/>
              </a:spcBef>
            </a:pPr>
            <a:r>
              <a:rPr lang="fr-FR" sz="2400" b="1" kern="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Dividende démographique</a:t>
            </a:r>
            <a:endParaRPr lang="fr-FR" sz="24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38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29841" y="949373"/>
            <a:ext cx="7886700" cy="552734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/>
              <a:t>… et s’ouvre</a:t>
            </a:r>
            <a:r>
              <a:rPr lang="fr-FR" sz="2000" i="1" dirty="0" smtClean="0"/>
              <a:t> </a:t>
            </a:r>
            <a:r>
              <a:rPr lang="fr-FR" sz="2000" b="1" i="1" dirty="0" smtClean="0">
                <a:solidFill>
                  <a:srgbClr val="C00000"/>
                </a:solidFill>
              </a:rPr>
              <a:t>une « fenêtre d’opportunité »…</a:t>
            </a:r>
            <a:endParaRPr lang="fr-FR" sz="2000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90" y="1651328"/>
            <a:ext cx="8247290" cy="4802008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343590" y="84632"/>
            <a:ext cx="8247290" cy="715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rtl="0">
              <a:spcBef>
                <a:spcPct val="0"/>
              </a:spcBef>
            </a:pPr>
            <a:r>
              <a:rPr lang="fr-FR" sz="2400" b="1" kern="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Dividende démographique</a:t>
            </a:r>
            <a:endParaRPr lang="fr-FR" sz="24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49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02896"/>
            <a:ext cx="6096000" cy="4191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5222498" y="4989731"/>
            <a:ext cx="2743200" cy="646331"/>
            <a:chOff x="6148450" y="5906869"/>
            <a:chExt cx="2743200" cy="646331"/>
          </a:xfrm>
        </p:grpSpPr>
        <p:sp>
          <p:nvSpPr>
            <p:cNvPr id="9" name="Cloud Callout 8"/>
            <p:cNvSpPr/>
            <p:nvPr/>
          </p:nvSpPr>
          <p:spPr>
            <a:xfrm>
              <a:off x="6148450" y="5906869"/>
              <a:ext cx="2614550" cy="646331"/>
            </a:xfrm>
            <a:prstGeom prst="cloudCallout">
              <a:avLst>
                <a:gd name="adj1" fmla="val -28601"/>
                <a:gd name="adj2" fmla="val -110211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148450" y="6045368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  <a:latin typeface="Footlight MT Light" panose="0204060206030A020304" pitchFamily="18" charset="0"/>
                </a:rPr>
                <a:t>Route du </a:t>
              </a:r>
              <a:r>
                <a:rPr lang="fr-FR" b="1" dirty="0" err="1" smtClean="0">
                  <a:solidFill>
                    <a:schemeClr val="bg1"/>
                  </a:solidFill>
                  <a:latin typeface="Footlight MT Light" panose="0204060206030A020304" pitchFamily="18" charset="0"/>
                </a:rPr>
                <a:t>developpement</a:t>
              </a:r>
              <a:r>
                <a:rPr lang="fr-FR" b="1" dirty="0" smtClean="0">
                  <a:solidFill>
                    <a:schemeClr val="bg1"/>
                  </a:solidFill>
                  <a:latin typeface="Footlight MT Light" panose="0204060206030A020304" pitchFamily="18" charset="0"/>
                </a:rPr>
                <a:t> </a:t>
              </a:r>
              <a:endParaRPr lang="fr-FR" b="1" dirty="0">
                <a:solidFill>
                  <a:schemeClr val="bg1"/>
                </a:solidFill>
                <a:latin typeface="Footlight MT Light" panose="0204060206030A0203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 rot="490390">
            <a:off x="4821049" y="3392703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prstClr val="black"/>
                </a:solidFill>
                <a:latin typeface="Footlight MT Light" panose="0204060206030A020304" pitchFamily="18" charset="0"/>
              </a:rPr>
              <a:t>AFRIQUE </a:t>
            </a:r>
            <a:endParaRPr lang="fr-FR" dirty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1852875" y="1560731"/>
            <a:ext cx="1600200" cy="646331"/>
          </a:xfrm>
          <a:prstGeom prst="cloudCallout">
            <a:avLst>
              <a:gd name="adj1" fmla="val 64510"/>
              <a:gd name="adj2" fmla="val 159879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Cloud Callout 12"/>
          <p:cNvSpPr/>
          <p:nvPr/>
        </p:nvSpPr>
        <p:spPr>
          <a:xfrm>
            <a:off x="4097149" y="919233"/>
            <a:ext cx="1600200" cy="646331"/>
          </a:xfrm>
          <a:prstGeom prst="cloudCallout">
            <a:avLst>
              <a:gd name="adj1" fmla="val 5141"/>
              <a:gd name="adj2" fmla="val 15253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9498" y="914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Leaders Politiques</a:t>
            </a:r>
            <a:endParaRPr lang="fr-FR" dirty="0">
              <a:solidFill>
                <a:schemeClr val="bg1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5779648" y="1694328"/>
            <a:ext cx="1981200" cy="646331"/>
          </a:xfrm>
          <a:prstGeom prst="cloudCallout">
            <a:avLst>
              <a:gd name="adj1" fmla="val -19949"/>
              <a:gd name="adj2" fmla="val 17090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5984498" y="178933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ootlight MT Light" panose="0204060206030A020304" pitchFamily="18" charset="0"/>
              </a:rPr>
              <a:t>DIVIDENDE</a:t>
            </a: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  <a:latin typeface="Footlight MT Light" panose="0204060206030A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698" y="1560731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Moteurs de la croissance</a:t>
            </a:r>
            <a:endParaRPr lang="fr-FR" dirty="0">
              <a:solidFill>
                <a:schemeClr val="bg1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5921514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C00000"/>
                </a:solidFill>
              </a:rPr>
              <a:t>Boost</a:t>
            </a:r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/ (coup de </a:t>
            </a:r>
            <a:r>
              <a:rPr lang="en-US" sz="2000" b="1" i="1" dirty="0" err="1" smtClean="0">
                <a:solidFill>
                  <a:schemeClr val="tx2">
                    <a:lumMod val="75000"/>
                  </a:schemeClr>
                </a:solidFill>
              </a:rPr>
              <a:t>pouce</a:t>
            </a:r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historique</a:t>
            </a:r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75000"/>
                  </a:schemeClr>
                </a:solidFill>
              </a:rPr>
              <a:t>que</a:t>
            </a:r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 le </a:t>
            </a:r>
            <a:r>
              <a:rPr lang="en-US" sz="2000" b="1" i="1" dirty="0" err="1" smtClean="0">
                <a:solidFill>
                  <a:schemeClr val="tx2">
                    <a:lumMod val="75000"/>
                  </a:schemeClr>
                </a:solidFill>
              </a:rPr>
              <a:t>changement</a:t>
            </a:r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75000"/>
                  </a:schemeClr>
                </a:solidFill>
              </a:rPr>
              <a:t>demographique</a:t>
            </a:r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pourrait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75000"/>
                  </a:schemeClr>
                </a:solidFill>
              </a:rPr>
              <a:t>donner</a:t>
            </a:r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 au </a:t>
            </a:r>
            <a:r>
              <a:rPr lang="en-US" sz="2000" b="1" i="1" dirty="0" err="1" smtClean="0">
                <a:solidFill>
                  <a:schemeClr val="tx2">
                    <a:lumMod val="75000"/>
                  </a:schemeClr>
                </a:solidFill>
              </a:rPr>
              <a:t>developpement</a:t>
            </a:r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socioeconomique</a:t>
            </a:r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fr-FR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363310" y="9580"/>
            <a:ext cx="8247290" cy="344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rtl="0">
              <a:spcBef>
                <a:spcPct val="0"/>
              </a:spcBef>
            </a:pPr>
            <a:r>
              <a:rPr lang="fr-FR" sz="2400" b="1" kern="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Dividende démographique</a:t>
            </a:r>
            <a:endParaRPr lang="fr-FR" sz="24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9489"/>
            <a:ext cx="4409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>
                <a:solidFill>
                  <a:schemeClr val="accent1">
                    <a:lumMod val="75000"/>
                  </a:schemeClr>
                </a:solidFill>
              </a:rPr>
              <a:t>Qu’est ce que le Dividende Démographique?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838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3111" y="857250"/>
            <a:ext cx="6551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700" b="1" i="1" dirty="0">
                <a:solidFill>
                  <a:srgbClr val="C00000"/>
                </a:solidFill>
              </a:rPr>
              <a:t>Accélération</a:t>
            </a:r>
            <a:r>
              <a:rPr lang="fr-FR" sz="2700" b="1" i="1" dirty="0">
                <a:solidFill>
                  <a:schemeClr val="tx2">
                    <a:lumMod val="75000"/>
                  </a:schemeClr>
                </a:solidFill>
              </a:rPr>
              <a:t> de la </a:t>
            </a:r>
            <a:r>
              <a:rPr lang="fr-FR" sz="2700" b="1" i="1" dirty="0">
                <a:solidFill>
                  <a:srgbClr val="C00000"/>
                </a:solidFill>
              </a:rPr>
              <a:t>croissance économique </a:t>
            </a:r>
            <a:r>
              <a:rPr lang="fr-FR" sz="2700" b="1" i="1" dirty="0">
                <a:solidFill>
                  <a:schemeClr val="tx2">
                    <a:lumMod val="75000"/>
                  </a:schemeClr>
                </a:solidFill>
              </a:rPr>
              <a:t> qui </a:t>
            </a:r>
            <a:r>
              <a:rPr lang="fr-FR" sz="2700" b="1" i="1" dirty="0">
                <a:solidFill>
                  <a:srgbClr val="C00000"/>
                </a:solidFill>
              </a:rPr>
              <a:t>pourrait </a:t>
            </a:r>
            <a:r>
              <a:rPr lang="fr-FR" sz="2700" b="1" i="1" dirty="0">
                <a:solidFill>
                  <a:schemeClr val="tx2">
                    <a:lumMod val="75000"/>
                  </a:schemeClr>
                </a:solidFill>
              </a:rPr>
              <a:t>résulter d’un changement dans la </a:t>
            </a:r>
            <a:r>
              <a:rPr lang="fr-FR" sz="2700" b="1" i="1" dirty="0">
                <a:solidFill>
                  <a:srgbClr val="C00000"/>
                </a:solidFill>
              </a:rPr>
              <a:t>structure par âge</a:t>
            </a:r>
            <a:r>
              <a:rPr lang="fr-FR" sz="2700" b="1" i="1" dirty="0">
                <a:solidFill>
                  <a:schemeClr val="tx2">
                    <a:lumMod val="75000"/>
                  </a:schemeClr>
                </a:solidFill>
              </a:rPr>
              <a:t> d’une population</a:t>
            </a:r>
          </a:p>
        </p:txBody>
      </p:sp>
      <p:sp>
        <p:nvSpPr>
          <p:cNvPr id="21" name="Titre 5"/>
          <p:cNvSpPr>
            <a:spLocks noGrp="1"/>
          </p:cNvSpPr>
          <p:nvPr>
            <p:ph type="title"/>
          </p:nvPr>
        </p:nvSpPr>
        <p:spPr>
          <a:xfrm>
            <a:off x="302295" y="2981591"/>
            <a:ext cx="3362129" cy="465321"/>
          </a:xfrm>
        </p:spPr>
        <p:txBody>
          <a:bodyPr>
            <a:noAutofit/>
          </a:bodyPr>
          <a:lstStyle/>
          <a:p>
            <a:r>
              <a:rPr lang="fr-FR" sz="2700" i="1" dirty="0"/>
              <a:t>Une chaine d’</a:t>
            </a:r>
            <a:r>
              <a:rPr lang="fr-FR" sz="2700" b="1" i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étapes</a:t>
            </a:r>
            <a:r>
              <a:rPr lang="fr-FR" sz="2700" i="1" dirty="0"/>
              <a:t>….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795" y="2608555"/>
            <a:ext cx="4792560" cy="3106289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363310" y="9580"/>
            <a:ext cx="8247290" cy="344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rtl="0">
              <a:spcBef>
                <a:spcPct val="0"/>
              </a:spcBef>
            </a:pPr>
            <a:r>
              <a:rPr lang="fr-FR" sz="2400" b="1" kern="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Dividende démographique</a:t>
            </a:r>
            <a:endParaRPr lang="fr-FR" sz="24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9489"/>
            <a:ext cx="4409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>
                <a:solidFill>
                  <a:schemeClr val="accent1">
                    <a:lumMod val="75000"/>
                  </a:schemeClr>
                </a:solidFill>
              </a:rPr>
              <a:t>Qu’est ce que le Dividende Démographique?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292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548339" y="1006078"/>
            <a:ext cx="8193437" cy="484238"/>
          </a:xfrm>
        </p:spPr>
        <p:txBody>
          <a:bodyPr>
            <a:normAutofit fontScale="90000"/>
          </a:bodyPr>
          <a:lstStyle/>
          <a:p>
            <a:r>
              <a:rPr lang="fr-FR" sz="3000" i="1" dirty="0"/>
              <a:t>… mais aussi une </a:t>
            </a:r>
            <a:r>
              <a:rPr lang="fr-FR" sz="3000" b="1" i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approche holistique</a:t>
            </a:r>
            <a:r>
              <a:rPr lang="fr-FR" sz="3000" i="1" dirty="0"/>
              <a:t> du développement</a:t>
            </a:r>
            <a:endParaRPr lang="fr-FR" i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41" y="1635173"/>
            <a:ext cx="7359185" cy="4242747"/>
          </a:xfrm>
          <a:prstGeom prst="rect">
            <a:avLst/>
          </a:prstGeom>
        </p:spPr>
      </p:pic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586" y="5715000"/>
            <a:ext cx="4647415" cy="3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4645058" cy="30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515710" y="161980"/>
            <a:ext cx="8247290" cy="344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rtl="0">
              <a:spcBef>
                <a:spcPct val="0"/>
              </a:spcBef>
            </a:pPr>
            <a:r>
              <a:rPr lang="fr-FR" sz="2400" b="1" kern="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Dividende démographique</a:t>
            </a:r>
            <a:endParaRPr lang="fr-FR" sz="24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79489"/>
            <a:ext cx="4409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>
                <a:solidFill>
                  <a:schemeClr val="accent1">
                    <a:lumMod val="75000"/>
                  </a:schemeClr>
                </a:solidFill>
              </a:rPr>
              <a:t>Qu’est ce que le Dividende Démographique?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357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2777" y="1824236"/>
            <a:ext cx="6921588" cy="183221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sz="1950" dirty="0"/>
              <a:t>Le </a:t>
            </a:r>
            <a:r>
              <a:rPr lang="fr-FR" sz="1950" b="1" dirty="0">
                <a:solidFill>
                  <a:srgbClr val="C00000"/>
                </a:solidFill>
              </a:rPr>
              <a:t>premier dividende</a:t>
            </a:r>
            <a:r>
              <a:rPr lang="fr-FR" sz="1950" b="1" dirty="0"/>
              <a:t> </a:t>
            </a:r>
            <a:r>
              <a:rPr lang="fr-FR" sz="1950" dirty="0"/>
              <a:t>intervient à la suite du changement de la structure par âge: si les larges cohortes de travailleurs qui arrivent au fur à mesure de la baisse de la fécondité sont bien formées (</a:t>
            </a:r>
            <a:r>
              <a:rPr lang="fr-FR" sz="1950" b="1" dirty="0">
                <a:solidFill>
                  <a:srgbClr val="C00000"/>
                </a:solidFill>
              </a:rPr>
              <a:t>éducation</a:t>
            </a:r>
            <a:r>
              <a:rPr lang="fr-FR" sz="1950" dirty="0"/>
              <a:t>) et en bonne </a:t>
            </a:r>
            <a:r>
              <a:rPr lang="fr-FR" sz="1950" b="1" dirty="0">
                <a:solidFill>
                  <a:srgbClr val="C00000"/>
                </a:solidFill>
              </a:rPr>
              <a:t>santé</a:t>
            </a:r>
            <a:r>
              <a:rPr lang="fr-FR" sz="1950" dirty="0"/>
              <a:t>, et en plus sont dans un environnement économique qui leur permet d’accéder à des </a:t>
            </a:r>
            <a:r>
              <a:rPr lang="fr-FR" sz="1950" b="1" dirty="0">
                <a:solidFill>
                  <a:srgbClr val="C00000"/>
                </a:solidFill>
              </a:rPr>
              <a:t>emplois productifs</a:t>
            </a:r>
            <a:r>
              <a:rPr lang="fr-FR" sz="1950" dirty="0"/>
              <a:t> (décents), cela accroît les revenus aussi bien au niveau familial que national.</a:t>
            </a:r>
          </a:p>
          <a:p>
            <a:pPr algn="just"/>
            <a:endParaRPr lang="fr-FR" sz="195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fr-FR" sz="1950" dirty="0">
              <a:latin typeface="Arial Narrow" panose="020B0606020202030204" pitchFamily="34" charset="0"/>
            </a:endParaRPr>
          </a:p>
          <a:p>
            <a:endParaRPr lang="fr-FR" dirty="0"/>
          </a:p>
        </p:txBody>
      </p:sp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586" y="5715000"/>
            <a:ext cx="4647415" cy="3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4645058" cy="30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/>
          <p:nvPr/>
        </p:nvSpPr>
        <p:spPr>
          <a:xfrm>
            <a:off x="1003366" y="1113146"/>
            <a:ext cx="6551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700" b="1" i="1" dirty="0">
                <a:solidFill>
                  <a:srgbClr val="C00000"/>
                </a:solidFill>
              </a:rPr>
              <a:t>Premier dividende </a:t>
            </a:r>
            <a:r>
              <a:rPr lang="fr-FR" sz="2700" b="1" i="1" dirty="0">
                <a:solidFill>
                  <a:schemeClr val="tx2">
                    <a:lumMod val="75000"/>
                  </a:schemeClr>
                </a:solidFill>
              </a:rPr>
              <a:t>et </a:t>
            </a:r>
            <a:r>
              <a:rPr lang="fr-FR" sz="2700" b="1" i="1" dirty="0">
                <a:solidFill>
                  <a:srgbClr val="C00000"/>
                </a:solidFill>
              </a:rPr>
              <a:t>deuxième dividende</a:t>
            </a:r>
            <a:endParaRPr lang="fr-FR" sz="27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632777" y="3919471"/>
            <a:ext cx="6921588" cy="160105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950" dirty="0"/>
              <a:t>Le </a:t>
            </a:r>
            <a:r>
              <a:rPr lang="fr-FR" sz="1950" b="1" dirty="0">
                <a:solidFill>
                  <a:srgbClr val="C00000"/>
                </a:solidFill>
              </a:rPr>
              <a:t>deuxième dividende</a:t>
            </a:r>
            <a:r>
              <a:rPr lang="fr-FR" sz="1950" b="1" dirty="0"/>
              <a:t> </a:t>
            </a:r>
            <a:r>
              <a:rPr lang="fr-FR" sz="1950" dirty="0"/>
              <a:t>: si l’environnement financier est bien développé et des politiques pour promouvoir l’épargne sont en place, les cohortes de travailleurs qui vieillissent commencent à épargner encore davantage pour leur retraite, épargne qui peut être allouée à des investissement productifs.</a:t>
            </a:r>
            <a:endParaRPr lang="fr-FR" sz="195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fr-FR" sz="1950" dirty="0">
              <a:latin typeface="Arial Narrow" panose="020B0606020202030204" pitchFamily="34" charset="0"/>
            </a:endParaRPr>
          </a:p>
          <a:p>
            <a:endParaRPr lang="fr-FR" sz="2100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515710" y="161980"/>
            <a:ext cx="8247290" cy="344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rtl="0">
              <a:spcBef>
                <a:spcPct val="0"/>
              </a:spcBef>
            </a:pPr>
            <a:r>
              <a:rPr lang="fr-FR" sz="2400" b="1" kern="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Dividende démographique</a:t>
            </a:r>
            <a:endParaRPr lang="fr-FR" sz="24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79489"/>
            <a:ext cx="4409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>
                <a:solidFill>
                  <a:schemeClr val="accent1">
                    <a:lumMod val="75000"/>
                  </a:schemeClr>
                </a:solidFill>
              </a:rPr>
              <a:t>Qu’est ce que le Dividende Démographique?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780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505</Words>
  <Application>Microsoft Office PowerPoint</Application>
  <PresentationFormat>Affichage à l'écran (4:3)</PresentationFormat>
  <Paragraphs>86</Paragraphs>
  <Slides>22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Arial</vt:lpstr>
      <vt:lpstr>Arial Narrow</vt:lpstr>
      <vt:lpstr>Book Antiqua</vt:lpstr>
      <vt:lpstr>Calibri</vt:lpstr>
      <vt:lpstr>Footlight MT Light</vt:lpstr>
      <vt:lpstr>Times New Roman</vt:lpstr>
      <vt:lpstr>Wingdings</vt:lpstr>
      <vt:lpstr>Thème Office</vt:lpstr>
      <vt:lpstr>MASTER 2 EN SANTE</vt:lpstr>
      <vt:lpstr>Plan de la présentation</vt:lpstr>
      <vt:lpstr>Dividende démographique</vt:lpstr>
      <vt:lpstr>La transition démographique s’accompagne d’un changement dans la structure par âge…</vt:lpstr>
      <vt:lpstr>… et s’ouvre une « fenêtre d’opportunité »…</vt:lpstr>
      <vt:lpstr>Présentation PowerPoint</vt:lpstr>
      <vt:lpstr>Une chaine d’étapes…. </vt:lpstr>
      <vt:lpstr>… mais aussi une approche holistique du développement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QUELLE PERSPECTIVE MICRO-FAMILIALE ?</vt:lpstr>
      <vt:lpstr>QUELLE PERSPECTIVE MICRO-FAMILIALE ?</vt:lpstr>
      <vt:lpstr>LES ACTEURS</vt:lpstr>
      <vt:lpstr>Présentation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BG</dc:creator>
  <cp:lastModifiedBy>Boly Dramane</cp:lastModifiedBy>
  <cp:revision>102</cp:revision>
  <dcterms:created xsi:type="dcterms:W3CDTF">2016-12-06T14:26:43Z</dcterms:created>
  <dcterms:modified xsi:type="dcterms:W3CDTF">2021-10-26T18:01:43Z</dcterms:modified>
</cp:coreProperties>
</file>