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4"/>
  </p:notesMasterIdLst>
  <p:sldIdLst>
    <p:sldId id="272" r:id="rId2"/>
    <p:sldId id="291" r:id="rId3"/>
    <p:sldId id="380" r:id="rId4"/>
    <p:sldId id="273" r:id="rId5"/>
    <p:sldId id="361" r:id="rId6"/>
    <p:sldId id="336" r:id="rId7"/>
    <p:sldId id="362" r:id="rId8"/>
    <p:sldId id="363" r:id="rId9"/>
    <p:sldId id="364" r:id="rId10"/>
    <p:sldId id="365" r:id="rId11"/>
    <p:sldId id="366" r:id="rId12"/>
    <p:sldId id="367" r:id="rId13"/>
    <p:sldId id="368" r:id="rId14"/>
    <p:sldId id="369" r:id="rId15"/>
    <p:sldId id="370" r:id="rId16"/>
    <p:sldId id="371" r:id="rId17"/>
    <p:sldId id="276" r:id="rId18"/>
    <p:sldId id="373" r:id="rId19"/>
    <p:sldId id="374" r:id="rId20"/>
    <p:sldId id="375" r:id="rId21"/>
    <p:sldId id="376" r:id="rId22"/>
    <p:sldId id="377" r:id="rId23"/>
    <p:sldId id="378" r:id="rId24"/>
    <p:sldId id="381" r:id="rId25"/>
    <p:sldId id="382" r:id="rId26"/>
    <p:sldId id="384" r:id="rId27"/>
    <p:sldId id="408" r:id="rId28"/>
    <p:sldId id="407" r:id="rId29"/>
    <p:sldId id="385" r:id="rId30"/>
    <p:sldId id="386" r:id="rId31"/>
    <p:sldId id="387" r:id="rId32"/>
    <p:sldId id="383" r:id="rId33"/>
    <p:sldId id="388" r:id="rId34"/>
    <p:sldId id="390" r:id="rId35"/>
    <p:sldId id="391" r:id="rId36"/>
    <p:sldId id="389" r:id="rId37"/>
    <p:sldId id="392" r:id="rId38"/>
    <p:sldId id="394" r:id="rId39"/>
    <p:sldId id="393" r:id="rId40"/>
    <p:sldId id="395" r:id="rId41"/>
    <p:sldId id="396" r:id="rId42"/>
    <p:sldId id="397" r:id="rId43"/>
    <p:sldId id="398" r:id="rId44"/>
    <p:sldId id="399" r:id="rId45"/>
    <p:sldId id="400" r:id="rId46"/>
    <p:sldId id="401" r:id="rId47"/>
    <p:sldId id="402" r:id="rId48"/>
    <p:sldId id="403" r:id="rId49"/>
    <p:sldId id="404" r:id="rId50"/>
    <p:sldId id="406" r:id="rId51"/>
    <p:sldId id="405" r:id="rId52"/>
    <p:sldId id="290" r:id="rId53"/>
  </p:sldIdLst>
  <p:sldSz cx="9144000" cy="6858000" type="screen4x3"/>
  <p:notesSz cx="7102475" cy="102346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MBRE" initials="N" lastIdx="1" clrIdx="0">
    <p:extLst>
      <p:ext uri="{19B8F6BF-5375-455C-9EA6-DF929625EA0E}">
        <p15:presenceInfo xmlns:p15="http://schemas.microsoft.com/office/powerpoint/2012/main" userId="NOMBR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94660"/>
  </p:normalViewPr>
  <p:slideViewPr>
    <p:cSldViewPr>
      <p:cViewPr varScale="1">
        <p:scale>
          <a:sx n="63" d="100"/>
          <a:sy n="63" d="100"/>
        </p:scale>
        <p:origin x="162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7739" cy="511731"/>
          </a:xfrm>
          <a:prstGeom prst="rect">
            <a:avLst/>
          </a:prstGeom>
        </p:spPr>
        <p:txBody>
          <a:bodyPr vert="horz" lIns="99066" tIns="49533" rIns="99066" bIns="49533" rtlCol="0"/>
          <a:lstStyle>
            <a:lvl1pPr algn="l">
              <a:defRPr sz="1300"/>
            </a:lvl1pPr>
          </a:lstStyle>
          <a:p>
            <a:endParaRPr lang="fr-FR"/>
          </a:p>
        </p:txBody>
      </p:sp>
      <p:sp>
        <p:nvSpPr>
          <p:cNvPr id="3" name="Espace réservé de la date 2"/>
          <p:cNvSpPr>
            <a:spLocks noGrp="1"/>
          </p:cNvSpPr>
          <p:nvPr>
            <p:ph type="dt" idx="1"/>
          </p:nvPr>
        </p:nvSpPr>
        <p:spPr>
          <a:xfrm>
            <a:off x="4023092" y="0"/>
            <a:ext cx="3077739" cy="511731"/>
          </a:xfrm>
          <a:prstGeom prst="rect">
            <a:avLst/>
          </a:prstGeom>
        </p:spPr>
        <p:txBody>
          <a:bodyPr vert="horz" lIns="99066" tIns="49533" rIns="99066" bIns="49533" rtlCol="0"/>
          <a:lstStyle>
            <a:lvl1pPr algn="r">
              <a:defRPr sz="1300"/>
            </a:lvl1pPr>
          </a:lstStyle>
          <a:p>
            <a:fld id="{5809FD4E-9930-4287-8F59-1F5C550D9FB6}" type="datetimeFigureOut">
              <a:rPr lang="fr-FR" smtClean="0"/>
              <a:pPr/>
              <a:t>20/02/2021</a:t>
            </a:fld>
            <a:endParaRPr lang="fr-FR"/>
          </a:p>
        </p:txBody>
      </p:sp>
      <p:sp>
        <p:nvSpPr>
          <p:cNvPr id="4" name="Espace réservé de l'image des diapositives 3"/>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9066" tIns="49533" rIns="99066" bIns="49533" rtlCol="0" anchor="ctr"/>
          <a:lstStyle/>
          <a:p>
            <a:endParaRPr lang="fr-FR"/>
          </a:p>
        </p:txBody>
      </p:sp>
      <p:sp>
        <p:nvSpPr>
          <p:cNvPr id="5" name="Espace réservé des commentaires 4"/>
          <p:cNvSpPr>
            <a:spLocks noGrp="1"/>
          </p:cNvSpPr>
          <p:nvPr>
            <p:ph type="body" sz="quarter" idx="3"/>
          </p:nvPr>
        </p:nvSpPr>
        <p:spPr>
          <a:xfrm>
            <a:off x="710248" y="4861441"/>
            <a:ext cx="5681980" cy="4605576"/>
          </a:xfrm>
          <a:prstGeom prst="rect">
            <a:avLst/>
          </a:prstGeom>
        </p:spPr>
        <p:txBody>
          <a:bodyPr vert="horz" lIns="99066" tIns="49533" rIns="99066" bIns="49533"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721106"/>
            <a:ext cx="3077739" cy="511731"/>
          </a:xfrm>
          <a:prstGeom prst="rect">
            <a:avLst/>
          </a:prstGeom>
        </p:spPr>
        <p:txBody>
          <a:bodyPr vert="horz" lIns="99066" tIns="49533" rIns="99066" bIns="49533"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4023092" y="9721106"/>
            <a:ext cx="3077739" cy="511731"/>
          </a:xfrm>
          <a:prstGeom prst="rect">
            <a:avLst/>
          </a:prstGeom>
        </p:spPr>
        <p:txBody>
          <a:bodyPr vert="horz" lIns="99066" tIns="49533" rIns="99066" bIns="49533" rtlCol="0" anchor="b"/>
          <a:lstStyle>
            <a:lvl1pPr algn="r">
              <a:defRPr sz="1300"/>
            </a:lvl1pPr>
          </a:lstStyle>
          <a:p>
            <a:fld id="{3EF5849D-8FD0-44AB-A23F-4D1A59D6D477}" type="slidenum">
              <a:rPr lang="fr-FR" smtClean="0"/>
              <a:pPr/>
              <a:t>‹N°›</a:t>
            </a:fld>
            <a:endParaRPr lang="fr-FR"/>
          </a:p>
        </p:txBody>
      </p:sp>
    </p:spTree>
    <p:extLst>
      <p:ext uri="{BB962C8B-B14F-4D97-AF65-F5344CB8AC3E}">
        <p14:creationId xmlns:p14="http://schemas.microsoft.com/office/powerpoint/2010/main" val="64952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C89CBF7D-6563-49E8-BA92-6536BEFAC1EB}" type="datetime1">
              <a:rPr lang="fr-FR" smtClean="0"/>
              <a:pPr/>
              <a:t>20/02/2021</a:t>
            </a:fld>
            <a:endParaRPr lang="it-IT"/>
          </a:p>
        </p:txBody>
      </p:sp>
      <p:sp>
        <p:nvSpPr>
          <p:cNvPr id="19" name="Espace réservé du pied de page 18"/>
          <p:cNvSpPr>
            <a:spLocks noGrp="1"/>
          </p:cNvSpPr>
          <p:nvPr>
            <p:ph type="ftr" sz="quarter" idx="11"/>
          </p:nvPr>
        </p:nvSpPr>
        <p:spPr/>
        <p:txBody>
          <a:bodyPr/>
          <a:lstStyle/>
          <a:p>
            <a:endParaRPr lang="it-IT"/>
          </a:p>
        </p:txBody>
      </p:sp>
      <p:sp>
        <p:nvSpPr>
          <p:cNvPr id="27" name="Espace réservé du numéro de diapositive 26"/>
          <p:cNvSpPr>
            <a:spLocks noGrp="1"/>
          </p:cNvSpPr>
          <p:nvPr>
            <p:ph type="sldNum" sz="quarter" idx="12"/>
          </p:nvPr>
        </p:nvSpPr>
        <p:spPr/>
        <p:txBody>
          <a:bodyPr/>
          <a:lstStyle/>
          <a:p>
            <a:fld id="{B007B441-5312-499D-93C3-6E37886527FA}"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C4C2688B-BA7E-4046-89BB-9C3B1CA9D75C}" type="datetime1">
              <a:rPr lang="fr-FR" smtClean="0"/>
              <a:pPr/>
              <a:t>20/02/2021</a:t>
            </a:fld>
            <a:endParaRPr lang="it-IT"/>
          </a:p>
        </p:txBody>
      </p:sp>
      <p:sp>
        <p:nvSpPr>
          <p:cNvPr id="5" name="Espace réservé du pied de page 4"/>
          <p:cNvSpPr>
            <a:spLocks noGrp="1"/>
          </p:cNvSpPr>
          <p:nvPr>
            <p:ph type="ftr" sz="quarter" idx="11"/>
          </p:nvPr>
        </p:nvSpPr>
        <p:spPr/>
        <p:txBody>
          <a:bodyPr/>
          <a:lstStyle/>
          <a:p>
            <a:endParaRPr lang="it-IT"/>
          </a:p>
        </p:txBody>
      </p:sp>
      <p:sp>
        <p:nvSpPr>
          <p:cNvPr id="6" name="Espace réservé du numéro de diapositive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908D94A-98D9-4232-8003-EE7DBD6425FC}" type="datetime1">
              <a:rPr lang="fr-FR" smtClean="0"/>
              <a:pPr/>
              <a:t>20/02/2021</a:t>
            </a:fld>
            <a:endParaRPr lang="it-IT"/>
          </a:p>
        </p:txBody>
      </p:sp>
      <p:sp>
        <p:nvSpPr>
          <p:cNvPr id="5" name="Espace réservé du pied de page 4"/>
          <p:cNvSpPr>
            <a:spLocks noGrp="1"/>
          </p:cNvSpPr>
          <p:nvPr>
            <p:ph type="ftr" sz="quarter" idx="11"/>
          </p:nvPr>
        </p:nvSpPr>
        <p:spPr/>
        <p:txBody>
          <a:bodyPr/>
          <a:lstStyle/>
          <a:p>
            <a:endParaRPr lang="it-IT"/>
          </a:p>
        </p:txBody>
      </p:sp>
      <p:sp>
        <p:nvSpPr>
          <p:cNvPr id="6" name="Espace réservé du numéro de diapositive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775EDE80-3F53-46C7-942B-FA6F671D6538}" type="datetime1">
              <a:rPr lang="fr-FR" smtClean="0"/>
              <a:pPr/>
              <a:t>20/02/2021</a:t>
            </a:fld>
            <a:endParaRPr lang="it-IT"/>
          </a:p>
        </p:txBody>
      </p:sp>
      <p:sp>
        <p:nvSpPr>
          <p:cNvPr id="5" name="Espace réservé du pied de page 4"/>
          <p:cNvSpPr>
            <a:spLocks noGrp="1"/>
          </p:cNvSpPr>
          <p:nvPr>
            <p:ph type="ftr" sz="quarter" idx="11"/>
          </p:nvPr>
        </p:nvSpPr>
        <p:spPr/>
        <p:txBody>
          <a:bodyPr/>
          <a:lstStyle/>
          <a:p>
            <a:endParaRPr lang="it-IT"/>
          </a:p>
        </p:txBody>
      </p:sp>
      <p:sp>
        <p:nvSpPr>
          <p:cNvPr id="6" name="Espace réservé du numéro de diapositive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911F03E5-388F-4750-B07B-FD70DB46A701}" type="datetime1">
              <a:rPr lang="fr-FR" smtClean="0"/>
              <a:pPr/>
              <a:t>20/02/2021</a:t>
            </a:fld>
            <a:endParaRPr lang="it-IT"/>
          </a:p>
        </p:txBody>
      </p:sp>
      <p:sp>
        <p:nvSpPr>
          <p:cNvPr id="5" name="Espace réservé du pied de page 4"/>
          <p:cNvSpPr>
            <a:spLocks noGrp="1"/>
          </p:cNvSpPr>
          <p:nvPr>
            <p:ph type="ftr" sz="quarter" idx="11"/>
          </p:nvPr>
        </p:nvSpPr>
        <p:spPr/>
        <p:txBody>
          <a:bodyPr/>
          <a:lstStyle/>
          <a:p>
            <a:endParaRPr lang="it-IT"/>
          </a:p>
        </p:txBody>
      </p:sp>
      <p:sp>
        <p:nvSpPr>
          <p:cNvPr id="6" name="Espace réservé du numéro de diapositive 5"/>
          <p:cNvSpPr>
            <a:spLocks noGrp="1"/>
          </p:cNvSpPr>
          <p:nvPr>
            <p:ph type="sldNum" sz="quarter" idx="12"/>
          </p:nvPr>
        </p:nvSpPr>
        <p:spPr/>
        <p:txBody>
          <a:bodyPr/>
          <a:lstStyle/>
          <a:p>
            <a:fld id="{B007B441-5312-499D-93C3-6E37886527FA}"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9166F088-263A-4694-9F92-86148A987867}" type="datetime1">
              <a:rPr lang="fr-FR" smtClean="0"/>
              <a:pPr/>
              <a:t>20/02/2021</a:t>
            </a:fld>
            <a:endParaRPr lang="it-IT"/>
          </a:p>
        </p:txBody>
      </p:sp>
      <p:sp>
        <p:nvSpPr>
          <p:cNvPr id="6" name="Espace réservé du pied de page 5"/>
          <p:cNvSpPr>
            <a:spLocks noGrp="1"/>
          </p:cNvSpPr>
          <p:nvPr>
            <p:ph type="ftr" sz="quarter" idx="11"/>
          </p:nvPr>
        </p:nvSpPr>
        <p:spPr/>
        <p:txBody>
          <a:bodyPr/>
          <a:lstStyle/>
          <a:p>
            <a:endParaRPr lang="it-IT"/>
          </a:p>
        </p:txBody>
      </p:sp>
      <p:sp>
        <p:nvSpPr>
          <p:cNvPr id="7" name="Espace réservé du numéro de diapositive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7B2FCC64-FD1C-4490-AC9E-37D028AA908A}" type="datetime1">
              <a:rPr lang="fr-FR" smtClean="0"/>
              <a:pPr/>
              <a:t>20/02/2021</a:t>
            </a:fld>
            <a:endParaRPr lang="it-IT"/>
          </a:p>
        </p:txBody>
      </p:sp>
      <p:sp>
        <p:nvSpPr>
          <p:cNvPr id="8" name="Espace réservé du pied de page 7"/>
          <p:cNvSpPr>
            <a:spLocks noGrp="1"/>
          </p:cNvSpPr>
          <p:nvPr>
            <p:ph type="ftr" sz="quarter" idx="11"/>
          </p:nvPr>
        </p:nvSpPr>
        <p:spPr/>
        <p:txBody>
          <a:bodyPr/>
          <a:lstStyle/>
          <a:p>
            <a:endParaRPr lang="it-IT"/>
          </a:p>
        </p:txBody>
      </p:sp>
      <p:sp>
        <p:nvSpPr>
          <p:cNvPr id="9" name="Espace réservé du numéro de diapositive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F869F8F1-A973-4E3C-92F4-A7AE96921C26}" type="datetime1">
              <a:rPr lang="fr-FR" smtClean="0"/>
              <a:pPr/>
              <a:t>20/02/2021</a:t>
            </a:fld>
            <a:endParaRPr lang="it-IT"/>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01A7B48-B1D7-465F-9AAD-A6BCD7685AB7}" type="datetime1">
              <a:rPr lang="fr-FR" smtClean="0"/>
              <a:pPr/>
              <a:t>20/02/2021</a:t>
            </a:fld>
            <a:endParaRPr lang="it-IT"/>
          </a:p>
        </p:txBody>
      </p:sp>
      <p:sp>
        <p:nvSpPr>
          <p:cNvPr id="3" name="Espace réservé du pied de page 2"/>
          <p:cNvSpPr>
            <a:spLocks noGrp="1"/>
          </p:cNvSpPr>
          <p:nvPr>
            <p:ph type="ftr" sz="quarter" idx="11"/>
          </p:nvPr>
        </p:nvSpPr>
        <p:spPr/>
        <p:txBody>
          <a:bodyPr/>
          <a:lstStyle/>
          <a:p>
            <a:endParaRPr lang="it-IT"/>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1430BA8F-3ECE-49B7-9766-FC67CC9582C3}" type="datetime1">
              <a:rPr lang="fr-FR" smtClean="0"/>
              <a:pPr/>
              <a:t>20/02/2021</a:t>
            </a:fld>
            <a:endParaRPr lang="it-IT"/>
          </a:p>
        </p:txBody>
      </p:sp>
      <p:sp>
        <p:nvSpPr>
          <p:cNvPr id="6" name="Espace réservé du pied de page 5"/>
          <p:cNvSpPr>
            <a:spLocks noGrp="1"/>
          </p:cNvSpPr>
          <p:nvPr>
            <p:ph type="ftr" sz="quarter" idx="11"/>
          </p:nvPr>
        </p:nvSpPr>
        <p:spPr/>
        <p:txBody>
          <a:bodyPr/>
          <a:lstStyle/>
          <a:p>
            <a:endParaRPr lang="it-IT"/>
          </a:p>
        </p:txBody>
      </p:sp>
      <p:sp>
        <p:nvSpPr>
          <p:cNvPr id="7" name="Espace réservé du numéro de diapositive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52144908-1260-4927-8505-2E2D365B032C}" type="datetime1">
              <a:rPr lang="fr-FR" smtClean="0"/>
              <a:pPr/>
              <a:t>20/02/2021</a:t>
            </a:fld>
            <a:endParaRPr lang="it-IT"/>
          </a:p>
        </p:txBody>
      </p:sp>
      <p:sp>
        <p:nvSpPr>
          <p:cNvPr id="6" name="Espace réservé du pied de page 5"/>
          <p:cNvSpPr>
            <a:spLocks noGrp="1"/>
          </p:cNvSpPr>
          <p:nvPr>
            <p:ph type="ftr" sz="quarter" idx="11"/>
          </p:nvPr>
        </p:nvSpPr>
        <p:spPr/>
        <p:txBody>
          <a:bodyPr/>
          <a:lstStyle/>
          <a:p>
            <a:endParaRPr lang="it-IT"/>
          </a:p>
        </p:txBody>
      </p:sp>
      <p:sp>
        <p:nvSpPr>
          <p:cNvPr id="7" name="Espace réservé du numéro de diapositive 6"/>
          <p:cNvSpPr>
            <a:spLocks noGrp="1"/>
          </p:cNvSpPr>
          <p:nvPr>
            <p:ph type="sldNum" sz="quarter" idx="12"/>
          </p:nvPr>
        </p:nvSpPr>
        <p:spPr>
          <a:xfrm>
            <a:off x="8077200" y="6356350"/>
            <a:ext cx="609600" cy="365125"/>
          </a:xfrm>
        </p:spPr>
        <p:txBody>
          <a:bodyPr/>
          <a:lstStyle/>
          <a:p>
            <a:fld id="{B007B441-5312-499D-93C3-6E37886527FA}" type="slidenum">
              <a:rPr lang="it-IT" smtClean="0"/>
              <a:pPr/>
              <a:t>‹N°›</a:t>
            </a:fld>
            <a:endParaRPr lang="it-IT"/>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06E5E6E-EA05-4147-8F27-88A76368542D}" type="datetime1">
              <a:rPr lang="fr-FR" smtClean="0"/>
              <a:pPr/>
              <a:t>20/02/2021</a:t>
            </a:fld>
            <a:endParaRPr lang="it-IT"/>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007B441-5312-499D-93C3-6E37886527FA}" type="slidenum">
              <a:rPr lang="it-IT" smtClean="0"/>
              <a:pPr/>
              <a:t>‹N°›</a:t>
            </a:fld>
            <a:endParaRPr lang="it-IT"/>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edge/>
  </p:transition>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fr.wikipedia.org/wiki/Assurance_maladie" TargetMode="External"/><Relationship Id="rId2" Type="http://schemas.openxmlformats.org/officeDocument/2006/relationships/hyperlink" Target="https://fr.wikipedia.org/wiki/Soins_de_sant%C3%A9" TargetMode="External"/><Relationship Id="rId1" Type="http://schemas.openxmlformats.org/officeDocument/2006/relationships/slideLayout" Target="../slideLayouts/slideLayout2.xml"/><Relationship Id="rId4" Type="http://schemas.openxmlformats.org/officeDocument/2006/relationships/hyperlink" Target="https://fr.wikipedia.org/wiki/Solidarit%C3%A9_(notion)"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fr.wikipedia.org/wiki/Ethnie" TargetMode="External"/><Relationship Id="rId2" Type="http://schemas.openxmlformats.org/officeDocument/2006/relationships/hyperlink" Target="https://fr.wikipedia.org/wiki/Acc%C3%A8s_aux_soins" TargetMode="External"/><Relationship Id="rId1" Type="http://schemas.openxmlformats.org/officeDocument/2006/relationships/slideLayout" Target="../slideLayouts/slideLayout2.xml"/><Relationship Id="rId4" Type="http://schemas.openxmlformats.org/officeDocument/2006/relationships/hyperlink" Target="https://fr.wikipedia.org/wiki/%C3%82ge"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348105"/>
            <a:ext cx="8229600" cy="1143000"/>
          </a:xfrm>
        </p:spPr>
        <p:txBody>
          <a:bodyPr>
            <a:normAutofit/>
          </a:bodyPr>
          <a:lstStyle/>
          <a:p>
            <a:pPr algn="ctr"/>
            <a:r>
              <a:rPr lang="fr-FR" sz="2000" dirty="0"/>
              <a:t>Institut de formation et de recherche interdisciplinaire en sciences de la santé et de l’éducation (IFRISSE)</a:t>
            </a:r>
          </a:p>
        </p:txBody>
      </p:sp>
      <p:sp>
        <p:nvSpPr>
          <p:cNvPr id="3" name="Espace réservé du contenu 2"/>
          <p:cNvSpPr>
            <a:spLocks noGrp="1"/>
          </p:cNvSpPr>
          <p:nvPr>
            <p:ph idx="1"/>
          </p:nvPr>
        </p:nvSpPr>
        <p:spPr/>
        <p:txBody>
          <a:bodyPr>
            <a:normAutofit/>
          </a:bodyPr>
          <a:lstStyle/>
          <a:p>
            <a:pPr>
              <a:buNone/>
            </a:pPr>
            <a:endParaRPr lang="fr-FR" b="1" dirty="0"/>
          </a:p>
          <a:p>
            <a:pPr>
              <a:buNone/>
            </a:pPr>
            <a:endParaRPr lang="fr-FR" b="1" dirty="0"/>
          </a:p>
          <a:p>
            <a:pPr>
              <a:buNone/>
            </a:pPr>
            <a:endParaRPr lang="fr-FR" b="1" dirty="0"/>
          </a:p>
          <a:p>
            <a:endParaRPr lang="fr-FR" b="1" dirty="0"/>
          </a:p>
          <a:p>
            <a:pPr>
              <a:buNone/>
            </a:pPr>
            <a:endParaRPr lang="fr-FR" b="1" dirty="0"/>
          </a:p>
          <a:p>
            <a:pPr>
              <a:buNone/>
            </a:pPr>
            <a:endParaRPr lang="fr-FR" b="1" dirty="0"/>
          </a:p>
          <a:p>
            <a:pPr>
              <a:buNone/>
            </a:pPr>
            <a:endParaRPr lang="fr-FR" b="1" dirty="0"/>
          </a:p>
          <a:p>
            <a:pPr>
              <a:buNone/>
            </a:pPr>
            <a:r>
              <a:rPr lang="fr-FR" b="1" dirty="0"/>
              <a:t>Chargé de Cours : M. Seydou NOMBRE</a:t>
            </a:r>
          </a:p>
          <a:p>
            <a:pPr algn="ctr">
              <a:buNone/>
            </a:pPr>
            <a:r>
              <a:rPr lang="fr-FR" b="1" dirty="0"/>
              <a:t>Année : 2020-2021</a:t>
            </a:r>
          </a:p>
          <a:p>
            <a:endParaRPr lang="fr-FR" dirty="0"/>
          </a:p>
        </p:txBody>
      </p:sp>
      <p:sp>
        <p:nvSpPr>
          <p:cNvPr id="9" name="Espace réservé du pied de page 8"/>
          <p:cNvSpPr>
            <a:spLocks noGrp="1"/>
          </p:cNvSpPr>
          <p:nvPr>
            <p:ph type="ftr" sz="quarter" idx="11"/>
          </p:nvPr>
        </p:nvSpPr>
        <p:spPr/>
        <p:txBody>
          <a:bodyPr/>
          <a:lstStyle/>
          <a:p>
            <a:r>
              <a:rPr lang="it-IT" dirty="0"/>
              <a:t>    </a:t>
            </a:r>
          </a:p>
        </p:txBody>
      </p:sp>
      <p:sp>
        <p:nvSpPr>
          <p:cNvPr id="6" name="Espace réservé du numéro de diapositive 5"/>
          <p:cNvSpPr>
            <a:spLocks noGrp="1"/>
          </p:cNvSpPr>
          <p:nvPr>
            <p:ph type="sldNum" sz="quarter" idx="12"/>
          </p:nvPr>
        </p:nvSpPr>
        <p:spPr/>
        <p:txBody>
          <a:bodyPr/>
          <a:lstStyle/>
          <a:p>
            <a:fld id="{B007B441-5312-499D-93C3-6E37886527FA}" type="slidenum">
              <a:rPr lang="it-IT" smtClean="0"/>
              <a:pPr/>
              <a:t>1</a:t>
            </a:fld>
            <a:endParaRPr lang="it-IT"/>
          </a:p>
        </p:txBody>
      </p:sp>
      <p:sp>
        <p:nvSpPr>
          <p:cNvPr id="8" name="Ellipse 7"/>
          <p:cNvSpPr/>
          <p:nvPr/>
        </p:nvSpPr>
        <p:spPr>
          <a:xfrm>
            <a:off x="457200" y="3078480"/>
            <a:ext cx="8001056" cy="15841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a:latin typeface="Antique Olive Compact" pitchFamily="34" charset="0"/>
              </a:rPr>
              <a:t>Chapitre I</a:t>
            </a:r>
            <a:r>
              <a:rPr lang="fr-FR" sz="2000">
                <a:latin typeface="Antique Olive Compact" pitchFamily="34" charset="0"/>
              </a:rPr>
              <a:t>: Généralités </a:t>
            </a:r>
            <a:r>
              <a:rPr lang="fr-FR" sz="2000" dirty="0">
                <a:latin typeface="Antique Olive Compact" pitchFamily="34" charset="0"/>
              </a:rPr>
              <a:t>en économie de la santé</a:t>
            </a:r>
          </a:p>
        </p:txBody>
      </p:sp>
      <p:pic>
        <p:nvPicPr>
          <p:cNvPr id="11" name="Image 10">
            <a:extLst>
              <a:ext uri="{FF2B5EF4-FFF2-40B4-BE49-F238E27FC236}">
                <a16:creationId xmlns:a16="http://schemas.microsoft.com/office/drawing/2014/main" id="{BA97134C-1F06-4A1E-AC8E-60A3252B9F4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28261" y="7493"/>
            <a:ext cx="2935605" cy="1268095"/>
          </a:xfrm>
          <a:prstGeom prst="rect">
            <a:avLst/>
          </a:prstGeom>
          <a:noFill/>
          <a:ln>
            <a:noFill/>
          </a:ln>
        </p:spPr>
      </p:pic>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Qu’est ce que l’économie?</a:t>
            </a:r>
          </a:p>
        </p:txBody>
      </p:sp>
      <p:sp>
        <p:nvSpPr>
          <p:cNvPr id="3" name="Espace réservé du contenu 2"/>
          <p:cNvSpPr>
            <a:spLocks noGrp="1"/>
          </p:cNvSpPr>
          <p:nvPr>
            <p:ph idx="1"/>
          </p:nvPr>
        </p:nvSpPr>
        <p:spPr/>
        <p:txBody>
          <a:bodyPr>
            <a:normAutofit/>
          </a:bodyPr>
          <a:lstStyle/>
          <a:p>
            <a:pPr algn="ctr">
              <a:buNone/>
            </a:pPr>
            <a:r>
              <a:rPr lang="fr-FR" i="1" dirty="0">
                <a:solidFill>
                  <a:srgbClr val="FF0000"/>
                </a:solidFill>
              </a:rPr>
              <a:t>Des biens et des services (B</a:t>
            </a:r>
            <a:r>
              <a:rPr lang="el-GR" i="1" dirty="0">
                <a:solidFill>
                  <a:srgbClr val="FF0000"/>
                </a:solidFill>
              </a:rPr>
              <a:t>α</a:t>
            </a:r>
            <a:r>
              <a:rPr lang="fr-FR" i="1" dirty="0">
                <a:solidFill>
                  <a:srgbClr val="FF0000"/>
                </a:solidFill>
              </a:rPr>
              <a:t>S)</a:t>
            </a:r>
          </a:p>
          <a:p>
            <a:pPr algn="just">
              <a:buNone/>
            </a:pPr>
            <a:r>
              <a:rPr lang="fr-FR" dirty="0"/>
              <a:t>Consommer revient à détruire un bien. </a:t>
            </a:r>
          </a:p>
          <a:p>
            <a:pPr algn="just">
              <a:buNone/>
            </a:pPr>
            <a:r>
              <a:rPr lang="fr-FR" dirty="0"/>
              <a:t> On distingue</a:t>
            </a:r>
          </a:p>
          <a:p>
            <a:pPr algn="just"/>
            <a:r>
              <a:rPr lang="fr-FR" dirty="0"/>
              <a:t>La consommation productive : détruire un bien pour en réaliser un autre</a:t>
            </a:r>
          </a:p>
          <a:p>
            <a:pPr algn="just"/>
            <a:r>
              <a:rPr lang="fr-FR" dirty="0"/>
              <a:t>La consommation finale : détruire un bien pour satisfaire un besoin individuel ou collectif et en jouir sans objectif prédéterminé de production</a:t>
            </a:r>
          </a:p>
        </p:txBody>
      </p:sp>
      <p:sp>
        <p:nvSpPr>
          <p:cNvPr id="5" name="Espace réservé du pied de page 4"/>
          <p:cNvSpPr>
            <a:spLocks noGrp="1"/>
          </p:cNvSpPr>
          <p:nvPr>
            <p:ph type="ftr" sz="quarter" idx="11"/>
          </p:nvPr>
        </p:nvSpPr>
        <p:spPr/>
        <p:txBody>
          <a:bodyPr/>
          <a:lstStyle/>
          <a:p>
            <a:endParaRPr lang="it-IT"/>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10</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Qu’est ce que l’économie?</a:t>
            </a:r>
          </a:p>
        </p:txBody>
      </p:sp>
      <p:sp>
        <p:nvSpPr>
          <p:cNvPr id="3" name="Espace réservé du contenu 2"/>
          <p:cNvSpPr>
            <a:spLocks noGrp="1"/>
          </p:cNvSpPr>
          <p:nvPr>
            <p:ph idx="1"/>
          </p:nvPr>
        </p:nvSpPr>
        <p:spPr/>
        <p:txBody>
          <a:bodyPr>
            <a:normAutofit fontScale="92500"/>
          </a:bodyPr>
          <a:lstStyle/>
          <a:p>
            <a:pPr algn="ctr">
              <a:buNone/>
            </a:pPr>
            <a:r>
              <a:rPr lang="fr-FR" i="1" dirty="0">
                <a:solidFill>
                  <a:srgbClr val="FF0000"/>
                </a:solidFill>
              </a:rPr>
              <a:t>Typologie des biens</a:t>
            </a:r>
          </a:p>
          <a:p>
            <a:pPr algn="just">
              <a:buNone/>
            </a:pPr>
            <a:r>
              <a:rPr lang="fr-FR" dirty="0"/>
              <a:t> </a:t>
            </a:r>
            <a:r>
              <a:rPr lang="fr-FR" dirty="0">
                <a:solidFill>
                  <a:srgbClr val="00B050"/>
                </a:solidFill>
              </a:rPr>
              <a:t>En fonction de leur destination :</a:t>
            </a:r>
          </a:p>
          <a:p>
            <a:pPr algn="just"/>
            <a:r>
              <a:rPr lang="fr-FR" dirty="0"/>
              <a:t>biens de consommation, objet de consommation finale;</a:t>
            </a:r>
          </a:p>
          <a:p>
            <a:pPr algn="just"/>
            <a:r>
              <a:rPr lang="fr-FR" dirty="0"/>
              <a:t>biens de production, objet de consommation productive.</a:t>
            </a:r>
          </a:p>
          <a:p>
            <a:pPr algn="just">
              <a:buNone/>
            </a:pPr>
            <a:r>
              <a:rPr lang="fr-FR" dirty="0">
                <a:solidFill>
                  <a:srgbClr val="00B050"/>
                </a:solidFill>
              </a:rPr>
              <a:t>En fonction de leur durée de vie:</a:t>
            </a:r>
          </a:p>
          <a:p>
            <a:pPr algn="just"/>
            <a:r>
              <a:rPr lang="fr-FR" dirty="0"/>
              <a:t>biens durables;</a:t>
            </a:r>
          </a:p>
          <a:p>
            <a:pPr algn="just"/>
            <a:r>
              <a:rPr lang="fr-FR" dirty="0"/>
              <a:t>biens semi-durables, menacés d’obsolescence: ils deviennent techniquement dépassés</a:t>
            </a:r>
          </a:p>
          <a:p>
            <a:pPr algn="just"/>
            <a:r>
              <a:rPr lang="fr-FR" dirty="0"/>
              <a:t>biens non durables = biens périssables</a:t>
            </a:r>
          </a:p>
        </p:txBody>
      </p:sp>
      <p:sp>
        <p:nvSpPr>
          <p:cNvPr id="5" name="Espace réservé du pied de page 4"/>
          <p:cNvSpPr>
            <a:spLocks noGrp="1"/>
          </p:cNvSpPr>
          <p:nvPr>
            <p:ph type="ftr" sz="quarter" idx="11"/>
          </p:nvPr>
        </p:nvSpPr>
        <p:spPr/>
        <p:txBody>
          <a:bodyPr/>
          <a:lstStyle/>
          <a:p>
            <a:endParaRPr lang="it-IT"/>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11</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Qu’est ce que l’économie?</a:t>
            </a:r>
          </a:p>
        </p:txBody>
      </p:sp>
      <p:sp>
        <p:nvSpPr>
          <p:cNvPr id="3" name="Espace réservé du contenu 2"/>
          <p:cNvSpPr>
            <a:spLocks noGrp="1"/>
          </p:cNvSpPr>
          <p:nvPr>
            <p:ph idx="1"/>
          </p:nvPr>
        </p:nvSpPr>
        <p:spPr/>
        <p:txBody>
          <a:bodyPr>
            <a:normAutofit fontScale="92500" lnSpcReduction="10000"/>
          </a:bodyPr>
          <a:lstStyle/>
          <a:p>
            <a:pPr algn="ctr">
              <a:buNone/>
            </a:pPr>
            <a:r>
              <a:rPr lang="fr-FR" i="1" dirty="0">
                <a:solidFill>
                  <a:srgbClr val="FF0000"/>
                </a:solidFill>
              </a:rPr>
              <a:t>Typologie des biens</a:t>
            </a:r>
          </a:p>
          <a:p>
            <a:pPr>
              <a:buNone/>
            </a:pPr>
            <a:endParaRPr lang="fr-FR" dirty="0"/>
          </a:p>
          <a:p>
            <a:pPr algn="just"/>
            <a:r>
              <a:rPr lang="fr-FR" dirty="0"/>
              <a:t>Les biens non marchands sont fournis par les Administrations, soit gratuitement, soit à un prix inférieur au coût de revient.</a:t>
            </a:r>
          </a:p>
          <a:p>
            <a:pPr algn="just"/>
            <a:r>
              <a:rPr lang="fr-FR" dirty="0"/>
              <a:t>Les biens publics et les biens privés. </a:t>
            </a:r>
          </a:p>
          <a:p>
            <a:pPr algn="just">
              <a:buNone/>
            </a:pPr>
            <a:r>
              <a:rPr lang="fr-FR" dirty="0"/>
              <a:t>Les biens publics sont des biens qui ne peuvent pas être fournis par des particuliers ou qui ne peuvent pas être consommés de manière individuelle (lorsqu’ils sont des biens collectifs), ou encore qui ne peuvent pas être appropriés individuellement.</a:t>
            </a:r>
          </a:p>
        </p:txBody>
      </p:sp>
      <p:sp>
        <p:nvSpPr>
          <p:cNvPr id="5" name="Espace réservé du pied de page 4"/>
          <p:cNvSpPr>
            <a:spLocks noGrp="1"/>
          </p:cNvSpPr>
          <p:nvPr>
            <p:ph type="ftr" sz="quarter" idx="11"/>
          </p:nvPr>
        </p:nvSpPr>
        <p:spPr/>
        <p:txBody>
          <a:bodyPr/>
          <a:lstStyle/>
          <a:p>
            <a:endParaRPr lang="it-IT"/>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12</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88640"/>
            <a:ext cx="8229600" cy="1143000"/>
          </a:xfrm>
        </p:spPr>
        <p:txBody>
          <a:bodyPr/>
          <a:lstStyle/>
          <a:p>
            <a:r>
              <a:rPr lang="fr-FR" dirty="0"/>
              <a:t>Qu’est ce que l’économie?</a:t>
            </a:r>
          </a:p>
        </p:txBody>
      </p:sp>
      <p:sp>
        <p:nvSpPr>
          <p:cNvPr id="3" name="Espace réservé du contenu 2"/>
          <p:cNvSpPr>
            <a:spLocks noGrp="1"/>
          </p:cNvSpPr>
          <p:nvPr>
            <p:ph idx="1"/>
          </p:nvPr>
        </p:nvSpPr>
        <p:spPr>
          <a:xfrm>
            <a:off x="395536" y="1412776"/>
            <a:ext cx="8291264" cy="4911824"/>
          </a:xfrm>
        </p:spPr>
        <p:txBody>
          <a:bodyPr>
            <a:normAutofit fontScale="92500"/>
          </a:bodyPr>
          <a:lstStyle/>
          <a:p>
            <a:pPr algn="ctr">
              <a:buNone/>
            </a:pPr>
            <a:r>
              <a:rPr lang="fr-FR" i="1" dirty="0">
                <a:solidFill>
                  <a:srgbClr val="FF0000"/>
                </a:solidFill>
              </a:rPr>
              <a:t>Typologie des biens</a:t>
            </a:r>
          </a:p>
          <a:p>
            <a:pPr>
              <a:buNone/>
            </a:pPr>
            <a:r>
              <a:rPr lang="fr-FR" dirty="0"/>
              <a:t>Un système économique se met en place avec :</a:t>
            </a:r>
          </a:p>
          <a:p>
            <a:r>
              <a:rPr lang="fr-FR" dirty="0"/>
              <a:t>Des  opérations de production, de distribution, et de consommation des biens et services</a:t>
            </a:r>
          </a:p>
          <a:p>
            <a:r>
              <a:rPr lang="fr-FR" dirty="0"/>
              <a:t>Des institutions et des activités ayant pour but de faciliter et de réguler ces opérations : des agents économiques</a:t>
            </a:r>
          </a:p>
          <a:p>
            <a:pPr>
              <a:buFont typeface="Wingdings" pitchFamily="2" charset="2"/>
              <a:buChar char="Ø"/>
            </a:pPr>
            <a:r>
              <a:rPr lang="fr-FR" dirty="0"/>
              <a:t>Entreprises</a:t>
            </a:r>
          </a:p>
          <a:p>
            <a:pPr>
              <a:buFont typeface="Wingdings" pitchFamily="2" charset="2"/>
              <a:buChar char="Ø"/>
            </a:pPr>
            <a:r>
              <a:rPr lang="fr-FR" dirty="0"/>
              <a:t>Ménages</a:t>
            </a:r>
          </a:p>
          <a:p>
            <a:pPr>
              <a:buFont typeface="Wingdings" pitchFamily="2" charset="2"/>
              <a:buChar char="Ø"/>
            </a:pPr>
            <a:r>
              <a:rPr lang="fr-FR" dirty="0"/>
              <a:t>Administrations (l’Etat)</a:t>
            </a:r>
          </a:p>
          <a:p>
            <a:pPr>
              <a:buFont typeface="Wingdings" pitchFamily="2" charset="2"/>
              <a:buChar char="Ø"/>
            </a:pPr>
            <a:r>
              <a:rPr lang="fr-FR" dirty="0"/>
              <a:t>Institutions de crédit (banques) et d’assurance</a:t>
            </a:r>
          </a:p>
          <a:p>
            <a:pPr>
              <a:buFont typeface="Wingdings" pitchFamily="2" charset="2"/>
              <a:buChar char="Ø"/>
            </a:pPr>
            <a:r>
              <a:rPr lang="fr-FR" dirty="0"/>
              <a:t>Échanges avec l’étranger</a:t>
            </a:r>
          </a:p>
        </p:txBody>
      </p:sp>
      <p:sp>
        <p:nvSpPr>
          <p:cNvPr id="5" name="Espace réservé du pied de page 4"/>
          <p:cNvSpPr>
            <a:spLocks noGrp="1"/>
          </p:cNvSpPr>
          <p:nvPr>
            <p:ph type="ftr" sz="quarter" idx="11"/>
          </p:nvPr>
        </p:nvSpPr>
        <p:spPr/>
        <p:txBody>
          <a:bodyPr/>
          <a:lstStyle/>
          <a:p>
            <a:endParaRPr lang="it-IT"/>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13</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88640"/>
            <a:ext cx="8229600" cy="1143000"/>
          </a:xfrm>
        </p:spPr>
        <p:txBody>
          <a:bodyPr/>
          <a:lstStyle/>
          <a:p>
            <a:r>
              <a:rPr lang="fr-FR" dirty="0"/>
              <a:t>Qu’est ce que l’économie?</a:t>
            </a:r>
          </a:p>
        </p:txBody>
      </p:sp>
      <p:sp>
        <p:nvSpPr>
          <p:cNvPr id="3" name="Espace réservé du contenu 2"/>
          <p:cNvSpPr>
            <a:spLocks noGrp="1"/>
          </p:cNvSpPr>
          <p:nvPr>
            <p:ph idx="1"/>
          </p:nvPr>
        </p:nvSpPr>
        <p:spPr>
          <a:xfrm>
            <a:off x="0" y="1412776"/>
            <a:ext cx="9144000" cy="4911824"/>
          </a:xfrm>
        </p:spPr>
        <p:txBody>
          <a:bodyPr>
            <a:normAutofit/>
          </a:bodyPr>
          <a:lstStyle/>
          <a:p>
            <a:pPr algn="ctr">
              <a:buNone/>
            </a:pPr>
            <a:r>
              <a:rPr lang="fr-FR" i="1" dirty="0">
                <a:solidFill>
                  <a:srgbClr val="FF0000"/>
                </a:solidFill>
              </a:rPr>
              <a:t>Rôle des agents économiques</a:t>
            </a:r>
          </a:p>
          <a:p>
            <a:pPr>
              <a:buNone/>
            </a:pPr>
            <a:r>
              <a:rPr lang="fr-FR" dirty="0"/>
              <a:t> </a:t>
            </a:r>
            <a:r>
              <a:rPr lang="fr-FR" dirty="0">
                <a:solidFill>
                  <a:srgbClr val="00B050"/>
                </a:solidFill>
              </a:rPr>
              <a:t>Les administrations</a:t>
            </a:r>
          </a:p>
          <a:p>
            <a:r>
              <a:rPr lang="fr-FR" dirty="0"/>
              <a:t>Publiques : Etat, communes, départements, régions, concernent la collectivité</a:t>
            </a:r>
          </a:p>
          <a:p>
            <a:r>
              <a:rPr lang="fr-FR" dirty="0"/>
              <a:t>Privées : Syndicats, association, concernent des adhérents</a:t>
            </a:r>
          </a:p>
          <a:p>
            <a:pPr>
              <a:buNone/>
            </a:pPr>
            <a:r>
              <a:rPr lang="fr-FR" dirty="0"/>
              <a:t> Leur fonction principale est de rendre des services non payants</a:t>
            </a:r>
          </a:p>
          <a:p>
            <a:pPr>
              <a:buNone/>
            </a:pPr>
            <a:r>
              <a:rPr lang="fr-FR" dirty="0"/>
              <a:t> Elles perçoivent des impôts ou des cotisations</a:t>
            </a:r>
          </a:p>
          <a:p>
            <a:pPr>
              <a:buNone/>
            </a:pPr>
            <a:endParaRPr lang="fr-FR" dirty="0"/>
          </a:p>
        </p:txBody>
      </p:sp>
      <p:sp>
        <p:nvSpPr>
          <p:cNvPr id="5" name="Espace réservé du pied de page 4"/>
          <p:cNvSpPr>
            <a:spLocks noGrp="1"/>
          </p:cNvSpPr>
          <p:nvPr>
            <p:ph type="ftr" sz="quarter" idx="11"/>
          </p:nvPr>
        </p:nvSpPr>
        <p:spPr/>
        <p:txBody>
          <a:bodyPr/>
          <a:lstStyle/>
          <a:p>
            <a:endParaRPr lang="it-IT"/>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14</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88640"/>
            <a:ext cx="8229600" cy="1143000"/>
          </a:xfrm>
        </p:spPr>
        <p:txBody>
          <a:bodyPr/>
          <a:lstStyle/>
          <a:p>
            <a:r>
              <a:rPr lang="fr-FR" dirty="0"/>
              <a:t>Qu’est ce que l’économie?</a:t>
            </a:r>
          </a:p>
        </p:txBody>
      </p:sp>
      <p:sp>
        <p:nvSpPr>
          <p:cNvPr id="3" name="Espace réservé du contenu 2"/>
          <p:cNvSpPr>
            <a:spLocks noGrp="1"/>
          </p:cNvSpPr>
          <p:nvPr>
            <p:ph idx="1"/>
          </p:nvPr>
        </p:nvSpPr>
        <p:spPr>
          <a:xfrm>
            <a:off x="395536" y="1412776"/>
            <a:ext cx="8291264" cy="4911824"/>
          </a:xfrm>
        </p:spPr>
        <p:txBody>
          <a:bodyPr>
            <a:normAutofit/>
          </a:bodyPr>
          <a:lstStyle/>
          <a:p>
            <a:pPr algn="ctr">
              <a:buNone/>
            </a:pPr>
            <a:r>
              <a:rPr lang="fr-FR" i="1" dirty="0">
                <a:solidFill>
                  <a:srgbClr val="FF0000"/>
                </a:solidFill>
              </a:rPr>
              <a:t>Rôle des agents économiques</a:t>
            </a:r>
          </a:p>
          <a:p>
            <a:pPr>
              <a:buNone/>
            </a:pPr>
            <a:r>
              <a:rPr lang="fr-FR" dirty="0"/>
              <a:t> </a:t>
            </a:r>
            <a:r>
              <a:rPr lang="fr-FR" dirty="0">
                <a:solidFill>
                  <a:srgbClr val="00B050"/>
                </a:solidFill>
              </a:rPr>
              <a:t>Les banques ou les institutions financières</a:t>
            </a:r>
          </a:p>
          <a:p>
            <a:r>
              <a:rPr lang="fr-FR" dirty="0"/>
              <a:t>Elles créent la monnaie</a:t>
            </a:r>
          </a:p>
          <a:p>
            <a:r>
              <a:rPr lang="fr-FR" dirty="0"/>
              <a:t>Elles collectent l'épargne de certains agents économiques</a:t>
            </a:r>
          </a:p>
          <a:p>
            <a:r>
              <a:rPr lang="fr-FR" dirty="0"/>
              <a:t>Elles redistribuent, financent des prêts pour d'autres agents économiques</a:t>
            </a:r>
          </a:p>
          <a:p>
            <a:pPr>
              <a:buNone/>
            </a:pPr>
            <a:r>
              <a:rPr lang="fr-FR" dirty="0">
                <a:solidFill>
                  <a:srgbClr val="00B050"/>
                </a:solidFill>
              </a:rPr>
              <a:t>Le reste du monde </a:t>
            </a:r>
            <a:r>
              <a:rPr lang="fr-FR" dirty="0"/>
              <a:t>est l’objet d’importation et d’exportation de B &amp; S</a:t>
            </a:r>
          </a:p>
        </p:txBody>
      </p:sp>
      <p:sp>
        <p:nvSpPr>
          <p:cNvPr id="5" name="Espace réservé du pied de page 4"/>
          <p:cNvSpPr>
            <a:spLocks noGrp="1"/>
          </p:cNvSpPr>
          <p:nvPr>
            <p:ph type="ftr" sz="quarter" idx="11"/>
          </p:nvPr>
        </p:nvSpPr>
        <p:spPr/>
        <p:txBody>
          <a:bodyPr/>
          <a:lstStyle/>
          <a:p>
            <a:endParaRPr lang="it-IT"/>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15</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endParaRPr lang="it-IT"/>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16</a:t>
            </a:fld>
            <a:endParaRPr lang="it-IT"/>
          </a:p>
        </p:txBody>
      </p:sp>
      <p:pic>
        <p:nvPicPr>
          <p:cNvPr id="1026" name="Picture 2"/>
          <p:cNvPicPr>
            <a:picLocks noGrp="1" noChangeAspect="1" noChangeArrowheads="1"/>
          </p:cNvPicPr>
          <p:nvPr>
            <p:ph idx="4294967295"/>
          </p:nvPr>
        </p:nvPicPr>
        <p:blipFill>
          <a:blip r:embed="rId2" cstate="print"/>
          <a:srcRect/>
          <a:stretch>
            <a:fillRect/>
          </a:stretch>
        </p:blipFill>
        <p:spPr bwMode="auto">
          <a:xfrm>
            <a:off x="0" y="0"/>
            <a:ext cx="8748464" cy="6858000"/>
          </a:xfrm>
          <a:prstGeom prst="rect">
            <a:avLst/>
          </a:prstGeom>
          <a:noFill/>
          <a:ln w="9525">
            <a:noFill/>
            <a:miter lim="800000"/>
            <a:headEnd/>
            <a:tailEnd/>
          </a:ln>
        </p:spPr>
      </p:pic>
    </p:spTree>
  </p:cSld>
  <p:clrMapOvr>
    <a:masterClrMapping/>
  </p:clrMapOvr>
  <p:transition>
    <p:wedg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Concepts macroéconomiques</a:t>
            </a:r>
          </a:p>
        </p:txBody>
      </p:sp>
      <p:sp>
        <p:nvSpPr>
          <p:cNvPr id="3" name="Espace réservé du contenu 2"/>
          <p:cNvSpPr>
            <a:spLocks noGrp="1"/>
          </p:cNvSpPr>
          <p:nvPr>
            <p:ph idx="1"/>
          </p:nvPr>
        </p:nvSpPr>
        <p:spPr/>
        <p:txBody>
          <a:bodyPr>
            <a:normAutofit/>
          </a:bodyPr>
          <a:lstStyle/>
          <a:p>
            <a:pPr algn="just"/>
            <a:r>
              <a:rPr lang="fr-FR" dirty="0"/>
              <a:t>La croissance économique;</a:t>
            </a:r>
          </a:p>
          <a:p>
            <a:pPr algn="just"/>
            <a:r>
              <a:rPr lang="fr-FR" dirty="0"/>
              <a:t>Le chômage;</a:t>
            </a:r>
          </a:p>
          <a:p>
            <a:pPr algn="just"/>
            <a:r>
              <a:rPr lang="fr-FR" dirty="0"/>
              <a:t>L’inflation.</a:t>
            </a:r>
          </a:p>
        </p:txBody>
      </p:sp>
      <p:sp>
        <p:nvSpPr>
          <p:cNvPr id="5" name="Espace réservé du pied de page 4"/>
          <p:cNvSpPr>
            <a:spLocks noGrp="1"/>
          </p:cNvSpPr>
          <p:nvPr>
            <p:ph type="ftr" sz="quarter" idx="11"/>
          </p:nvPr>
        </p:nvSpPr>
        <p:spPr/>
        <p:txBody>
          <a:bodyPr/>
          <a:lstStyle/>
          <a:p>
            <a:endParaRPr lang="it-IT"/>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17</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Concepts macroéconomiques</a:t>
            </a:r>
          </a:p>
        </p:txBody>
      </p:sp>
      <p:sp>
        <p:nvSpPr>
          <p:cNvPr id="3" name="Espace réservé du contenu 2"/>
          <p:cNvSpPr>
            <a:spLocks noGrp="1"/>
          </p:cNvSpPr>
          <p:nvPr>
            <p:ph idx="1"/>
          </p:nvPr>
        </p:nvSpPr>
        <p:spPr/>
        <p:txBody>
          <a:bodyPr>
            <a:normAutofit lnSpcReduction="10000"/>
          </a:bodyPr>
          <a:lstStyle/>
          <a:p>
            <a:pPr algn="ctr">
              <a:buNone/>
            </a:pPr>
            <a:r>
              <a:rPr lang="fr-FR" dirty="0">
                <a:solidFill>
                  <a:srgbClr val="FF0000"/>
                </a:solidFill>
              </a:rPr>
              <a:t>La croissance économique</a:t>
            </a:r>
          </a:p>
          <a:p>
            <a:pPr algn="just"/>
            <a:r>
              <a:rPr lang="fr-FR" dirty="0"/>
              <a:t>Elle est mesurée par le PIB</a:t>
            </a:r>
          </a:p>
          <a:p>
            <a:pPr algn="just"/>
            <a:r>
              <a:rPr lang="fr-FR" dirty="0"/>
              <a:t>PIB: Valeur totale de la production interne des biens et des services d’un pays.</a:t>
            </a:r>
          </a:p>
          <a:p>
            <a:pPr>
              <a:buFont typeface="Wingdings" pitchFamily="2" charset="2"/>
              <a:buChar char="Ø"/>
            </a:pPr>
            <a:r>
              <a:rPr lang="fr-FR" dirty="0"/>
              <a:t>Peut être mesuré par la production, par les dépenses, ou par les revenus</a:t>
            </a:r>
          </a:p>
          <a:p>
            <a:pPr>
              <a:buFont typeface="Wingdings" pitchFamily="2" charset="2"/>
              <a:buChar char="Ø"/>
            </a:pPr>
            <a:r>
              <a:rPr lang="fr-FR" dirty="0"/>
              <a:t>Principal indicateur de la richesse d’un pays, il peut être rapporté par habitant : PIB/habitant</a:t>
            </a:r>
          </a:p>
          <a:p>
            <a:pPr>
              <a:buFont typeface="Wingdings" pitchFamily="2" charset="2"/>
              <a:buChar char="Ø"/>
            </a:pPr>
            <a:r>
              <a:rPr lang="fr-FR" dirty="0"/>
              <a:t>Ne tient pas compte du travail clandestin, ni de l’économie illicite</a:t>
            </a:r>
          </a:p>
        </p:txBody>
      </p:sp>
      <p:sp>
        <p:nvSpPr>
          <p:cNvPr id="5" name="Espace réservé du pied de page 4"/>
          <p:cNvSpPr>
            <a:spLocks noGrp="1"/>
          </p:cNvSpPr>
          <p:nvPr>
            <p:ph type="ftr" sz="quarter" idx="11"/>
          </p:nvPr>
        </p:nvSpPr>
        <p:spPr/>
        <p:txBody>
          <a:bodyPr/>
          <a:lstStyle/>
          <a:p>
            <a:endParaRPr lang="it-IT"/>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18</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Concepts macroéconomiques</a:t>
            </a:r>
          </a:p>
        </p:txBody>
      </p:sp>
      <p:sp>
        <p:nvSpPr>
          <p:cNvPr id="3" name="Espace réservé du contenu 2"/>
          <p:cNvSpPr>
            <a:spLocks noGrp="1"/>
          </p:cNvSpPr>
          <p:nvPr>
            <p:ph idx="1"/>
          </p:nvPr>
        </p:nvSpPr>
        <p:spPr/>
        <p:txBody>
          <a:bodyPr>
            <a:normAutofit/>
          </a:bodyPr>
          <a:lstStyle/>
          <a:p>
            <a:pPr algn="ctr">
              <a:buNone/>
            </a:pPr>
            <a:r>
              <a:rPr lang="fr-FR" dirty="0">
                <a:solidFill>
                  <a:srgbClr val="FF0000"/>
                </a:solidFill>
              </a:rPr>
              <a:t>Le chômage</a:t>
            </a:r>
          </a:p>
          <a:p>
            <a:r>
              <a:rPr lang="fr-FR" dirty="0"/>
              <a:t>Définition : absence de travail pour une personne de plus de 15 ans, disponible pour travailler et recherchant activement un emploi (Bureau International du Travail)</a:t>
            </a:r>
          </a:p>
          <a:p>
            <a:r>
              <a:rPr lang="fr-FR" dirty="0"/>
              <a:t> Mesuré par le taux de chômage</a:t>
            </a:r>
          </a:p>
          <a:p>
            <a:r>
              <a:rPr lang="fr-FR" dirty="0"/>
              <a:t> Intrinsèquement relié à la notion de salariat, qui est historiquement récente</a:t>
            </a:r>
          </a:p>
          <a:p>
            <a:r>
              <a:rPr lang="fr-FR" dirty="0"/>
              <a:t>Sources de discussions sur les définitions et les mesures</a:t>
            </a:r>
          </a:p>
          <a:p>
            <a:endParaRPr lang="fr-FR" dirty="0"/>
          </a:p>
        </p:txBody>
      </p:sp>
      <p:sp>
        <p:nvSpPr>
          <p:cNvPr id="5" name="Espace réservé du pied de page 4"/>
          <p:cNvSpPr>
            <a:spLocks noGrp="1"/>
          </p:cNvSpPr>
          <p:nvPr>
            <p:ph type="ftr" sz="quarter" idx="11"/>
          </p:nvPr>
        </p:nvSpPr>
        <p:spPr/>
        <p:txBody>
          <a:bodyPr/>
          <a:lstStyle/>
          <a:p>
            <a:endParaRPr lang="it-IT"/>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19</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Plan du cours</a:t>
            </a:r>
          </a:p>
        </p:txBody>
      </p:sp>
      <p:sp>
        <p:nvSpPr>
          <p:cNvPr id="3" name="Espace réservé du contenu 2"/>
          <p:cNvSpPr>
            <a:spLocks noGrp="1"/>
          </p:cNvSpPr>
          <p:nvPr>
            <p:ph idx="1"/>
          </p:nvPr>
        </p:nvSpPr>
        <p:spPr>
          <a:xfrm>
            <a:off x="467544" y="1935480"/>
            <a:ext cx="8533612" cy="4389120"/>
          </a:xfrm>
        </p:spPr>
        <p:txBody>
          <a:bodyPr>
            <a:normAutofit/>
          </a:bodyPr>
          <a:lstStyle/>
          <a:p>
            <a:r>
              <a:rPr lang="fr-FR" dirty="0">
                <a:latin typeface="Arial" pitchFamily="34" charset="0"/>
                <a:cs typeface="Arial" pitchFamily="34" charset="0"/>
              </a:rPr>
              <a:t>Introduction</a:t>
            </a:r>
          </a:p>
          <a:p>
            <a:pPr marL="571500" indent="-571500">
              <a:buNone/>
            </a:pPr>
            <a:r>
              <a:rPr lang="fr-FR" dirty="0">
                <a:latin typeface="Arial" pitchFamily="34" charset="0"/>
                <a:cs typeface="Arial" pitchFamily="34" charset="0"/>
              </a:rPr>
              <a:t> Objectifs du cours</a:t>
            </a:r>
          </a:p>
          <a:p>
            <a:pPr marL="571500" indent="-571500">
              <a:buNone/>
            </a:pPr>
            <a:r>
              <a:rPr lang="fr-FR" dirty="0">
                <a:latin typeface="Arial" pitchFamily="34" charset="0"/>
                <a:cs typeface="Arial" pitchFamily="34" charset="0"/>
              </a:rPr>
              <a:t> I. Généralités</a:t>
            </a:r>
          </a:p>
          <a:p>
            <a:pPr marL="571500" indent="-571500">
              <a:buNone/>
            </a:pPr>
            <a:r>
              <a:rPr lang="fr-FR" dirty="0">
                <a:latin typeface="Arial" pitchFamily="34" charset="0"/>
                <a:cs typeface="Arial" pitchFamily="34" charset="0"/>
              </a:rPr>
              <a:t>Qu’est ce que l’économie? </a:t>
            </a:r>
          </a:p>
          <a:p>
            <a:pPr marL="571500" indent="-571500">
              <a:buNone/>
            </a:pPr>
            <a:r>
              <a:rPr lang="fr-FR" dirty="0">
                <a:latin typeface="Arial" pitchFamily="34" charset="0"/>
                <a:cs typeface="Arial" pitchFamily="34" charset="0"/>
              </a:rPr>
              <a:t> Qu’est ce que l’économie de la santé?</a:t>
            </a:r>
          </a:p>
          <a:p>
            <a:pPr>
              <a:buNone/>
            </a:pPr>
            <a:r>
              <a:rPr lang="fr-FR" dirty="0">
                <a:latin typeface="Arial" pitchFamily="34" charset="0"/>
                <a:cs typeface="Arial" pitchFamily="34" charset="0"/>
              </a:rPr>
              <a:t> II. Concepts de base en économie de la santé</a:t>
            </a:r>
          </a:p>
          <a:p>
            <a:r>
              <a:rPr lang="fr-FR" dirty="0">
                <a:latin typeface="Arial" pitchFamily="34" charset="0"/>
                <a:cs typeface="Arial" pitchFamily="34" charset="0"/>
              </a:rPr>
              <a:t> Conclusion</a:t>
            </a:r>
          </a:p>
        </p:txBody>
      </p:sp>
      <p:sp>
        <p:nvSpPr>
          <p:cNvPr id="5" name="Espace réservé du pied de page 4"/>
          <p:cNvSpPr>
            <a:spLocks noGrp="1"/>
          </p:cNvSpPr>
          <p:nvPr>
            <p:ph type="ftr" sz="quarter" idx="11"/>
          </p:nvPr>
        </p:nvSpPr>
        <p:spPr/>
        <p:txBody>
          <a:bodyPr/>
          <a:lstStyle/>
          <a:p>
            <a:pPr algn="ctr"/>
            <a:r>
              <a:rPr lang="it-IT" dirty="0"/>
              <a:t>IFRISSE</a:t>
            </a:r>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2</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Concepts macroéconomiques</a:t>
            </a:r>
          </a:p>
        </p:txBody>
      </p:sp>
      <p:sp>
        <p:nvSpPr>
          <p:cNvPr id="3" name="Espace réservé du contenu 2"/>
          <p:cNvSpPr>
            <a:spLocks noGrp="1"/>
          </p:cNvSpPr>
          <p:nvPr>
            <p:ph idx="1"/>
          </p:nvPr>
        </p:nvSpPr>
        <p:spPr/>
        <p:txBody>
          <a:bodyPr>
            <a:normAutofit/>
          </a:bodyPr>
          <a:lstStyle/>
          <a:p>
            <a:pPr algn="ctr">
              <a:buNone/>
            </a:pPr>
            <a:r>
              <a:rPr lang="fr-FR" dirty="0">
                <a:solidFill>
                  <a:srgbClr val="FF0000"/>
                </a:solidFill>
              </a:rPr>
              <a:t>Le chômage</a:t>
            </a:r>
          </a:p>
          <a:p>
            <a:pPr marL="0" indent="0">
              <a:buNone/>
            </a:pPr>
            <a:r>
              <a:rPr lang="fr-FR" dirty="0"/>
              <a:t>Nombreux travaux théoriques conduisant à une typologie du chômage :</a:t>
            </a:r>
          </a:p>
          <a:p>
            <a:r>
              <a:rPr lang="fr-FR" dirty="0"/>
              <a:t>Frictionnel ou d’adaptation : lié au temps de recherche d’un nouvel emploi</a:t>
            </a:r>
          </a:p>
          <a:p>
            <a:r>
              <a:rPr lang="fr-FR" dirty="0"/>
              <a:t>Conjoncturel : lié au ralentissement économique</a:t>
            </a:r>
          </a:p>
          <a:p>
            <a:r>
              <a:rPr lang="fr-FR" dirty="0"/>
              <a:t>Structurel : lié à une inadéquation entre offre et demande de travail</a:t>
            </a:r>
          </a:p>
          <a:p>
            <a:r>
              <a:rPr lang="fr-FR" dirty="0"/>
              <a:t>Saisonnier</a:t>
            </a:r>
          </a:p>
        </p:txBody>
      </p:sp>
      <p:sp>
        <p:nvSpPr>
          <p:cNvPr id="5" name="Espace réservé du pied de page 4"/>
          <p:cNvSpPr>
            <a:spLocks noGrp="1"/>
          </p:cNvSpPr>
          <p:nvPr>
            <p:ph type="ftr" sz="quarter" idx="11"/>
          </p:nvPr>
        </p:nvSpPr>
        <p:spPr/>
        <p:txBody>
          <a:bodyPr/>
          <a:lstStyle/>
          <a:p>
            <a:endParaRPr lang="it-IT"/>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20</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Concepts macroéconomiques</a:t>
            </a:r>
          </a:p>
        </p:txBody>
      </p:sp>
      <p:sp>
        <p:nvSpPr>
          <p:cNvPr id="3" name="Espace réservé du contenu 2"/>
          <p:cNvSpPr>
            <a:spLocks noGrp="1"/>
          </p:cNvSpPr>
          <p:nvPr>
            <p:ph idx="1"/>
          </p:nvPr>
        </p:nvSpPr>
        <p:spPr/>
        <p:txBody>
          <a:bodyPr>
            <a:normAutofit fontScale="92500"/>
          </a:bodyPr>
          <a:lstStyle/>
          <a:p>
            <a:pPr algn="ctr">
              <a:buNone/>
            </a:pPr>
            <a:r>
              <a:rPr lang="fr-FR" dirty="0">
                <a:solidFill>
                  <a:srgbClr val="FF0000"/>
                </a:solidFill>
              </a:rPr>
              <a:t>L’inflation</a:t>
            </a:r>
          </a:p>
          <a:p>
            <a:pPr>
              <a:buNone/>
            </a:pPr>
            <a:r>
              <a:rPr lang="fr-FR" dirty="0"/>
              <a:t>Baisse durable de la valeur de la monnaie se traduisant par une hausse globale du niveau général des prix</a:t>
            </a:r>
          </a:p>
          <a:p>
            <a:r>
              <a:rPr lang="fr-FR" dirty="0"/>
              <a:t>Mesuré par un taux d’inflation</a:t>
            </a:r>
          </a:p>
          <a:p>
            <a:r>
              <a:rPr lang="fr-FR" dirty="0"/>
              <a:t>La déflation est le contraire de l’inflation</a:t>
            </a:r>
          </a:p>
          <a:p>
            <a:r>
              <a:rPr lang="fr-FR" dirty="0"/>
              <a:t>La stagflation est l’association d’une l’inflation élevée et de l’absence de croissance économique, voire d’une décroissance économique</a:t>
            </a:r>
          </a:p>
          <a:p>
            <a:r>
              <a:rPr lang="fr-FR" dirty="0"/>
              <a:t>L’hyperinflation est une inflation très élevée, incontrôlable, accompagnée de crises sociales terribles voire des guerres</a:t>
            </a:r>
          </a:p>
        </p:txBody>
      </p:sp>
      <p:sp>
        <p:nvSpPr>
          <p:cNvPr id="5" name="Espace réservé du pied de page 4"/>
          <p:cNvSpPr>
            <a:spLocks noGrp="1"/>
          </p:cNvSpPr>
          <p:nvPr>
            <p:ph type="ftr" sz="quarter" idx="11"/>
          </p:nvPr>
        </p:nvSpPr>
        <p:spPr/>
        <p:txBody>
          <a:bodyPr/>
          <a:lstStyle/>
          <a:p>
            <a:endParaRPr lang="it-IT"/>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21</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476672"/>
            <a:ext cx="8712968" cy="1370416"/>
          </a:xfrm>
        </p:spPr>
        <p:txBody>
          <a:bodyPr>
            <a:normAutofit fontScale="90000"/>
          </a:bodyPr>
          <a:lstStyle/>
          <a:p>
            <a:br>
              <a:rPr lang="fr-FR" dirty="0">
                <a:solidFill>
                  <a:srgbClr val="FF0000"/>
                </a:solidFill>
              </a:rPr>
            </a:br>
            <a:r>
              <a:rPr lang="fr-FR" dirty="0">
                <a:solidFill>
                  <a:srgbClr val="FF0000"/>
                </a:solidFill>
              </a:rPr>
              <a:t>Analyse Micro ou Macro économique</a:t>
            </a:r>
            <a:endParaRPr lang="fr-FR" dirty="0"/>
          </a:p>
        </p:txBody>
      </p:sp>
      <p:sp>
        <p:nvSpPr>
          <p:cNvPr id="3" name="Espace réservé du contenu 2"/>
          <p:cNvSpPr>
            <a:spLocks noGrp="1"/>
          </p:cNvSpPr>
          <p:nvPr>
            <p:ph idx="1"/>
          </p:nvPr>
        </p:nvSpPr>
        <p:spPr/>
        <p:txBody>
          <a:bodyPr>
            <a:normAutofit/>
          </a:bodyPr>
          <a:lstStyle/>
          <a:p>
            <a:pPr>
              <a:buNone/>
            </a:pPr>
            <a:r>
              <a:rPr lang="fr-FR" dirty="0">
                <a:solidFill>
                  <a:srgbClr val="00B050"/>
                </a:solidFill>
              </a:rPr>
              <a:t>L’analyse micro-économique</a:t>
            </a:r>
          </a:p>
          <a:p>
            <a:r>
              <a:rPr lang="fr-FR" dirty="0"/>
              <a:t>L’individu est au centre de l’analyse</a:t>
            </a:r>
          </a:p>
          <a:p>
            <a:r>
              <a:rPr lang="fr-FR" dirty="0"/>
              <a:t>Il est de nature hédoniste, (à la recherche le plaisir), est utilitariste et a un comportement rationnel. Il veut maximiser son bien être personnel</a:t>
            </a:r>
          </a:p>
          <a:p>
            <a:r>
              <a:rPr lang="fr-FR" dirty="0"/>
              <a:t>L’objet de la microéconomie est alors d’étudier comment l’individu affecte ses ressources rares par rapport à ses besoins</a:t>
            </a:r>
          </a:p>
        </p:txBody>
      </p:sp>
      <p:sp>
        <p:nvSpPr>
          <p:cNvPr id="5" name="Espace réservé du pied de page 4"/>
          <p:cNvSpPr>
            <a:spLocks noGrp="1"/>
          </p:cNvSpPr>
          <p:nvPr>
            <p:ph type="ftr" sz="quarter" idx="11"/>
          </p:nvPr>
        </p:nvSpPr>
        <p:spPr/>
        <p:txBody>
          <a:bodyPr/>
          <a:lstStyle/>
          <a:p>
            <a:endParaRPr lang="it-IT"/>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22</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704088"/>
            <a:ext cx="8964488" cy="1143000"/>
          </a:xfrm>
        </p:spPr>
        <p:txBody>
          <a:bodyPr>
            <a:normAutofit fontScale="90000"/>
          </a:bodyPr>
          <a:lstStyle/>
          <a:p>
            <a:r>
              <a:rPr lang="fr-FR" dirty="0">
                <a:solidFill>
                  <a:srgbClr val="FF0000"/>
                </a:solidFill>
              </a:rPr>
              <a:t>Analyse Micro ou Macro-économique</a:t>
            </a:r>
          </a:p>
        </p:txBody>
      </p:sp>
      <p:sp>
        <p:nvSpPr>
          <p:cNvPr id="3" name="Espace réservé du contenu 2"/>
          <p:cNvSpPr>
            <a:spLocks noGrp="1"/>
          </p:cNvSpPr>
          <p:nvPr>
            <p:ph idx="1"/>
          </p:nvPr>
        </p:nvSpPr>
        <p:spPr/>
        <p:txBody>
          <a:bodyPr>
            <a:normAutofit/>
          </a:bodyPr>
          <a:lstStyle/>
          <a:p>
            <a:pPr algn="ctr">
              <a:buNone/>
            </a:pPr>
            <a:endParaRPr lang="fr-FR" dirty="0">
              <a:solidFill>
                <a:srgbClr val="FF0000"/>
              </a:solidFill>
            </a:endParaRPr>
          </a:p>
          <a:p>
            <a:r>
              <a:rPr lang="fr-FR" sz="3400" dirty="0">
                <a:solidFill>
                  <a:srgbClr val="00B050"/>
                </a:solidFill>
              </a:rPr>
              <a:t> L’analyse macro-économique </a:t>
            </a:r>
            <a:r>
              <a:rPr lang="fr-FR" dirty="0"/>
              <a:t>étudie les comportements de groupe et les relations entre des données globales : demande globale, offre globale, épargne globale.</a:t>
            </a:r>
          </a:p>
        </p:txBody>
      </p:sp>
      <p:sp>
        <p:nvSpPr>
          <p:cNvPr id="5" name="Espace réservé du pied de page 4"/>
          <p:cNvSpPr>
            <a:spLocks noGrp="1"/>
          </p:cNvSpPr>
          <p:nvPr>
            <p:ph type="ftr" sz="quarter" idx="11"/>
          </p:nvPr>
        </p:nvSpPr>
        <p:spPr/>
        <p:txBody>
          <a:bodyPr/>
          <a:lstStyle/>
          <a:p>
            <a:endParaRPr lang="it-IT"/>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23</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just"/>
            <a:r>
              <a:rPr lang="fr-FR" dirty="0"/>
              <a:t>Les conceptions économiques ont varié au cours du temps et ne font toujours pas aujourd’hui l’objet d’un consensus.</a:t>
            </a:r>
          </a:p>
          <a:p>
            <a:pPr algn="just"/>
            <a:r>
              <a:rPr lang="fr-FR" dirty="0"/>
              <a:t>Elles rendent compte des différentes perceptions de l’homme, et de ses rapports en société</a:t>
            </a:r>
          </a:p>
          <a:p>
            <a:pPr algn="just"/>
            <a:r>
              <a:rPr lang="fr-FR" dirty="0"/>
              <a:t>La Médecine peut-elle échapper à ces débats, à la fois en tant qu’activité économique significative mais aussi parce que son objet est la santé de l’Homme: individu ou population ?</a:t>
            </a:r>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24</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II. Concepts de base en économie de la santé</a:t>
            </a:r>
          </a:p>
        </p:txBody>
      </p:sp>
      <p:sp>
        <p:nvSpPr>
          <p:cNvPr id="3" name="Espace réservé du contenu 2"/>
          <p:cNvSpPr>
            <a:spLocks noGrp="1"/>
          </p:cNvSpPr>
          <p:nvPr>
            <p:ph idx="1"/>
          </p:nvPr>
        </p:nvSpPr>
        <p:spPr/>
        <p:txBody>
          <a:bodyPr>
            <a:normAutofit/>
          </a:bodyPr>
          <a:lstStyle/>
          <a:p>
            <a:r>
              <a:rPr lang="fr-FR" dirty="0"/>
              <a:t>Définition</a:t>
            </a:r>
          </a:p>
          <a:p>
            <a:pPr algn="just">
              <a:buNone/>
            </a:pPr>
            <a:r>
              <a:rPr lang="fr-FR" dirty="0">
                <a:solidFill>
                  <a:srgbClr val="FF0000"/>
                </a:solidFill>
              </a:rPr>
              <a:t>Economie</a:t>
            </a:r>
            <a:r>
              <a:rPr lang="fr-FR" dirty="0"/>
              <a:t>= Science de la gestion des ressources rares affectée à la production des biens et services afin de satisfaire des besoins illimités dans une société donnée.</a:t>
            </a:r>
          </a:p>
          <a:p>
            <a:pPr>
              <a:buNone/>
            </a:pPr>
            <a:r>
              <a:rPr lang="fr-FR" dirty="0">
                <a:solidFill>
                  <a:srgbClr val="FF0000"/>
                </a:solidFill>
              </a:rPr>
              <a:t>Santé</a:t>
            </a:r>
            <a:r>
              <a:rPr lang="fr-FR" dirty="0"/>
              <a:t>= « Etat de bien être complet physique, mental et social et ne consiste pas seulement en une absence de maladie ou d’infirmité » OMS.</a:t>
            </a:r>
          </a:p>
          <a:p>
            <a:pPr>
              <a:buNone/>
            </a:pPr>
            <a:r>
              <a:rPr lang="fr-FR" dirty="0">
                <a:solidFill>
                  <a:srgbClr val="00B050"/>
                </a:solidFill>
              </a:rPr>
              <a:t>Economie de la santé</a:t>
            </a:r>
            <a:r>
              <a:rPr lang="fr-FR" dirty="0"/>
              <a:t>= l’application des théories et des techniques économiques au secteur de la santé</a:t>
            </a:r>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25</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492664"/>
          </a:xfrm>
        </p:spPr>
        <p:txBody>
          <a:bodyPr>
            <a:normAutofit fontScale="90000"/>
          </a:bodyPr>
          <a:lstStyle/>
          <a:p>
            <a:endParaRPr lang="fr-FR" dirty="0"/>
          </a:p>
        </p:txBody>
      </p:sp>
      <p:sp>
        <p:nvSpPr>
          <p:cNvPr id="3" name="Espace réservé du contenu 2"/>
          <p:cNvSpPr>
            <a:spLocks noGrp="1"/>
          </p:cNvSpPr>
          <p:nvPr>
            <p:ph idx="1"/>
          </p:nvPr>
        </p:nvSpPr>
        <p:spPr>
          <a:xfrm>
            <a:off x="457200" y="1196752"/>
            <a:ext cx="8229600" cy="5127848"/>
          </a:xfrm>
        </p:spPr>
        <p:txBody>
          <a:bodyPr>
            <a:normAutofit fontScale="92500"/>
          </a:bodyPr>
          <a:lstStyle/>
          <a:p>
            <a:pPr algn="just"/>
            <a:r>
              <a:rPr lang="fr-BF" dirty="0"/>
              <a:t>L’histoire de l’économie de la santé </a:t>
            </a:r>
            <a:r>
              <a:rPr lang="fr-FR" dirty="0"/>
              <a:t>commence </a:t>
            </a:r>
            <a:r>
              <a:rPr lang="fr-BF" dirty="0"/>
              <a:t>pour certains en 1776, avec l’ouvrage La Richesse des nations d’Adam Smith dans lequel l’auteur analyse à la fois les déterminants de la santé et le fonctionnement du marché des services de santé (</a:t>
            </a:r>
            <a:r>
              <a:rPr lang="fr-BF" dirty="0" err="1"/>
              <a:t>Gaynor</a:t>
            </a:r>
            <a:r>
              <a:rPr lang="fr-BF" dirty="0"/>
              <a:t>, 1992). </a:t>
            </a:r>
            <a:endParaRPr lang="fr-FR" dirty="0"/>
          </a:p>
          <a:p>
            <a:pPr algn="just"/>
            <a:r>
              <a:rPr lang="fr-BF" dirty="0"/>
              <a:t>Pour d’autres, c’est au titre de son Traité de l’administration des finances de la France de 1784 que Jacques Necker mérite d’être reconnu comme le premier économiste de la santé (</a:t>
            </a:r>
            <a:r>
              <a:rPr lang="fr-BF" dirty="0" err="1"/>
              <a:t>Rochaix</a:t>
            </a:r>
            <a:r>
              <a:rPr lang="fr-BF" dirty="0"/>
              <a:t> et Patou, 1995). </a:t>
            </a:r>
            <a:endParaRPr lang="fr-FR" dirty="0"/>
          </a:p>
          <a:p>
            <a:pPr algn="just"/>
            <a:r>
              <a:rPr lang="fr-BF" dirty="0"/>
              <a:t>Plus traditionnellement toutefois, les économistes de la santé considèrent que la discipline est née en 1963, avec l’article du prix Nobel d’économie, Kenneth Arrow (1963). </a:t>
            </a:r>
            <a:endParaRPr lang="fr-FR" dirty="0"/>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26</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492664"/>
          </a:xfrm>
        </p:spPr>
        <p:txBody>
          <a:bodyPr>
            <a:normAutofit fontScale="90000"/>
          </a:bodyPr>
          <a:lstStyle/>
          <a:p>
            <a:endParaRPr lang="fr-FR" dirty="0"/>
          </a:p>
        </p:txBody>
      </p:sp>
      <p:sp>
        <p:nvSpPr>
          <p:cNvPr id="3" name="Espace réservé du contenu 2"/>
          <p:cNvSpPr>
            <a:spLocks noGrp="1"/>
          </p:cNvSpPr>
          <p:nvPr>
            <p:ph idx="1"/>
          </p:nvPr>
        </p:nvSpPr>
        <p:spPr>
          <a:xfrm>
            <a:off x="457200" y="1196752"/>
            <a:ext cx="8229600" cy="5127848"/>
          </a:xfrm>
        </p:spPr>
        <p:txBody>
          <a:bodyPr>
            <a:normAutofit fontScale="85000" lnSpcReduction="20000"/>
          </a:bodyPr>
          <a:lstStyle/>
          <a:p>
            <a:pPr algn="just"/>
            <a:r>
              <a:rPr lang="fr-BF" dirty="0"/>
              <a:t>Mais la reconnaissance de la contribution de l’économie de la santé à l’analyse de ce domaine devra pour sa part attendre de nombreuses années.</a:t>
            </a:r>
            <a:br>
              <a:rPr lang="fr-BF" dirty="0"/>
            </a:br>
            <a:endParaRPr lang="fr-BF" dirty="0"/>
          </a:p>
          <a:p>
            <a:pPr algn="just"/>
            <a:r>
              <a:rPr lang="fr-BF" dirty="0"/>
              <a:t>Ce n’est qu’avec le contexte économique des années 1980, marqué par des restrictions budgétaires importantes, qu’apparaîtra de manière plus explicite le dilemme auquel les acteurs du système de santé sont confrontés, celui de besoins sans cesse étendus et renouvelés face à des moyens stagnants ou décroissants. L’apport du calcul économique, dans sa capacité à éclairer des choix d’allocation de ressources, devient alors plus perceptible. Cependant, le prix de cette reconnaissance est, selon Peter </a:t>
            </a:r>
            <a:r>
              <a:rPr lang="fr-BF" dirty="0" err="1"/>
              <a:t>Zweifel</a:t>
            </a:r>
            <a:r>
              <a:rPr lang="fr-BF" dirty="0"/>
              <a:t> et Gianfranco </a:t>
            </a:r>
            <a:r>
              <a:rPr lang="fr-BF" dirty="0" err="1"/>
              <a:t>Domenighetti</a:t>
            </a:r>
            <a:r>
              <a:rPr lang="fr-BF" dirty="0"/>
              <a:t> (1995), le malentendu toujours actuel selon lequel les économistes sont perçus exclusivement comme « des chasseurs de l’inefficience et de l’inefficacité » et/ou des « champions de la décroissance dans le secteur de la santé »</a:t>
            </a:r>
          </a:p>
          <a:p>
            <a:pPr algn="just"/>
            <a:endParaRPr lang="fr-FR" dirty="0"/>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27</a:t>
            </a:fld>
            <a:endParaRPr lang="it-IT"/>
          </a:p>
        </p:txBody>
      </p:sp>
    </p:spTree>
    <p:extLst>
      <p:ext uri="{BB962C8B-B14F-4D97-AF65-F5344CB8AC3E}">
        <p14:creationId xmlns:p14="http://schemas.microsoft.com/office/powerpoint/2010/main" val="2219888040"/>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dirty="0"/>
              <a:t>La santé n’est pas en elle-même quelque chose qui peut être acheté ou vendu – dans certaines situations, aucune somme d’argent dépensée en traitements ne peut ramener la vie ou la santé. Ce sont les soins de santé qui sont des biens </a:t>
            </a:r>
            <a:r>
              <a:rPr lang="fr-FR" dirty="0" err="1"/>
              <a:t>marchandables</a:t>
            </a:r>
            <a:r>
              <a:rPr lang="fr-FR" dirty="0"/>
              <a:t>.</a:t>
            </a:r>
          </a:p>
          <a:p>
            <a:r>
              <a:rPr lang="fr-FR" dirty="0"/>
              <a:t>Donc en pratique, l’économie de la santé est l’application de théories et techniques économiques pour pourvoir aux besoins en soins de santé (préventifs ou curatifs).</a:t>
            </a:r>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28</a:t>
            </a:fld>
            <a:endParaRPr lang="it-IT"/>
          </a:p>
        </p:txBody>
      </p:sp>
    </p:spTree>
    <p:extLst>
      <p:ext uri="{BB962C8B-B14F-4D97-AF65-F5344CB8AC3E}">
        <p14:creationId xmlns:p14="http://schemas.microsoft.com/office/powerpoint/2010/main" val="4131294161"/>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r>
              <a:rPr lang="fr-FR" dirty="0"/>
              <a:t>On a souvent mis en doute le rôle de l'économie dans la fourniture des soins de santé.</a:t>
            </a:r>
          </a:p>
          <a:p>
            <a:r>
              <a:rPr lang="fr-FR" dirty="0"/>
              <a:t>L'argument était qu'idéalement, les soins de santé devraient être prodigués sur base de la nécessité de soins, pas sur un calcul d'efficacité. Mais en réalité, comme le savent les responsables sanitaires, les ressources sont toujours limitées et les problèmes de ressources influencent inévitablement les décisions. Le rationnement des soins de santé est une réalité.</a:t>
            </a:r>
          </a:p>
          <a:p>
            <a:r>
              <a:rPr lang="fr-FR" dirty="0"/>
              <a:t>La recherche d'informations sur les meilleures façons de distribuer des ressources limitées est un moyen pertinent pour ne pas les gaspiller. </a:t>
            </a:r>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29</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Objectifs du cours</a:t>
            </a:r>
          </a:p>
        </p:txBody>
      </p:sp>
      <p:sp>
        <p:nvSpPr>
          <p:cNvPr id="3" name="Espace réservé du contenu 2"/>
          <p:cNvSpPr>
            <a:spLocks noGrp="1"/>
          </p:cNvSpPr>
          <p:nvPr>
            <p:ph idx="1"/>
          </p:nvPr>
        </p:nvSpPr>
        <p:spPr/>
        <p:txBody>
          <a:bodyPr>
            <a:normAutofit/>
          </a:bodyPr>
          <a:lstStyle/>
          <a:p>
            <a:pPr algn="just"/>
            <a:r>
              <a:rPr lang="fr-FR" dirty="0"/>
              <a:t>Apprendre aux apprenants les concepts de base en économie générale et en économie de la santé;</a:t>
            </a:r>
          </a:p>
          <a:p>
            <a:pPr algn="just"/>
            <a:r>
              <a:rPr lang="fr-FR" dirty="0"/>
              <a:t>Rendre les étudiants capables de contribuer à des prises de décisions argumentées, techniquement efficientes, socialement acceptables et  économiquement faisables</a:t>
            </a:r>
          </a:p>
          <a:p>
            <a:pPr>
              <a:buNone/>
            </a:pPr>
            <a:endParaRPr lang="fr-FR" dirty="0"/>
          </a:p>
          <a:p>
            <a:endParaRPr lang="fr-FR" dirty="0"/>
          </a:p>
        </p:txBody>
      </p:sp>
      <p:sp>
        <p:nvSpPr>
          <p:cNvPr id="5" name="Espace réservé du pied de page 4"/>
          <p:cNvSpPr>
            <a:spLocks noGrp="1"/>
          </p:cNvSpPr>
          <p:nvPr>
            <p:ph type="ftr" sz="quarter" idx="11"/>
          </p:nvPr>
        </p:nvSpPr>
        <p:spPr/>
        <p:txBody>
          <a:bodyPr/>
          <a:lstStyle/>
          <a:p>
            <a:endParaRPr lang="it-IT"/>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3</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fr-FR" dirty="0"/>
              <a:t>Des informations sur une allocation efficace des ressources peuvent aider les gestionnaires de programmes à démontrer aux autres — autorités financières, pourvoyeurs du budget — que les ressources limitées sont dépensées de la meilleure façon possible dans les services les plus appropriés. </a:t>
            </a:r>
          </a:p>
          <a:p>
            <a:r>
              <a:rPr lang="fr-FR" dirty="0"/>
              <a:t>Cela peut aussi aider ces gestionnaires à distinguer des domaines qui, s'ils étaient mieux financés, seraient de bons investissements. Cette information peut permettre des économies dans des domaines inattendus. </a:t>
            </a:r>
          </a:p>
          <a:p>
            <a:r>
              <a:rPr lang="fr-FR" dirty="0"/>
              <a:t>Elle est utile aussi pour clarifier et énoncer le coût de certains domaines où l'efficacité économique est sacrifiée au profit d'autres considérations.</a:t>
            </a:r>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30</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fr-FR" dirty="0"/>
              <a:t>Par exemple: après avoir établi l'allocation de ressources la plus efficace dans un système de soins de santé, on peut décider qu'un hôpital de campagne, qui n'est pourtant pas aussi efficace que l'hôpital de la ville, devrait rester ouvert parce qu'il n'est ni juste, ni équitable pour les personnes des environs de devoir se déplacer jusqu'à la ville pour recevoir des soins de santé. Cette décision a sa valeur, car c'est un choix de conscience au sein d'une politique globale de santé. Mais il faut aussi être capable de quantifier  combien ce choix de « non efficacité» va coûter à l'ensemble du système de santé.</a:t>
            </a:r>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31</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8229600" cy="1143000"/>
          </a:xfrm>
        </p:spPr>
        <p:txBody>
          <a:bodyPr/>
          <a:lstStyle/>
          <a:p>
            <a:endParaRPr lang="fr-FR" dirty="0"/>
          </a:p>
        </p:txBody>
      </p:sp>
      <p:sp>
        <p:nvSpPr>
          <p:cNvPr id="3" name="Espace réservé du contenu 2"/>
          <p:cNvSpPr>
            <a:spLocks noGrp="1"/>
          </p:cNvSpPr>
          <p:nvPr>
            <p:ph idx="1"/>
          </p:nvPr>
        </p:nvSpPr>
        <p:spPr/>
        <p:txBody>
          <a:bodyPr>
            <a:normAutofit/>
          </a:bodyPr>
          <a:lstStyle/>
          <a:p>
            <a:r>
              <a:rPr lang="fr-FR" dirty="0"/>
              <a:t>Efficience: Le terme « efficience » est ici utilisé pour désigner le niveau de réalisation garanti par le système de santé par rapport aux intrants financiers et environnementaux (influences externes sur la réalisation). </a:t>
            </a:r>
          </a:p>
          <a:p>
            <a:r>
              <a:rPr lang="fr-FR" dirty="0"/>
              <a:t>On distingue l’efficience allocative et l’efficience technique</a:t>
            </a:r>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32</a:t>
            </a:fld>
            <a:endParaRPr lang="it-IT"/>
          </a:p>
        </p:txBody>
      </p:sp>
    </p:spTree>
  </p:cSld>
  <p:clrMapOvr>
    <a:masterClrMapping/>
  </p:clrMapOvr>
  <p:transition>
    <p:wedg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8229600" cy="1143000"/>
          </a:xfrm>
        </p:spPr>
        <p:txBody>
          <a:bodyPr/>
          <a:lstStyle/>
          <a:p>
            <a:r>
              <a:rPr lang="fr-FR" dirty="0"/>
              <a:t>Efficience allocative </a:t>
            </a:r>
          </a:p>
        </p:txBody>
      </p:sp>
      <p:sp>
        <p:nvSpPr>
          <p:cNvPr id="3" name="Espace réservé du contenu 2"/>
          <p:cNvSpPr>
            <a:spLocks noGrp="1"/>
          </p:cNvSpPr>
          <p:nvPr>
            <p:ph idx="1"/>
          </p:nvPr>
        </p:nvSpPr>
        <p:spPr/>
        <p:txBody>
          <a:bodyPr>
            <a:normAutofit/>
          </a:bodyPr>
          <a:lstStyle/>
          <a:p>
            <a:pPr>
              <a:buNone/>
            </a:pPr>
            <a:r>
              <a:rPr lang="fr-FR" dirty="0"/>
              <a:t>           situation où les ressources sont allouées de préférence aux services de santé qui traitent les aspects de la maladie pour lesquels des interventions efficaces existent et qui sont les plus fréquents dans la communauté concernée. Parmi les services choisis, la priorité est donnée aux interventions les plus « coût efficace » c’est-à-dire celles qui présentent qui présentent le plus faible coût par unité de santé.</a:t>
            </a:r>
          </a:p>
          <a:p>
            <a:pPr>
              <a:buNone/>
            </a:pPr>
            <a:r>
              <a:rPr lang="fr-FR" dirty="0"/>
              <a:t>Exemple:</a:t>
            </a:r>
          </a:p>
          <a:p>
            <a:pPr>
              <a:buNone/>
            </a:pPr>
            <a:endParaRPr lang="fr-FR" dirty="0"/>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33</a:t>
            </a:fld>
            <a:endParaRPr lang="it-IT"/>
          </a:p>
        </p:txBody>
      </p:sp>
      <p:sp>
        <p:nvSpPr>
          <p:cNvPr id="6" name="Flèche droite 5"/>
          <p:cNvSpPr/>
          <p:nvPr/>
        </p:nvSpPr>
        <p:spPr>
          <a:xfrm>
            <a:off x="539552" y="2132856"/>
            <a:ext cx="43204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wedg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Efficience allocative </a:t>
            </a:r>
          </a:p>
        </p:txBody>
      </p:sp>
      <p:sp>
        <p:nvSpPr>
          <p:cNvPr id="3" name="Espace réservé du contenu 2"/>
          <p:cNvSpPr>
            <a:spLocks noGrp="1"/>
          </p:cNvSpPr>
          <p:nvPr>
            <p:ph idx="1"/>
          </p:nvPr>
        </p:nvSpPr>
        <p:spPr/>
        <p:txBody>
          <a:bodyPr/>
          <a:lstStyle/>
          <a:p>
            <a:r>
              <a:rPr lang="fr-FR" dirty="0"/>
              <a:t>Soit le tableau suivant où on a le choix entre 2 stratégies de vaccination: Quelle est la stratégie la plus efficiente?</a:t>
            </a:r>
          </a:p>
          <a:p>
            <a:endParaRPr lang="fr-FR" dirty="0"/>
          </a:p>
          <a:p>
            <a:pPr>
              <a:buNone/>
            </a:pPr>
            <a:endParaRPr lang="fr-FR" dirty="0"/>
          </a:p>
          <a:p>
            <a:pPr>
              <a:buNone/>
            </a:pPr>
            <a:endParaRPr lang="fr-FR" dirty="0"/>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34</a:t>
            </a:fld>
            <a:endParaRPr lang="it-IT"/>
          </a:p>
        </p:txBody>
      </p:sp>
      <p:graphicFrame>
        <p:nvGraphicFramePr>
          <p:cNvPr id="6" name="Tableau 5"/>
          <p:cNvGraphicFramePr>
            <a:graphicFrameLocks noGrp="1"/>
          </p:cNvGraphicFramePr>
          <p:nvPr/>
        </p:nvGraphicFramePr>
        <p:xfrm>
          <a:off x="611560" y="3356992"/>
          <a:ext cx="7632848" cy="1925320"/>
        </p:xfrm>
        <a:graphic>
          <a:graphicData uri="http://schemas.openxmlformats.org/drawingml/2006/table">
            <a:tbl>
              <a:tblPr firstRow="1" bandRow="1">
                <a:tableStyleId>{5C22544A-7EE6-4342-B048-85BDC9FD1C3A}</a:tableStyleId>
              </a:tblPr>
              <a:tblGrid>
                <a:gridCol w="2088232">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tblGrid>
              <a:tr h="370840">
                <a:tc>
                  <a:txBody>
                    <a:bodyPr/>
                    <a:lstStyle/>
                    <a:p>
                      <a:endParaRPr lang="fr-FR" dirty="0"/>
                    </a:p>
                  </a:txBody>
                  <a:tcPr/>
                </a:tc>
                <a:tc>
                  <a:txBody>
                    <a:bodyPr/>
                    <a:lstStyle/>
                    <a:p>
                      <a:r>
                        <a:rPr lang="fr-FR" dirty="0"/>
                        <a:t>Nombre d’enfants vaccinés</a:t>
                      </a:r>
                    </a:p>
                  </a:txBody>
                  <a:tcPr/>
                </a:tc>
                <a:tc>
                  <a:txBody>
                    <a:bodyPr/>
                    <a:lstStyle/>
                    <a:p>
                      <a:r>
                        <a:rPr lang="fr-FR" dirty="0"/>
                        <a:t>Coût en $</a:t>
                      </a:r>
                      <a:r>
                        <a:rPr lang="fr-FR" baseline="0" dirty="0"/>
                        <a:t> US</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Coût par</a:t>
                      </a:r>
                      <a:r>
                        <a:rPr lang="fr-FR" baseline="0" dirty="0"/>
                        <a:t> </a:t>
                      </a:r>
                      <a:r>
                        <a:rPr lang="fr-FR" dirty="0"/>
                        <a:t>enfant vacciné en $</a:t>
                      </a:r>
                      <a:r>
                        <a:rPr lang="fr-FR" baseline="0" dirty="0"/>
                        <a:t> US</a:t>
                      </a:r>
                      <a:endParaRPr lang="fr-FR" dirty="0"/>
                    </a:p>
                    <a:p>
                      <a:endParaRPr lang="fr-FR" dirty="0"/>
                    </a:p>
                  </a:txBody>
                  <a:tcPr/>
                </a:tc>
                <a:extLst>
                  <a:ext uri="{0D108BD9-81ED-4DB2-BD59-A6C34878D82A}">
                    <a16:rowId xmlns:a16="http://schemas.microsoft.com/office/drawing/2014/main" val="10000"/>
                  </a:ext>
                </a:extLst>
              </a:tr>
              <a:tr h="370840">
                <a:tc>
                  <a:txBody>
                    <a:bodyPr/>
                    <a:lstStyle/>
                    <a:p>
                      <a:r>
                        <a:rPr lang="fr-FR" dirty="0"/>
                        <a:t>Stratégie fixe A</a:t>
                      </a:r>
                    </a:p>
                  </a:txBody>
                  <a:tcPr/>
                </a:tc>
                <a:tc>
                  <a:txBody>
                    <a:bodyPr/>
                    <a:lstStyle/>
                    <a:p>
                      <a:r>
                        <a:rPr lang="fr-FR" dirty="0"/>
                        <a:t>10 000</a:t>
                      </a:r>
                    </a:p>
                  </a:txBody>
                  <a:tcPr/>
                </a:tc>
                <a:tc>
                  <a:txBody>
                    <a:bodyPr/>
                    <a:lstStyle/>
                    <a:p>
                      <a:r>
                        <a:rPr lang="fr-FR" dirty="0"/>
                        <a:t>20 000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2 $</a:t>
                      </a:r>
                      <a:r>
                        <a:rPr lang="fr-FR" baseline="0" dirty="0"/>
                        <a:t> US/enfant</a:t>
                      </a:r>
                      <a:endParaRPr lang="fr-FR" dirty="0"/>
                    </a:p>
                    <a:p>
                      <a:endParaRPr lang="fr-FR" dirty="0"/>
                    </a:p>
                  </a:txBody>
                  <a:tcPr/>
                </a:tc>
                <a:extLst>
                  <a:ext uri="{0D108BD9-81ED-4DB2-BD59-A6C34878D82A}">
                    <a16:rowId xmlns:a16="http://schemas.microsoft.com/office/drawing/2014/main" val="10001"/>
                  </a:ext>
                </a:extLst>
              </a:tr>
              <a:tr h="370840">
                <a:tc>
                  <a:txBody>
                    <a:bodyPr/>
                    <a:lstStyle/>
                    <a:p>
                      <a:r>
                        <a:rPr lang="fr-FR" dirty="0"/>
                        <a:t>Stratégie mobile B</a:t>
                      </a:r>
                    </a:p>
                  </a:txBody>
                  <a:tcPr/>
                </a:tc>
                <a:tc>
                  <a:txBody>
                    <a:bodyPr/>
                    <a:lstStyle/>
                    <a:p>
                      <a:r>
                        <a:rPr lang="fr-FR" dirty="0"/>
                        <a:t>15 000</a:t>
                      </a:r>
                    </a:p>
                  </a:txBody>
                  <a:tcPr/>
                </a:tc>
                <a:tc>
                  <a:txBody>
                    <a:bodyPr/>
                    <a:lstStyle/>
                    <a:p>
                      <a:r>
                        <a:rPr lang="fr-FR" dirty="0"/>
                        <a:t>45 000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3 $</a:t>
                      </a:r>
                      <a:r>
                        <a:rPr lang="fr-FR" baseline="0" dirty="0"/>
                        <a:t> US/enfant</a:t>
                      </a:r>
                      <a:endParaRPr lang="fr-FR" dirty="0"/>
                    </a:p>
                  </a:txBody>
                  <a:tcPr/>
                </a:tc>
                <a:extLst>
                  <a:ext uri="{0D108BD9-81ED-4DB2-BD59-A6C34878D82A}">
                    <a16:rowId xmlns:a16="http://schemas.microsoft.com/office/drawing/2014/main" val="10002"/>
                  </a:ext>
                </a:extLst>
              </a:tr>
            </a:tbl>
          </a:graphicData>
        </a:graphic>
      </p:graphicFrame>
    </p:spTree>
  </p:cSld>
  <p:clrMapOvr>
    <a:masterClrMapping/>
  </p:clrMapOvr>
  <p:transition>
    <p:wedg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Efficience technique </a:t>
            </a:r>
          </a:p>
        </p:txBody>
      </p:sp>
      <p:sp>
        <p:nvSpPr>
          <p:cNvPr id="3" name="Espace réservé du contenu 2"/>
          <p:cNvSpPr>
            <a:spLocks noGrp="1"/>
          </p:cNvSpPr>
          <p:nvPr>
            <p:ph idx="1"/>
          </p:nvPr>
        </p:nvSpPr>
        <p:spPr/>
        <p:txBody>
          <a:bodyPr/>
          <a:lstStyle/>
          <a:p>
            <a:pPr>
              <a:buNone/>
            </a:pPr>
            <a:r>
              <a:rPr lang="fr-FR" dirty="0"/>
              <a:t>C’est la mesure du nombre maximum de services de santé pouvant être fournis avec un budget donné ou le coût minimum requis pour assurer le fonctionnement de chaque service de santé sans que sa qualité ne soit altérée.</a:t>
            </a:r>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35</a:t>
            </a:fld>
            <a:endParaRPr lang="it-IT"/>
          </a:p>
        </p:txBody>
      </p:sp>
    </p:spTree>
  </p:cSld>
  <p:clrMapOvr>
    <a:masterClrMapping/>
  </p:clrMapOvr>
  <p:transition>
    <p:wedg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8229600" cy="1143000"/>
          </a:xfrm>
        </p:spPr>
        <p:txBody>
          <a:bodyPr/>
          <a:lstStyle/>
          <a:p>
            <a:r>
              <a:rPr lang="fr-FR" dirty="0"/>
              <a:t>Efficacité </a:t>
            </a:r>
          </a:p>
        </p:txBody>
      </p:sp>
      <p:sp>
        <p:nvSpPr>
          <p:cNvPr id="3" name="Espace réservé du contenu 2"/>
          <p:cNvSpPr>
            <a:spLocks noGrp="1"/>
          </p:cNvSpPr>
          <p:nvPr>
            <p:ph idx="1"/>
          </p:nvPr>
        </p:nvSpPr>
        <p:spPr/>
        <p:txBody>
          <a:bodyPr>
            <a:normAutofit/>
          </a:bodyPr>
          <a:lstStyle/>
          <a:p>
            <a:r>
              <a:rPr lang="fr-FR" dirty="0"/>
              <a:t>C’est le degré d’atteinte d’un objectif en termes de « </a:t>
            </a:r>
            <a:r>
              <a:rPr lang="fr-FR" dirty="0" err="1"/>
              <a:t>outcome</a:t>
            </a:r>
            <a:r>
              <a:rPr lang="fr-FR" dirty="0"/>
              <a:t> » (résultats) à partir de ressources (humaines, matériels et financières).</a:t>
            </a:r>
          </a:p>
          <a:p>
            <a:r>
              <a:rPr lang="fr-FR" dirty="0"/>
              <a:t>Exemple: Soit le tableau suivant où on a le choix entre 2 stratégies de vaccination: Quelle est la stratégie la plus efficace?</a:t>
            </a:r>
          </a:p>
          <a:p>
            <a:pPr fontAlgn="t"/>
            <a:endParaRPr lang="fr-FR" b="1" dirty="0"/>
          </a:p>
          <a:p>
            <a:pPr fontAlgn="t"/>
            <a:endParaRPr lang="fr-FR" b="1" dirty="0"/>
          </a:p>
          <a:p>
            <a:pPr fontAlgn="t"/>
            <a:endParaRPr lang="fr-FR" b="1" dirty="0"/>
          </a:p>
          <a:p>
            <a:pPr fontAlgn="t"/>
            <a:endParaRPr lang="fr-FR" b="1" dirty="0"/>
          </a:p>
          <a:p>
            <a:pPr fontAlgn="t"/>
            <a:endParaRPr lang="fr-FR" b="1" dirty="0"/>
          </a:p>
          <a:p>
            <a:endParaRPr lang="fr-FR" dirty="0"/>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36</a:t>
            </a:fld>
            <a:endParaRPr lang="it-IT"/>
          </a:p>
        </p:txBody>
      </p:sp>
      <p:graphicFrame>
        <p:nvGraphicFramePr>
          <p:cNvPr id="6" name="Tableau 5"/>
          <p:cNvGraphicFramePr>
            <a:graphicFrameLocks noGrp="1"/>
          </p:cNvGraphicFramePr>
          <p:nvPr/>
        </p:nvGraphicFramePr>
        <p:xfrm>
          <a:off x="1043608" y="4653136"/>
          <a:ext cx="7128792" cy="1645920"/>
        </p:xfrm>
        <a:graphic>
          <a:graphicData uri="http://schemas.openxmlformats.org/drawingml/2006/table">
            <a:tbl>
              <a:tblPr firstRow="1" bandRow="1">
                <a:tableStyleId>{5C22544A-7EE6-4342-B048-85BDC9FD1C3A}</a:tableStyleId>
              </a:tblPr>
              <a:tblGrid>
                <a:gridCol w="1368152">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gridCol w="1602178">
                  <a:extLst>
                    <a:ext uri="{9D8B030D-6E8A-4147-A177-3AD203B41FA5}">
                      <a16:colId xmlns:a16="http://schemas.microsoft.com/office/drawing/2014/main" val="20002"/>
                    </a:ext>
                  </a:extLst>
                </a:gridCol>
                <a:gridCol w="1782198">
                  <a:extLst>
                    <a:ext uri="{9D8B030D-6E8A-4147-A177-3AD203B41FA5}">
                      <a16:colId xmlns:a16="http://schemas.microsoft.com/office/drawing/2014/main" val="20003"/>
                    </a:ext>
                  </a:extLst>
                </a:gridCol>
              </a:tblGrid>
              <a:tr h="830376">
                <a:tc>
                  <a:txBody>
                    <a:bodyPr/>
                    <a:lstStyle/>
                    <a:p>
                      <a:endParaRPr lang="fr-FR" dirty="0"/>
                    </a:p>
                  </a:txBody>
                  <a:tcPr/>
                </a:tc>
                <a:tc>
                  <a:txBody>
                    <a:bodyPr/>
                    <a:lstStyle/>
                    <a:p>
                      <a:r>
                        <a:rPr lang="fr-FR" b="1" dirty="0"/>
                        <a:t>Nombre d’enfants vaccinés</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b="1" dirty="0"/>
                        <a:t>Coût en $ US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b="1" dirty="0"/>
                        <a:t>Coût par enfant vacciné en $ US</a:t>
                      </a:r>
                    </a:p>
                  </a:txBody>
                  <a:tcPr/>
                </a:tc>
                <a:extLst>
                  <a:ext uri="{0D108BD9-81ED-4DB2-BD59-A6C34878D82A}">
                    <a16:rowId xmlns:a16="http://schemas.microsoft.com/office/drawing/2014/main" val="10000"/>
                  </a:ext>
                </a:extLst>
              </a:tr>
              <a:tr h="346616">
                <a:tc>
                  <a:txBody>
                    <a:bodyPr/>
                    <a:lstStyle/>
                    <a:p>
                      <a:r>
                        <a:rPr lang="fr-FR" dirty="0"/>
                        <a:t>A</a:t>
                      </a:r>
                    </a:p>
                  </a:txBody>
                  <a:tcPr/>
                </a:tc>
                <a:tc>
                  <a:txBody>
                    <a:bodyPr/>
                    <a:lstStyle/>
                    <a:p>
                      <a:r>
                        <a:rPr lang="fr-FR" dirty="0"/>
                        <a:t>10 000</a:t>
                      </a:r>
                    </a:p>
                  </a:txBody>
                  <a:tcPr/>
                </a:tc>
                <a:tc>
                  <a:txBody>
                    <a:bodyPr/>
                    <a:lstStyle/>
                    <a:p>
                      <a:r>
                        <a:rPr lang="fr-FR" dirty="0"/>
                        <a:t>20 000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2 $</a:t>
                      </a:r>
                      <a:r>
                        <a:rPr lang="fr-FR" baseline="0" dirty="0"/>
                        <a:t> US/enfant</a:t>
                      </a:r>
                      <a:endParaRPr lang="fr-FR" dirty="0"/>
                    </a:p>
                  </a:txBody>
                  <a:tcPr/>
                </a:tc>
                <a:extLst>
                  <a:ext uri="{0D108BD9-81ED-4DB2-BD59-A6C34878D82A}">
                    <a16:rowId xmlns:a16="http://schemas.microsoft.com/office/drawing/2014/main" val="10001"/>
                  </a:ext>
                </a:extLst>
              </a:tr>
              <a:tr h="346616">
                <a:tc>
                  <a:txBody>
                    <a:bodyPr/>
                    <a:lstStyle/>
                    <a:p>
                      <a:r>
                        <a:rPr lang="fr-FR" dirty="0"/>
                        <a:t>B</a:t>
                      </a:r>
                    </a:p>
                  </a:txBody>
                  <a:tcPr/>
                </a:tc>
                <a:tc>
                  <a:txBody>
                    <a:bodyPr/>
                    <a:lstStyle/>
                    <a:p>
                      <a:r>
                        <a:rPr lang="fr-FR" dirty="0"/>
                        <a:t>15 000</a:t>
                      </a:r>
                    </a:p>
                  </a:txBody>
                  <a:tcPr/>
                </a:tc>
                <a:tc>
                  <a:txBody>
                    <a:bodyPr/>
                    <a:lstStyle/>
                    <a:p>
                      <a:r>
                        <a:rPr lang="fr-FR" dirty="0"/>
                        <a:t>45 000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3 $</a:t>
                      </a:r>
                      <a:r>
                        <a:rPr lang="fr-FR" baseline="0" dirty="0"/>
                        <a:t> US/enfant</a:t>
                      </a:r>
                      <a:endParaRPr lang="fr-FR" dirty="0"/>
                    </a:p>
                  </a:txBody>
                  <a:tcPr/>
                </a:tc>
                <a:extLst>
                  <a:ext uri="{0D108BD9-81ED-4DB2-BD59-A6C34878D82A}">
                    <a16:rowId xmlns:a16="http://schemas.microsoft.com/office/drawing/2014/main" val="10002"/>
                  </a:ext>
                </a:extLst>
              </a:tr>
            </a:tbl>
          </a:graphicData>
        </a:graphic>
      </p:graphicFrame>
    </p:spTree>
  </p:cSld>
  <p:clrMapOvr>
    <a:masterClrMapping/>
  </p:clrMapOvr>
  <p:transition>
    <p:wedg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8229600" cy="1143000"/>
          </a:xfrm>
        </p:spPr>
        <p:txBody>
          <a:bodyPr/>
          <a:lstStyle/>
          <a:p>
            <a:r>
              <a:rPr lang="fr-FR" dirty="0"/>
              <a:t>Efficacité</a:t>
            </a:r>
          </a:p>
        </p:txBody>
      </p:sp>
      <p:sp>
        <p:nvSpPr>
          <p:cNvPr id="3" name="Espace réservé du contenu 2"/>
          <p:cNvSpPr>
            <a:spLocks noGrp="1"/>
          </p:cNvSpPr>
          <p:nvPr>
            <p:ph idx="1"/>
          </p:nvPr>
        </p:nvSpPr>
        <p:spPr/>
        <p:txBody>
          <a:bodyPr>
            <a:normAutofit fontScale="92500"/>
          </a:bodyPr>
          <a:lstStyle/>
          <a:p>
            <a:r>
              <a:rPr lang="fr-FR" dirty="0"/>
              <a:t>L'</a:t>
            </a:r>
            <a:r>
              <a:rPr lang="fr-FR" b="1" dirty="0"/>
              <a:t>efficacité</a:t>
            </a:r>
            <a:r>
              <a:rPr lang="fr-FR" dirty="0"/>
              <a:t> est la relation qui existe entre le niveau des ressources investies et celui des résultats obtenus en gains de santé.</a:t>
            </a:r>
          </a:p>
          <a:p>
            <a:r>
              <a:rPr lang="fr-FR" dirty="0"/>
              <a:t>Dans sa forme pure, la mesure de l'efficacité compare deux choses qui doivent conduire au même résultat ou qui ont le même objectif. Prenons l'exemple de deux médicaments qui permettent tous deux de guérir une maladie donnée. Le médicament le plus efficace sera celui qui assure la période de guérison la plus rapide tout en ayant le moins d'effets secondaires. On dit alors que c'est le médicament le plus efficace sur le plan clinique.</a:t>
            </a:r>
          </a:p>
          <a:p>
            <a:pPr>
              <a:buNone/>
            </a:pPr>
            <a:endParaRPr lang="fr-FR" dirty="0"/>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37</a:t>
            </a:fld>
            <a:endParaRPr lang="it-IT"/>
          </a:p>
        </p:txBody>
      </p:sp>
    </p:spTree>
  </p:cSld>
  <p:clrMapOvr>
    <a:masterClrMapping/>
  </p:clrMapOvr>
  <p:transition>
    <p:wedg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8229600" cy="1143000"/>
          </a:xfrm>
        </p:spPr>
        <p:txBody>
          <a:bodyPr/>
          <a:lstStyle/>
          <a:p>
            <a:r>
              <a:rPr lang="fr-FR" dirty="0"/>
              <a:t>Efficacité</a:t>
            </a:r>
          </a:p>
        </p:txBody>
      </p:sp>
      <p:sp>
        <p:nvSpPr>
          <p:cNvPr id="3" name="Espace réservé du contenu 2"/>
          <p:cNvSpPr>
            <a:spLocks noGrp="1"/>
          </p:cNvSpPr>
          <p:nvPr>
            <p:ph idx="1"/>
          </p:nvPr>
        </p:nvSpPr>
        <p:spPr/>
        <p:txBody>
          <a:bodyPr>
            <a:normAutofit/>
          </a:bodyPr>
          <a:lstStyle/>
          <a:p>
            <a:pPr>
              <a:buNone/>
            </a:pPr>
            <a:endParaRPr lang="fr-FR" dirty="0"/>
          </a:p>
          <a:p>
            <a:r>
              <a:rPr lang="fr-FR" dirty="0"/>
              <a:t>Une intervention efficace est une intervention qui permet d’impacter le(s) déterminant(s) (ou le(s) facteur(s)) et d’agir sur le problème de santé visé (de le prévenir dans le cadre d’une intervention de prévention) (d’après </a:t>
            </a:r>
            <a:r>
              <a:rPr lang="fr-FR" dirty="0" err="1"/>
              <a:t>Contandriopoulos</a:t>
            </a:r>
            <a:r>
              <a:rPr lang="fr-FR" dirty="0"/>
              <a:t> et al., 2000 ; Champagne et al., 2008 ; </a:t>
            </a:r>
            <a:r>
              <a:rPr lang="fr-FR" dirty="0" err="1"/>
              <a:t>Brousselle</a:t>
            </a:r>
            <a:r>
              <a:rPr lang="fr-FR" dirty="0"/>
              <a:t> et al., 2009).</a:t>
            </a:r>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38</a:t>
            </a:fld>
            <a:endParaRPr lang="it-IT"/>
          </a:p>
        </p:txBody>
      </p:sp>
    </p:spTree>
  </p:cSld>
  <p:clrMapOvr>
    <a:masterClrMapping/>
  </p:clrMapOvr>
  <p:transition>
    <p:wedg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Efficacité/Efficience</a:t>
            </a:r>
          </a:p>
        </p:txBody>
      </p:sp>
      <p:sp>
        <p:nvSpPr>
          <p:cNvPr id="3" name="Espace réservé du contenu 2"/>
          <p:cNvSpPr>
            <a:spLocks noGrp="1"/>
          </p:cNvSpPr>
          <p:nvPr>
            <p:ph idx="1"/>
          </p:nvPr>
        </p:nvSpPr>
        <p:spPr/>
        <p:txBody>
          <a:bodyPr/>
          <a:lstStyle/>
          <a:p>
            <a:r>
              <a:rPr lang="fr-FR" dirty="0"/>
              <a:t>En résumé:</a:t>
            </a:r>
          </a:p>
          <a:p>
            <a:r>
              <a:rPr lang="fr-FR" dirty="0"/>
              <a:t>L’efficacité est le rapport entre les résultats atteints et les objectifs qui étaient visés a priori. </a:t>
            </a:r>
          </a:p>
          <a:p>
            <a:r>
              <a:rPr lang="fr-FR" dirty="0"/>
              <a:t>Pour ce qui est de l’efficience, il s’agit des résultats atteints par rapport aux ressources utilisées pour arriver aux résultats.</a:t>
            </a:r>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39</a:t>
            </a:fld>
            <a:endParaRPr lang="it-IT"/>
          </a:p>
        </p:txBody>
      </p:sp>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428604"/>
            <a:ext cx="8229600" cy="1214446"/>
          </a:xfrm>
        </p:spPr>
        <p:txBody>
          <a:bodyPr>
            <a:normAutofit fontScale="90000"/>
          </a:bodyPr>
          <a:lstStyle/>
          <a:p>
            <a:pPr algn="ctr"/>
            <a:br>
              <a:rPr lang="fr-FR" dirty="0"/>
            </a:br>
            <a:r>
              <a:rPr lang="fr-FR" dirty="0"/>
              <a:t>INTRODUCTION</a:t>
            </a:r>
          </a:p>
        </p:txBody>
      </p:sp>
      <p:sp>
        <p:nvSpPr>
          <p:cNvPr id="3" name="Espace réservé du contenu 2"/>
          <p:cNvSpPr>
            <a:spLocks noGrp="1"/>
          </p:cNvSpPr>
          <p:nvPr>
            <p:ph idx="1"/>
          </p:nvPr>
        </p:nvSpPr>
        <p:spPr/>
        <p:txBody>
          <a:bodyPr>
            <a:normAutofit/>
          </a:bodyPr>
          <a:lstStyle/>
          <a:p>
            <a:pPr>
              <a:buNone/>
            </a:pPr>
            <a:r>
              <a:rPr lang="fr-FR" dirty="0"/>
              <a:t>Pourquoi l’économie de la santé ?</a:t>
            </a:r>
          </a:p>
          <a:p>
            <a:pPr algn="just"/>
            <a:r>
              <a:rPr lang="fr-FR" dirty="0"/>
              <a:t>Les acteurs du système de santé sont confrontés, de manière de plus en plus  aiguë, à l’obligation d’assurer une utilisation optimale des ressources disponibles. </a:t>
            </a:r>
          </a:p>
          <a:p>
            <a:pPr algn="just"/>
            <a:r>
              <a:rPr lang="fr-FR" dirty="0"/>
              <a:t>À l’échelle individuelle ou collective, ces acteurs sont souvent en situation de devoir faire des choix entre plusieurs alternatives.</a:t>
            </a:r>
          </a:p>
          <a:p>
            <a:pPr algn="just"/>
            <a:r>
              <a:rPr lang="fr-FR" dirty="0"/>
              <a:t>Ces choix obéissent à certains principes économiques notamment la rationalité; la demande et l’offre en matière de soins.</a:t>
            </a:r>
          </a:p>
          <a:p>
            <a:pPr algn="just"/>
            <a:endParaRPr lang="fr-FR" dirty="0"/>
          </a:p>
          <a:p>
            <a:pPr algn="just">
              <a:buNone/>
            </a:pPr>
            <a:endParaRPr lang="fr-FR" dirty="0"/>
          </a:p>
          <a:p>
            <a:pPr algn="just">
              <a:buNone/>
            </a:pPr>
            <a:endParaRPr lang="fr-FR" dirty="0"/>
          </a:p>
        </p:txBody>
      </p:sp>
      <p:sp>
        <p:nvSpPr>
          <p:cNvPr id="5" name="Espace réservé du pied de page 4"/>
          <p:cNvSpPr>
            <a:spLocks noGrp="1"/>
          </p:cNvSpPr>
          <p:nvPr>
            <p:ph type="ftr" sz="quarter" idx="11"/>
          </p:nvPr>
        </p:nvSpPr>
        <p:spPr/>
        <p:txBody>
          <a:bodyPr/>
          <a:lstStyle/>
          <a:p>
            <a:endParaRPr lang="it-IT"/>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4</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solidFill>
                  <a:srgbClr val="FF0000"/>
                </a:solidFill>
              </a:rPr>
              <a:t>Subvention croisée en fonction des revenus</a:t>
            </a:r>
            <a:r>
              <a:rPr lang="fr-FR" dirty="0"/>
              <a:t>:  c’est la situation où les riches participent plus au financement des soins que les pauvres mais tous ont un même accès aux services de santé;</a:t>
            </a:r>
          </a:p>
          <a:p>
            <a:r>
              <a:rPr lang="fr-FR" dirty="0">
                <a:solidFill>
                  <a:srgbClr val="FF0000"/>
                </a:solidFill>
              </a:rPr>
              <a:t>Subvention croisée en fonction des risques: </a:t>
            </a:r>
            <a:r>
              <a:rPr lang="fr-FR" dirty="0"/>
              <a:t>ceux qui ont le plus besoin de soins (les individus présentant plus de risque) peuvent utiliser davantage les services de santé que ceux qui sont en bonne santé quelle que soit la cotisation de chaque groupe.</a:t>
            </a:r>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40</a:t>
            </a:fld>
            <a:endParaRPr lang="it-IT"/>
          </a:p>
        </p:txBody>
      </p:sp>
    </p:spTree>
  </p:cSld>
  <p:clrMapOvr>
    <a:masterClrMapping/>
  </p:clrMapOvr>
  <p:transition>
    <p:wedg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r>
              <a:rPr lang="fr-FR" dirty="0">
                <a:solidFill>
                  <a:srgbClr val="FF0000"/>
                </a:solidFill>
              </a:rPr>
              <a:t>Approche sectorielle élargie (SWAP): </a:t>
            </a:r>
            <a:r>
              <a:rPr lang="fr-FR" dirty="0"/>
              <a:t>Il s’agit d’un mécanisme de collecte de ressources, pour soutenir la politique et le programme des dépenses qui mis en œuvre et géré par le gouvernement dans le cadre d’une approche commune dans le secteur de la santé.</a:t>
            </a:r>
          </a:p>
          <a:p>
            <a:r>
              <a:rPr lang="fr-FR" dirty="0">
                <a:solidFill>
                  <a:srgbClr val="FF0000"/>
                </a:solidFill>
              </a:rPr>
              <a:t>Appui budgétaire général</a:t>
            </a:r>
            <a:r>
              <a:rPr lang="fr-FR" dirty="0"/>
              <a:t>: c’est un appui financier des bailleurs de fonds qui entièrement accordé au MEF plutôt qu’au MS. La décision finale sur la répartition de ces fonds entre le MS et les autres départements revient au MEF.</a:t>
            </a:r>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41</a:t>
            </a:fld>
            <a:endParaRPr lang="it-IT"/>
          </a:p>
        </p:txBody>
      </p:sp>
    </p:spTree>
  </p:cSld>
  <p:clrMapOvr>
    <a:masterClrMapping/>
  </p:clrMapOvr>
  <p:transition>
    <p:wedg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a:bodyPr>
          <a:lstStyle/>
          <a:p>
            <a:r>
              <a:rPr lang="fr-FR" dirty="0">
                <a:solidFill>
                  <a:srgbClr val="FF0000"/>
                </a:solidFill>
              </a:rPr>
              <a:t>Cotisation dégressive: </a:t>
            </a:r>
            <a:r>
              <a:rPr lang="fr-FR" dirty="0"/>
              <a:t>mécanisme dans lequel les groupes à faibles revenus versent un pourcentage de leur revenu supérieur au pourcentage versé par les groupes à revenu élevé.</a:t>
            </a:r>
          </a:p>
          <a:p>
            <a:r>
              <a:rPr lang="fr-FR" dirty="0">
                <a:solidFill>
                  <a:srgbClr val="FF0000"/>
                </a:solidFill>
              </a:rPr>
              <a:t>Cotisation progressive: </a:t>
            </a:r>
            <a:r>
              <a:rPr lang="fr-FR" dirty="0"/>
              <a:t>mécanisme dans lequel les groupes à faibles revenus versent un pourcentage de leur revenu inférieur au pourcentage versé par les groupes à revenu élevé.</a:t>
            </a:r>
          </a:p>
          <a:p>
            <a:r>
              <a:rPr lang="fr-FR" dirty="0">
                <a:solidFill>
                  <a:srgbClr val="FF0000"/>
                </a:solidFill>
              </a:rPr>
              <a:t>Cotisation proportionnelle: </a:t>
            </a:r>
            <a:r>
              <a:rPr lang="fr-FR" dirty="0"/>
              <a:t>mécanisme dans lequel les tous les groupes versent un même pourcentage de leur revenu au régime d’assurance maladie quelque soit le revenu.</a:t>
            </a:r>
          </a:p>
          <a:p>
            <a:endParaRPr lang="fr-FR" dirty="0"/>
          </a:p>
          <a:p>
            <a:endParaRPr lang="fr-FR" dirty="0"/>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42</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fr-FR" dirty="0">
                <a:solidFill>
                  <a:srgbClr val="FF0000"/>
                </a:solidFill>
              </a:rPr>
              <a:t>Dépenses catastrophiques: </a:t>
            </a:r>
            <a:r>
              <a:rPr lang="fr-FR" dirty="0"/>
              <a:t>ce sont des dépenses si élevées qu’elles contraignent les ménages à réduire leurs dépenses sur les autres biens de base (alimentation) au profit de la santé</a:t>
            </a:r>
          </a:p>
          <a:p>
            <a:r>
              <a:rPr lang="fr-FR" dirty="0">
                <a:solidFill>
                  <a:srgbClr val="FF0000"/>
                </a:solidFill>
              </a:rPr>
              <a:t>L'aléa moral </a:t>
            </a:r>
            <a:r>
              <a:rPr lang="fr-FR" dirty="0"/>
              <a:t>consiste dans le fait qu'une personne ou une entreprise assurée contre un risque peut se comporter de manière plus risquée que si elle était totalement exposée au risque. Exemple : si une personne qui s’assure contre le risque maladie s’expose volontairement au risque au prétexte que s’il tombe malade il sera traité, il fait jouer l’aléa moral.</a:t>
            </a:r>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43</a:t>
            </a:fld>
            <a:endParaRPr lang="it-IT"/>
          </a:p>
        </p:txBody>
      </p:sp>
    </p:spTree>
  </p:cSld>
  <p:clrMapOvr>
    <a:masterClrMapping/>
  </p:clrMapOvr>
  <p:transition>
    <p:wedg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solidFill>
                  <a:srgbClr val="FF0000"/>
                </a:solidFill>
              </a:rPr>
              <a:t>Sélection adverse: </a:t>
            </a:r>
            <a:r>
              <a:rPr lang="fr-FR" dirty="0"/>
              <a:t>une personne avec un risque élevé de maladie et grands besoins en soins de santé récurrents sera plus prompte à souscrire à une assurance maladie qu’une personne avec un faible risque de maladie et des besoins moindres e soins de santé récurrents.</a:t>
            </a:r>
          </a:p>
          <a:p>
            <a:r>
              <a:rPr lang="fr-FR" dirty="0">
                <a:solidFill>
                  <a:srgbClr val="FF0000"/>
                </a:solidFill>
              </a:rPr>
              <a:t>Incitation négative</a:t>
            </a:r>
            <a:r>
              <a:rPr lang="fr-FR" dirty="0"/>
              <a:t>: il s’agit d’une incitation qui peut entrainer un comportement contraire aux objectifs de la politique de santé publique. Ex: la gratuité.</a:t>
            </a:r>
          </a:p>
          <a:p>
            <a:endParaRPr lang="fr-FR" dirty="0"/>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44</a:t>
            </a:fld>
            <a:endParaRPr lang="it-IT"/>
          </a:p>
        </p:txBody>
      </p:sp>
    </p:spTree>
  </p:cSld>
  <p:clrMapOvr>
    <a:masterClrMapping/>
  </p:clrMapOvr>
  <p:transition>
    <p:wedg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fr-FR" dirty="0">
                <a:solidFill>
                  <a:srgbClr val="FF0000"/>
                </a:solidFill>
              </a:rPr>
              <a:t>La fongibilité de l’aide: </a:t>
            </a:r>
            <a:r>
              <a:rPr lang="fr-FR" dirty="0"/>
              <a:t>c’est le fait qu’un gouvernement qui s’attend à recevoir de l’aide internationale dans un secteur donné, réduit ses propres dépenses dans ce secteur pour transférer son budget à d’autre secteur.</a:t>
            </a:r>
          </a:p>
          <a:p>
            <a:r>
              <a:rPr lang="fr-FR" dirty="0">
                <a:solidFill>
                  <a:srgbClr val="FF0000"/>
                </a:solidFill>
              </a:rPr>
              <a:t>Un bien public </a:t>
            </a:r>
            <a:r>
              <a:rPr lang="fr-FR" dirty="0"/>
              <a:t>: un bien dont la consommation par un individu n’empêche pas sa consommation par un autre (non rival) et qu’il n’est possible d’empêcher quelqu’un d’en consommer.</a:t>
            </a:r>
          </a:p>
          <a:p>
            <a:r>
              <a:rPr lang="fr-FR" dirty="0">
                <a:solidFill>
                  <a:srgbClr val="FF0000"/>
                </a:solidFill>
              </a:rPr>
              <a:t>Un bien de mérite</a:t>
            </a:r>
            <a:r>
              <a:rPr lang="fr-FR" dirty="0"/>
              <a:t>: un bien dont la population peut ne pas apprécier correctement sa valeur par déficit d’information ou pour des raisons culturelles.</a:t>
            </a:r>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45</a:t>
            </a:fld>
            <a:endParaRPr lang="it-IT"/>
          </a:p>
        </p:txBody>
      </p:sp>
    </p:spTree>
  </p:cSld>
  <p:clrMapOvr>
    <a:masterClrMapping/>
  </p:clrMapOvr>
  <p:transition>
    <p:wedg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Equité</a:t>
            </a:r>
          </a:p>
        </p:txBody>
      </p:sp>
      <p:sp>
        <p:nvSpPr>
          <p:cNvPr id="3" name="Espace réservé du contenu 2"/>
          <p:cNvSpPr>
            <a:spLocks noGrp="1"/>
          </p:cNvSpPr>
          <p:nvPr>
            <p:ph idx="1"/>
          </p:nvPr>
        </p:nvSpPr>
        <p:spPr/>
        <p:txBody>
          <a:bodyPr/>
          <a:lstStyle/>
          <a:p>
            <a:r>
              <a:rPr lang="fr-FR" dirty="0"/>
              <a:t>Pour l’</a:t>
            </a:r>
            <a:r>
              <a:rPr lang="fr-FR" dirty="0" err="1"/>
              <a:t>Internal</a:t>
            </a:r>
            <a:r>
              <a:rPr lang="fr-FR" dirty="0"/>
              <a:t> Society for </a:t>
            </a:r>
            <a:r>
              <a:rPr lang="fr-FR" dirty="0" err="1"/>
              <a:t>Equity</a:t>
            </a:r>
            <a:r>
              <a:rPr lang="fr-FR" dirty="0"/>
              <a:t> in </a:t>
            </a:r>
            <a:r>
              <a:rPr lang="fr-FR" dirty="0" err="1"/>
              <a:t>Health</a:t>
            </a:r>
            <a:r>
              <a:rPr lang="fr-FR" dirty="0"/>
              <a:t>  en 2001 elle est «</a:t>
            </a:r>
            <a:r>
              <a:rPr lang="fr-FR" i="1" dirty="0"/>
              <a:t>l’absence de différences systématiques et potentiellement évitables pour un ou plusieurs aspects de la santé de sous-groupes de populations définis socialement, économiquement, démographiquement ou géographiquement</a:t>
            </a:r>
            <a:r>
              <a:rPr lang="fr-FR" dirty="0"/>
              <a:t>»</a:t>
            </a:r>
          </a:p>
          <a:p>
            <a:r>
              <a:rPr lang="fr-FR" dirty="0"/>
              <a:t>On distingue l’équité verticale et l’équité horizontale</a:t>
            </a:r>
          </a:p>
          <a:p>
            <a:pPr>
              <a:buNone/>
            </a:pPr>
            <a:endParaRPr lang="fr-FR" dirty="0"/>
          </a:p>
          <a:p>
            <a:pPr>
              <a:buNone/>
            </a:pPr>
            <a:endParaRPr lang="fr-FR" dirty="0"/>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46</a:t>
            </a:fld>
            <a:endParaRPr lang="it-IT"/>
          </a:p>
        </p:txBody>
      </p:sp>
    </p:spTree>
  </p:cSld>
  <p:clrMapOvr>
    <a:masterClrMapping/>
  </p:clrMapOvr>
  <p:transition>
    <p:wedg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b="1" dirty="0">
                <a:solidFill>
                  <a:srgbClr val="FF0000"/>
                </a:solidFill>
              </a:rPr>
              <a:t>L’équité verticale </a:t>
            </a:r>
            <a:r>
              <a:rPr lang="fr-FR" dirty="0"/>
              <a:t>vise à réduire les écarts et requiert qu’un traitement préférentiel soit fait pour ceux qui en ont le plus besoin. Par exemple, le financement des </a:t>
            </a:r>
            <a:r>
              <a:rPr lang="fr-FR" dirty="0">
                <a:hlinkClick r:id="rId2" tooltip="Soins de santé"/>
              </a:rPr>
              <a:t>soins de santé</a:t>
            </a:r>
            <a:r>
              <a:rPr lang="fr-FR" dirty="0"/>
              <a:t> par le biais d’un régime d’</a:t>
            </a:r>
            <a:r>
              <a:rPr lang="fr-FR" dirty="0">
                <a:hlinkClick r:id="rId3" tooltip="Assurance maladie"/>
              </a:rPr>
              <a:t>assurance maladie</a:t>
            </a:r>
            <a:r>
              <a:rPr lang="fr-FR" dirty="0"/>
              <a:t> peut exiger que, par </a:t>
            </a:r>
            <a:r>
              <a:rPr lang="fr-FR" dirty="0">
                <a:hlinkClick r:id="rId4" tooltip="Solidarité (notion)"/>
              </a:rPr>
              <a:t>solidarité</a:t>
            </a:r>
            <a:r>
              <a:rPr lang="fr-FR" dirty="0"/>
              <a:t>, les personnes à revenus plus élevés contribuent davantage au système d’assurance que les personnes à revenus modestes.</a:t>
            </a:r>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47</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3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dirty="0">
                <a:solidFill>
                  <a:srgbClr val="FF0000"/>
                </a:solidFill>
              </a:rPr>
              <a:t>L’équité horizontale </a:t>
            </a:r>
            <a:r>
              <a:rPr lang="fr-FR" dirty="0"/>
              <a:t>stipule qu’à situation identique les individus doivent bénéficier d’un traitement identique. Par exemple, l’équité horizontale en matière d’</a:t>
            </a:r>
            <a:r>
              <a:rPr lang="fr-FR" dirty="0">
                <a:hlinkClick r:id="rId2" tooltip="Accès aux soins"/>
              </a:rPr>
              <a:t>accès aux soins</a:t>
            </a:r>
            <a:r>
              <a:rPr lang="fr-FR" dirty="0"/>
              <a:t> de santé implique l’accès équitable à tous quels que soient les facteurs comme le lieu, l’</a:t>
            </a:r>
            <a:r>
              <a:rPr lang="fr-FR" dirty="0">
                <a:hlinkClick r:id="rId3" tooltip="Ethnie"/>
              </a:rPr>
              <a:t>ethnicité</a:t>
            </a:r>
            <a:r>
              <a:rPr lang="fr-FR" dirty="0"/>
              <a:t> ou l’</a:t>
            </a:r>
            <a:r>
              <a:rPr lang="fr-FR" dirty="0">
                <a:hlinkClick r:id="rId4" tooltip="Âge"/>
              </a:rPr>
              <a:t>âge</a:t>
            </a:r>
            <a:r>
              <a:rPr lang="fr-FR" dirty="0"/>
              <a:t>.</a:t>
            </a:r>
          </a:p>
          <a:p>
            <a:endParaRPr lang="fr-FR" dirty="0"/>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48</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br>
              <a:rPr lang="fr-FR" dirty="0"/>
            </a:br>
            <a:br>
              <a:rPr lang="fr-FR" dirty="0"/>
            </a:br>
            <a:br>
              <a:rPr lang="fr-FR" dirty="0"/>
            </a:br>
            <a:r>
              <a:rPr lang="fr-FR" dirty="0"/>
              <a:t>Externalité</a:t>
            </a:r>
          </a:p>
        </p:txBody>
      </p:sp>
      <p:sp>
        <p:nvSpPr>
          <p:cNvPr id="3" name="Espace réservé du contenu 2"/>
          <p:cNvSpPr>
            <a:spLocks noGrp="1"/>
          </p:cNvSpPr>
          <p:nvPr>
            <p:ph idx="1"/>
          </p:nvPr>
        </p:nvSpPr>
        <p:spPr/>
        <p:txBody>
          <a:bodyPr/>
          <a:lstStyle/>
          <a:p>
            <a:pPr algn="just"/>
            <a:r>
              <a:rPr lang="fr-FR" dirty="0"/>
              <a:t>Définition: Il y a externalité lorsque la décision d’un individu, d’un ménage ou d’une entreprise de consommer un bien impose un coût ou un avantage aux autres sans qu’il soit possible pour ces derniers de réclamer directement une compensation.</a:t>
            </a:r>
          </a:p>
          <a:p>
            <a:pPr algn="just"/>
            <a:r>
              <a:rPr lang="fr-FR" dirty="0">
                <a:solidFill>
                  <a:srgbClr val="FF0000"/>
                </a:solidFill>
              </a:rPr>
              <a:t>Externalité positive</a:t>
            </a:r>
            <a:r>
              <a:rPr lang="fr-FR" dirty="0"/>
              <a:t>: exemple:  vaccination, traitement d’une maladie contagieuse;</a:t>
            </a:r>
          </a:p>
          <a:p>
            <a:pPr algn="just"/>
            <a:r>
              <a:rPr lang="fr-FR" dirty="0">
                <a:solidFill>
                  <a:srgbClr val="FF0000"/>
                </a:solidFill>
              </a:rPr>
              <a:t>Externalité négative: </a:t>
            </a:r>
            <a:r>
              <a:rPr lang="fr-FR" dirty="0"/>
              <a:t>exemple: fumeur et non fumeur.</a:t>
            </a:r>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49</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428604"/>
            <a:ext cx="8229600" cy="1214446"/>
          </a:xfrm>
        </p:spPr>
        <p:txBody>
          <a:bodyPr>
            <a:normAutofit fontScale="90000"/>
          </a:bodyPr>
          <a:lstStyle/>
          <a:p>
            <a:pPr algn="ctr"/>
            <a:br>
              <a:rPr lang="fr-FR" dirty="0"/>
            </a:br>
            <a:r>
              <a:rPr lang="fr-FR" dirty="0"/>
              <a:t>INTRODUCTION</a:t>
            </a:r>
          </a:p>
        </p:txBody>
      </p:sp>
      <p:sp>
        <p:nvSpPr>
          <p:cNvPr id="3" name="Espace réservé du contenu 2"/>
          <p:cNvSpPr>
            <a:spLocks noGrp="1"/>
          </p:cNvSpPr>
          <p:nvPr>
            <p:ph idx="1"/>
          </p:nvPr>
        </p:nvSpPr>
        <p:spPr/>
        <p:txBody>
          <a:bodyPr>
            <a:normAutofit lnSpcReduction="10000"/>
          </a:bodyPr>
          <a:lstStyle/>
          <a:p>
            <a:pPr algn="just"/>
            <a:r>
              <a:rPr lang="fr-FR" dirty="0"/>
              <a:t>D’où la nécessité de doter les décideurs d’outils  adaptés pour la faciliter la prise de décision.</a:t>
            </a:r>
          </a:p>
          <a:p>
            <a:pPr algn="just"/>
            <a:r>
              <a:rPr lang="fr-FR" dirty="0"/>
              <a:t>L’économie de la santé propose alors des méthodes d’évaluation des programmes afin d’identifier les plus pertinents. </a:t>
            </a:r>
            <a:r>
              <a:rPr lang="fr-FR" dirty="0">
                <a:solidFill>
                  <a:srgbClr val="FF0000"/>
                </a:solidFill>
              </a:rPr>
              <a:t>Evaluation économique</a:t>
            </a:r>
            <a:r>
              <a:rPr lang="fr-FR" dirty="0"/>
              <a:t>.</a:t>
            </a:r>
          </a:p>
          <a:p>
            <a:r>
              <a:rPr lang="fr-FR" dirty="0"/>
              <a:t>Elle aide également à l’éclairage des choix entre une ou plusieurs alternatives de soins préventifs, curatif, ré adaptatifs; diagnostique ou thérapeutique. </a:t>
            </a:r>
            <a:r>
              <a:rPr lang="fr-FR" dirty="0">
                <a:solidFill>
                  <a:srgbClr val="FF0000"/>
                </a:solidFill>
              </a:rPr>
              <a:t>Evaluation médico-économique</a:t>
            </a:r>
          </a:p>
          <a:p>
            <a:r>
              <a:rPr lang="fr-FR" dirty="0"/>
              <a:t>Enfin, elle donne des  canaux de mobilisation et d’utilisation des ressources. </a:t>
            </a:r>
            <a:r>
              <a:rPr lang="fr-FR" dirty="0">
                <a:solidFill>
                  <a:srgbClr val="FF0000"/>
                </a:solidFill>
              </a:rPr>
              <a:t>Financement de la santé</a:t>
            </a:r>
          </a:p>
          <a:p>
            <a:pPr algn="just"/>
            <a:endParaRPr lang="fr-FR" dirty="0"/>
          </a:p>
          <a:p>
            <a:pPr algn="just">
              <a:buNone/>
            </a:pPr>
            <a:endParaRPr lang="fr-FR" dirty="0"/>
          </a:p>
          <a:p>
            <a:pPr algn="just">
              <a:buNone/>
            </a:pPr>
            <a:endParaRPr lang="fr-FR" dirty="0"/>
          </a:p>
        </p:txBody>
      </p:sp>
      <p:sp>
        <p:nvSpPr>
          <p:cNvPr id="5" name="Espace réservé du pied de page 4"/>
          <p:cNvSpPr>
            <a:spLocks noGrp="1"/>
          </p:cNvSpPr>
          <p:nvPr>
            <p:ph type="ftr" sz="quarter" idx="11"/>
          </p:nvPr>
        </p:nvSpPr>
        <p:spPr/>
        <p:txBody>
          <a:bodyPr/>
          <a:lstStyle/>
          <a:p>
            <a:endParaRPr lang="it-IT"/>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5</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Rôles d’un économiste de la santé</a:t>
            </a:r>
          </a:p>
        </p:txBody>
      </p:sp>
      <p:sp>
        <p:nvSpPr>
          <p:cNvPr id="3" name="Espace réservé du contenu 2"/>
          <p:cNvSpPr>
            <a:spLocks noGrp="1"/>
          </p:cNvSpPr>
          <p:nvPr>
            <p:ph idx="1"/>
          </p:nvPr>
        </p:nvSpPr>
        <p:spPr/>
        <p:txBody>
          <a:bodyPr/>
          <a:lstStyle/>
          <a:p>
            <a:r>
              <a:rPr lang="fr-FR" dirty="0"/>
              <a:t>Suivre l’exécution d’un programme ou projet de santé et d’en tirer les conséquences;</a:t>
            </a:r>
          </a:p>
          <a:p>
            <a:r>
              <a:rPr lang="fr-FR" dirty="0"/>
              <a:t>Anticiper  sur les évolutions du système de santé en fonction des pathologies et l’évolution économique;</a:t>
            </a:r>
          </a:p>
          <a:p>
            <a:r>
              <a:rPr lang="fr-FR" dirty="0"/>
              <a:t>Etudier la rentabilité des stratégies d’intervention;</a:t>
            </a:r>
          </a:p>
          <a:p>
            <a:r>
              <a:rPr lang="fr-FR" dirty="0"/>
              <a:t>Eclairer la prise de décision;</a:t>
            </a:r>
          </a:p>
          <a:p>
            <a:r>
              <a:rPr lang="fr-FR" dirty="0"/>
              <a:t>Analyser les coûts des interventions en santé;</a:t>
            </a:r>
          </a:p>
          <a:p>
            <a:r>
              <a:rPr lang="fr-FR" dirty="0"/>
              <a:t>Mener des études d’évaluation d’impact.</a:t>
            </a:r>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50</a:t>
            </a:fld>
            <a:endParaRPr lang="it-IT"/>
          </a:p>
        </p:txBody>
      </p:sp>
    </p:spTree>
  </p:cSld>
  <p:clrMapOvr>
    <a:masterClrMapping/>
  </p:clrMapOvr>
  <p:transition>
    <p:wedg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Conclusion</a:t>
            </a:r>
          </a:p>
        </p:txBody>
      </p:sp>
      <p:sp>
        <p:nvSpPr>
          <p:cNvPr id="3" name="Espace réservé du contenu 2"/>
          <p:cNvSpPr>
            <a:spLocks noGrp="1"/>
          </p:cNvSpPr>
          <p:nvPr>
            <p:ph idx="1"/>
          </p:nvPr>
        </p:nvSpPr>
        <p:spPr/>
        <p:txBody>
          <a:bodyPr>
            <a:normAutofit/>
          </a:bodyPr>
          <a:lstStyle/>
          <a:p>
            <a:pPr algn="just"/>
            <a:r>
              <a:rPr lang="fr-FR" dirty="0"/>
              <a:t>Le discours économique sur la santé se fait en grande partie dans le cadre d'une sous discipline de l'Économique, l'économie de la santé. </a:t>
            </a:r>
          </a:p>
          <a:p>
            <a:pPr algn="just"/>
            <a:r>
              <a:rPr lang="fr-FR" dirty="0"/>
              <a:t>C'est pourquoi il était important de commencer par donner un aperçu général des concepts de base en économie de la santé avant d’aborder les points sur l’organisation des systèmes de santé, l’évaluation économique des programmes de santé et le financement.</a:t>
            </a:r>
          </a:p>
        </p:txBody>
      </p:sp>
      <p:sp>
        <p:nvSpPr>
          <p:cNvPr id="4" name="Espace réservé du pied de page 3"/>
          <p:cNvSpPr>
            <a:spLocks noGrp="1"/>
          </p:cNvSpPr>
          <p:nvPr>
            <p:ph type="ftr" sz="quarter" idx="11"/>
          </p:nvPr>
        </p:nvSpPr>
        <p:spPr/>
        <p:txBody>
          <a:bodyPr/>
          <a:lstStyle/>
          <a:p>
            <a:endParaRPr lang="it-IT"/>
          </a:p>
        </p:txBody>
      </p:sp>
      <p:sp>
        <p:nvSpPr>
          <p:cNvPr id="5" name="Espace réservé du numéro de diapositive 4"/>
          <p:cNvSpPr>
            <a:spLocks noGrp="1"/>
          </p:cNvSpPr>
          <p:nvPr>
            <p:ph type="sldNum" sz="quarter" idx="12"/>
          </p:nvPr>
        </p:nvSpPr>
        <p:spPr/>
        <p:txBody>
          <a:bodyPr/>
          <a:lstStyle/>
          <a:p>
            <a:fld id="{B007B441-5312-499D-93C3-6E37886527FA}" type="slidenum">
              <a:rPr lang="it-IT" smtClean="0"/>
              <a:pPr/>
              <a:t>51</a:t>
            </a:fld>
            <a:endParaRPr lang="it-IT"/>
          </a:p>
        </p:txBody>
      </p:sp>
    </p:spTree>
  </p:cSld>
  <p:clrMapOvr>
    <a:masterClrMapping/>
  </p:clrMapOvr>
  <p:transition>
    <p:wedg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buNone/>
            </a:pPr>
            <a:endParaRPr lang="fr-FR" sz="2800" b="1" i="1" dirty="0">
              <a:solidFill>
                <a:srgbClr val="000066"/>
              </a:solidFill>
              <a:latin typeface="Bell MT" pitchFamily="18" charset="0"/>
            </a:endParaRPr>
          </a:p>
          <a:p>
            <a:pPr>
              <a:buNone/>
            </a:pPr>
            <a:endParaRPr lang="fr-FR" sz="2800" b="1" i="1" dirty="0">
              <a:solidFill>
                <a:srgbClr val="000066"/>
              </a:solidFill>
              <a:latin typeface="Bell MT" pitchFamily="18" charset="0"/>
            </a:endParaRPr>
          </a:p>
          <a:p>
            <a:pPr algn="ctr">
              <a:buNone/>
            </a:pPr>
            <a:r>
              <a:rPr lang="fr-FR" sz="7200" b="1" i="1" dirty="0">
                <a:solidFill>
                  <a:srgbClr val="000066"/>
                </a:solidFill>
                <a:latin typeface="Antique Olive" pitchFamily="34" charset="0"/>
              </a:rPr>
              <a:t>Merci pour votre attention</a:t>
            </a:r>
            <a:endParaRPr lang="fr-FR" sz="7200" dirty="0">
              <a:latin typeface="Antique Olive" pitchFamily="34" charset="0"/>
            </a:endParaRPr>
          </a:p>
        </p:txBody>
      </p:sp>
      <p:sp>
        <p:nvSpPr>
          <p:cNvPr id="5" name="Espace réservé du pied de page 4"/>
          <p:cNvSpPr>
            <a:spLocks noGrp="1"/>
          </p:cNvSpPr>
          <p:nvPr>
            <p:ph type="ftr" sz="quarter" idx="11"/>
          </p:nvPr>
        </p:nvSpPr>
        <p:spPr/>
        <p:txBody>
          <a:bodyPr/>
          <a:lstStyle/>
          <a:p>
            <a:endParaRPr lang="it-IT"/>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52</a:t>
            </a:fld>
            <a:endParaRPr lang="it-IT"/>
          </a:p>
        </p:txBody>
      </p:sp>
    </p:spTree>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 Qu’est ce que l’économie?</a:t>
            </a:r>
          </a:p>
        </p:txBody>
      </p:sp>
      <p:sp>
        <p:nvSpPr>
          <p:cNvPr id="3" name="Espace réservé du contenu 2"/>
          <p:cNvSpPr>
            <a:spLocks noGrp="1"/>
          </p:cNvSpPr>
          <p:nvPr>
            <p:ph idx="1"/>
          </p:nvPr>
        </p:nvSpPr>
        <p:spPr/>
        <p:txBody>
          <a:bodyPr>
            <a:normAutofit/>
          </a:bodyPr>
          <a:lstStyle/>
          <a:p>
            <a:endParaRPr lang="fr-FR" dirty="0"/>
          </a:p>
          <a:p>
            <a:pPr algn="just"/>
            <a:r>
              <a:rPr lang="fr-FR" i="1" dirty="0"/>
              <a:t>« L‘étude de la façon dont les individus et les sociétés choisissent d'utiliser des ressources peu abondantes qui pourraient être utilisées pour divers produits et les distribuer pour la consommation, maintenant ou l'avenir, parmi des personnes et groupes dans la société ». (Samuelson, 1992)</a:t>
            </a:r>
          </a:p>
          <a:p>
            <a:r>
              <a:rPr lang="fr-FR" i="1" dirty="0"/>
              <a:t>« L’économie est la science qui étudie comment les ressources rares sont employées pour la satisfaction des besoins des hommes vivant en société» (Malinvaud)</a:t>
            </a:r>
            <a:endParaRPr lang="fr-FR" dirty="0"/>
          </a:p>
          <a:p>
            <a:endParaRPr lang="fr-FR" dirty="0"/>
          </a:p>
        </p:txBody>
      </p:sp>
      <p:sp>
        <p:nvSpPr>
          <p:cNvPr id="5" name="Espace réservé du pied de page 4"/>
          <p:cNvSpPr>
            <a:spLocks noGrp="1"/>
          </p:cNvSpPr>
          <p:nvPr>
            <p:ph type="ftr" sz="quarter" idx="11"/>
          </p:nvPr>
        </p:nvSpPr>
        <p:spPr/>
        <p:txBody>
          <a:bodyPr/>
          <a:lstStyle/>
          <a:p>
            <a:endParaRPr lang="it-IT"/>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6</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up)">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Qu’est ce que l’économie?</a:t>
            </a:r>
          </a:p>
        </p:txBody>
      </p:sp>
      <p:sp>
        <p:nvSpPr>
          <p:cNvPr id="3" name="Espace réservé du contenu 2"/>
          <p:cNvSpPr>
            <a:spLocks noGrp="1"/>
          </p:cNvSpPr>
          <p:nvPr>
            <p:ph idx="1"/>
          </p:nvPr>
        </p:nvSpPr>
        <p:spPr/>
        <p:txBody>
          <a:bodyPr>
            <a:normAutofit lnSpcReduction="10000"/>
          </a:bodyPr>
          <a:lstStyle/>
          <a:p>
            <a:endParaRPr lang="fr-FR" dirty="0"/>
          </a:p>
          <a:p>
            <a:r>
              <a:rPr lang="fr-FR" i="1" dirty="0"/>
              <a:t>Pour Quesnay, économiste Français, premier médecin à la cours du roi Louis XV : « obtenir la plus grande augmentation possible de jouissance par la plus grande diminution possible de dépense, c’est la perfection de la conduite économique »</a:t>
            </a:r>
          </a:p>
          <a:p>
            <a:pPr algn="just">
              <a:buNone/>
            </a:pPr>
            <a:r>
              <a:rPr lang="fr-FR" dirty="0"/>
              <a:t>Ces définitions sont sous-tendues par la conception que l’homme  éprouve des besoins illimités, tandis que les ressources sont limitées, d’où un problème de choix au niveau individuel, (micro-économique), ou à des niveaux plus globaux, (macro-économiques)</a:t>
            </a:r>
            <a:endParaRPr lang="fr-FR" i="1" dirty="0"/>
          </a:p>
          <a:p>
            <a:endParaRPr lang="fr-FR" dirty="0"/>
          </a:p>
        </p:txBody>
      </p:sp>
      <p:sp>
        <p:nvSpPr>
          <p:cNvPr id="5" name="Espace réservé du pied de page 4"/>
          <p:cNvSpPr>
            <a:spLocks noGrp="1"/>
          </p:cNvSpPr>
          <p:nvPr>
            <p:ph type="ftr" sz="quarter" idx="11"/>
          </p:nvPr>
        </p:nvSpPr>
        <p:spPr/>
        <p:txBody>
          <a:bodyPr/>
          <a:lstStyle/>
          <a:p>
            <a:endParaRPr lang="it-IT"/>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7</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up)">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Qu’est ce que l’économie?</a:t>
            </a:r>
          </a:p>
        </p:txBody>
      </p:sp>
      <p:sp>
        <p:nvSpPr>
          <p:cNvPr id="3" name="Espace réservé du contenu 2"/>
          <p:cNvSpPr>
            <a:spLocks noGrp="1"/>
          </p:cNvSpPr>
          <p:nvPr>
            <p:ph idx="1"/>
          </p:nvPr>
        </p:nvSpPr>
        <p:spPr/>
        <p:txBody>
          <a:bodyPr>
            <a:normAutofit lnSpcReduction="10000"/>
          </a:bodyPr>
          <a:lstStyle/>
          <a:p>
            <a:pPr algn="ctr">
              <a:buNone/>
            </a:pPr>
            <a:r>
              <a:rPr lang="fr-FR" i="1" dirty="0">
                <a:solidFill>
                  <a:srgbClr val="FF0000"/>
                </a:solidFill>
              </a:rPr>
              <a:t>Des besoins</a:t>
            </a:r>
          </a:p>
          <a:p>
            <a:pPr>
              <a:buNone/>
            </a:pPr>
            <a:r>
              <a:rPr lang="fr-FR" dirty="0"/>
              <a:t>On distingue deux types de besoins : les besoins primaires et les besoins secondaires.</a:t>
            </a:r>
          </a:p>
          <a:p>
            <a:r>
              <a:rPr lang="fr-FR" dirty="0"/>
              <a:t>Les besoins primaires sont des besoins nécessaires</a:t>
            </a:r>
          </a:p>
          <a:p>
            <a:pPr>
              <a:buNone/>
            </a:pPr>
            <a:r>
              <a:rPr lang="fr-FR" dirty="0"/>
              <a:t>à la vie : alimentation, logement, habillement,...</a:t>
            </a:r>
          </a:p>
          <a:p>
            <a:r>
              <a:rPr lang="fr-FR" dirty="0"/>
              <a:t>Les besoins secondaires sont des besoins de civilisation, liées à une habitude de vie : besoin de confort, de loisirs, de culture, etc...</a:t>
            </a:r>
          </a:p>
          <a:p>
            <a:r>
              <a:rPr lang="fr-FR" dirty="0"/>
              <a:t>Un besoin devient besoin économique lorsque des Biens et Services sont achetés pour le satisfaire</a:t>
            </a:r>
            <a:endParaRPr lang="fr-FR" i="1" dirty="0"/>
          </a:p>
          <a:p>
            <a:pPr>
              <a:buNone/>
            </a:pPr>
            <a:endParaRPr lang="fr-FR" dirty="0"/>
          </a:p>
        </p:txBody>
      </p:sp>
      <p:sp>
        <p:nvSpPr>
          <p:cNvPr id="5" name="Espace réservé du pied de page 4"/>
          <p:cNvSpPr>
            <a:spLocks noGrp="1"/>
          </p:cNvSpPr>
          <p:nvPr>
            <p:ph type="ftr" sz="quarter" idx="11"/>
          </p:nvPr>
        </p:nvSpPr>
        <p:spPr/>
        <p:txBody>
          <a:bodyPr/>
          <a:lstStyle/>
          <a:p>
            <a:endParaRPr lang="it-IT"/>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8</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Qu’est ce que l’économie?</a:t>
            </a:r>
          </a:p>
        </p:txBody>
      </p:sp>
      <p:sp>
        <p:nvSpPr>
          <p:cNvPr id="3" name="Espace réservé du contenu 2"/>
          <p:cNvSpPr>
            <a:spLocks noGrp="1"/>
          </p:cNvSpPr>
          <p:nvPr>
            <p:ph idx="1"/>
          </p:nvPr>
        </p:nvSpPr>
        <p:spPr/>
        <p:txBody>
          <a:bodyPr>
            <a:normAutofit/>
          </a:bodyPr>
          <a:lstStyle/>
          <a:p>
            <a:pPr algn="ctr">
              <a:buNone/>
            </a:pPr>
            <a:r>
              <a:rPr lang="fr-FR" i="1" dirty="0">
                <a:solidFill>
                  <a:srgbClr val="FF0000"/>
                </a:solidFill>
              </a:rPr>
              <a:t>Des biens et des services (B</a:t>
            </a:r>
            <a:r>
              <a:rPr lang="fr-FR" dirty="0"/>
              <a:t> </a:t>
            </a:r>
            <a:r>
              <a:rPr lang="fr-FR" i="1" dirty="0">
                <a:solidFill>
                  <a:srgbClr val="FF0000"/>
                </a:solidFill>
              </a:rPr>
              <a:t>&amp;</a:t>
            </a:r>
            <a:r>
              <a:rPr lang="fr-FR" dirty="0"/>
              <a:t> </a:t>
            </a:r>
            <a:r>
              <a:rPr lang="fr-FR" i="1" dirty="0">
                <a:solidFill>
                  <a:srgbClr val="FF0000"/>
                </a:solidFill>
              </a:rPr>
              <a:t>S)</a:t>
            </a:r>
          </a:p>
          <a:p>
            <a:pPr algn="just"/>
            <a:r>
              <a:rPr lang="fr-FR" dirty="0"/>
              <a:t>Un bien est un objet fabriqué  (stéthoscope, aiguille, speculum, blouse…).</a:t>
            </a:r>
          </a:p>
          <a:p>
            <a:pPr algn="just"/>
            <a:r>
              <a:rPr lang="fr-FR" dirty="0"/>
              <a:t>Un service est un effort fourni sans  fabrication de bien ex: Auscultation, administration de soins, </a:t>
            </a:r>
            <a:r>
              <a:rPr lang="fr-FR" dirty="0" err="1"/>
              <a:t>conseilling</a:t>
            </a:r>
            <a:r>
              <a:rPr lang="fr-FR" dirty="0"/>
              <a:t>…</a:t>
            </a:r>
          </a:p>
          <a:p>
            <a:pPr algn="just"/>
            <a:r>
              <a:rPr lang="fr-FR" dirty="0"/>
              <a:t>Pour satisfaire ses besoins, l'Homme doit produire des B &amp; S</a:t>
            </a:r>
          </a:p>
          <a:p>
            <a:pPr algn="just"/>
            <a:r>
              <a:rPr lang="fr-FR" dirty="0"/>
              <a:t>Les B &amp; S sont rares, c'est à dire qu'ils n'existent pas en quantité illimitée, à l'état naturel, - même l'air que l'on respire.</a:t>
            </a:r>
          </a:p>
        </p:txBody>
      </p:sp>
      <p:sp>
        <p:nvSpPr>
          <p:cNvPr id="5" name="Espace réservé du pied de page 4"/>
          <p:cNvSpPr>
            <a:spLocks noGrp="1"/>
          </p:cNvSpPr>
          <p:nvPr>
            <p:ph type="ftr" sz="quarter" idx="11"/>
          </p:nvPr>
        </p:nvSpPr>
        <p:spPr/>
        <p:txBody>
          <a:bodyPr/>
          <a:lstStyle/>
          <a:p>
            <a:endParaRPr lang="it-IT"/>
          </a:p>
        </p:txBody>
      </p:sp>
      <p:sp>
        <p:nvSpPr>
          <p:cNvPr id="4" name="Espace réservé du numéro de diapositive 3"/>
          <p:cNvSpPr>
            <a:spLocks noGrp="1"/>
          </p:cNvSpPr>
          <p:nvPr>
            <p:ph type="sldNum" sz="quarter" idx="12"/>
          </p:nvPr>
        </p:nvSpPr>
        <p:spPr/>
        <p:txBody>
          <a:bodyPr/>
          <a:lstStyle/>
          <a:p>
            <a:fld id="{B007B441-5312-499D-93C3-6E37886527FA}" type="slidenum">
              <a:rPr lang="it-IT" smtClean="0"/>
              <a:pPr/>
              <a:t>9</a:t>
            </a:fld>
            <a:endParaRPr lang="it-IT"/>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5303</TotalTime>
  <Words>3590</Words>
  <Application>Microsoft Office PowerPoint</Application>
  <PresentationFormat>Affichage à l'écran (4:3)</PresentationFormat>
  <Paragraphs>300</Paragraphs>
  <Slides>52</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52</vt:i4>
      </vt:variant>
    </vt:vector>
  </HeadingPairs>
  <TitlesOfParts>
    <vt:vector size="61" baseType="lpstr">
      <vt:lpstr>Antique Olive</vt:lpstr>
      <vt:lpstr>Antique Olive Compact</vt:lpstr>
      <vt:lpstr>Arial</vt:lpstr>
      <vt:lpstr>Bell MT</vt:lpstr>
      <vt:lpstr>Calibri</vt:lpstr>
      <vt:lpstr>Constantia</vt:lpstr>
      <vt:lpstr>Wingdings</vt:lpstr>
      <vt:lpstr>Wingdings 2</vt:lpstr>
      <vt:lpstr>Débit</vt:lpstr>
      <vt:lpstr>Institut de formation et de recherche interdisciplinaire en sciences de la santé et de l’éducation (IFRISSE)</vt:lpstr>
      <vt:lpstr>Plan du cours</vt:lpstr>
      <vt:lpstr>Objectifs du cours</vt:lpstr>
      <vt:lpstr> INTRODUCTION</vt:lpstr>
      <vt:lpstr> INTRODUCTION</vt:lpstr>
      <vt:lpstr> Qu’est ce que l’économie?</vt:lpstr>
      <vt:lpstr>Qu’est ce que l’économie?</vt:lpstr>
      <vt:lpstr>Qu’est ce que l’économie?</vt:lpstr>
      <vt:lpstr>Qu’est ce que l’économie?</vt:lpstr>
      <vt:lpstr>Qu’est ce que l’économie?</vt:lpstr>
      <vt:lpstr>Qu’est ce que l’économie?</vt:lpstr>
      <vt:lpstr>Qu’est ce que l’économie?</vt:lpstr>
      <vt:lpstr>Qu’est ce que l’économie?</vt:lpstr>
      <vt:lpstr>Qu’est ce que l’économie?</vt:lpstr>
      <vt:lpstr>Qu’est ce que l’économie?</vt:lpstr>
      <vt:lpstr>Présentation PowerPoint</vt:lpstr>
      <vt:lpstr>Concepts macroéconomiques</vt:lpstr>
      <vt:lpstr>Concepts macroéconomiques</vt:lpstr>
      <vt:lpstr>Concepts macroéconomiques</vt:lpstr>
      <vt:lpstr>Concepts macroéconomiques</vt:lpstr>
      <vt:lpstr>Concepts macroéconomiques</vt:lpstr>
      <vt:lpstr> Analyse Micro ou Macro économique</vt:lpstr>
      <vt:lpstr>Analyse Micro ou Macro-économique</vt:lpstr>
      <vt:lpstr>Présentation PowerPoint</vt:lpstr>
      <vt:lpstr>II. Concepts de base en économie de la santé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Efficience allocative </vt:lpstr>
      <vt:lpstr>Efficience allocative </vt:lpstr>
      <vt:lpstr>Efficience technique </vt:lpstr>
      <vt:lpstr>Efficacité </vt:lpstr>
      <vt:lpstr>Efficacité</vt:lpstr>
      <vt:lpstr>Efficacité</vt:lpstr>
      <vt:lpstr>Efficacité/Efficience</vt:lpstr>
      <vt:lpstr>Présentation PowerPoint</vt:lpstr>
      <vt:lpstr>Présentation PowerPoint</vt:lpstr>
      <vt:lpstr>Présentation PowerPoint</vt:lpstr>
      <vt:lpstr>Présentation PowerPoint</vt:lpstr>
      <vt:lpstr>Présentation PowerPoint</vt:lpstr>
      <vt:lpstr>Présentation PowerPoint</vt:lpstr>
      <vt:lpstr>Equité</vt:lpstr>
      <vt:lpstr>Présentation PowerPoint</vt:lpstr>
      <vt:lpstr>Présentation PowerPoint</vt:lpstr>
      <vt:lpstr>   Externalité</vt:lpstr>
      <vt:lpstr>Rôles d’un économiste de la santé</vt:lpstr>
      <vt:lpstr>Conclusion</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L’impact  et le chocs de la santé sur l économies nationale</dc:title>
  <dc:creator>Prospective MS-DEP</dc:creator>
  <cp:lastModifiedBy>NOMBRE</cp:lastModifiedBy>
  <cp:revision>540</cp:revision>
  <dcterms:modified xsi:type="dcterms:W3CDTF">2021-02-20T06:30:37Z</dcterms:modified>
</cp:coreProperties>
</file>