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54"/>
  </p:notesMasterIdLst>
  <p:sldIdLst>
    <p:sldId id="340" r:id="rId4"/>
    <p:sldId id="299" r:id="rId5"/>
    <p:sldId id="325" r:id="rId6"/>
    <p:sldId id="258" r:id="rId7"/>
    <p:sldId id="257" r:id="rId8"/>
    <p:sldId id="313" r:id="rId9"/>
    <p:sldId id="341" r:id="rId10"/>
    <p:sldId id="336" r:id="rId11"/>
    <p:sldId id="343" r:id="rId12"/>
    <p:sldId id="332" r:id="rId13"/>
    <p:sldId id="333" r:id="rId14"/>
    <p:sldId id="334" r:id="rId15"/>
    <p:sldId id="342" r:id="rId16"/>
    <p:sldId id="335" r:id="rId17"/>
    <p:sldId id="324" r:id="rId18"/>
    <p:sldId id="260" r:id="rId19"/>
    <p:sldId id="284" r:id="rId20"/>
    <p:sldId id="344" r:id="rId21"/>
    <p:sldId id="263" r:id="rId22"/>
    <p:sldId id="312" r:id="rId23"/>
    <p:sldId id="327" r:id="rId24"/>
    <p:sldId id="298" r:id="rId25"/>
    <p:sldId id="264" r:id="rId26"/>
    <p:sldId id="329" r:id="rId27"/>
    <p:sldId id="330" r:id="rId28"/>
    <p:sldId id="270" r:id="rId29"/>
    <p:sldId id="320" r:id="rId30"/>
    <p:sldId id="321" r:id="rId31"/>
    <p:sldId id="322" r:id="rId32"/>
    <p:sldId id="316" r:id="rId33"/>
    <p:sldId id="317" r:id="rId34"/>
    <p:sldId id="318" r:id="rId35"/>
    <p:sldId id="266" r:id="rId36"/>
    <p:sldId id="267" r:id="rId37"/>
    <p:sldId id="268" r:id="rId38"/>
    <p:sldId id="285" r:id="rId39"/>
    <p:sldId id="286" r:id="rId40"/>
    <p:sldId id="323" r:id="rId41"/>
    <p:sldId id="308" r:id="rId42"/>
    <p:sldId id="319" r:id="rId43"/>
    <p:sldId id="304" r:id="rId44"/>
    <p:sldId id="307" r:id="rId45"/>
    <p:sldId id="305" r:id="rId46"/>
    <p:sldId id="289" r:id="rId47"/>
    <p:sldId id="306" r:id="rId48"/>
    <p:sldId id="309" r:id="rId49"/>
    <p:sldId id="295" r:id="rId50"/>
    <p:sldId id="296" r:id="rId51"/>
    <p:sldId id="297" r:id="rId52"/>
    <p:sldId id="310"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985" autoAdjust="0"/>
    <p:restoredTop sz="86355" autoAdjust="0"/>
  </p:normalViewPr>
  <p:slideViewPr>
    <p:cSldViewPr snapToGrid="0">
      <p:cViewPr varScale="1">
        <p:scale>
          <a:sx n="63" d="100"/>
          <a:sy n="63" d="100"/>
        </p:scale>
        <p:origin x="732" y="72"/>
      </p:cViewPr>
      <p:guideLst>
        <p:guide orient="horz" pos="2160"/>
        <p:guide pos="3840"/>
      </p:guideLst>
    </p:cSldViewPr>
  </p:slideViewPr>
  <p:outlineViewPr>
    <p:cViewPr>
      <p:scale>
        <a:sx n="33" d="100"/>
        <a:sy n="33" d="100"/>
      </p:scale>
      <p:origin x="0" y="-2542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ableStyles" Target="tableStyle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F27644-05D0-41FA-9B4D-7E91D48B5CC3}" type="datetimeFigureOut">
              <a:rPr lang="fr-FR" smtClean="0"/>
              <a:t>24/02/2022</a:t>
            </a:fld>
            <a:endParaRPr lang="fr-FR"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A1A0A3-5BA1-43C5-8D2B-742E3B377DD8}" type="slidenum">
              <a:rPr lang="fr-FR" smtClean="0"/>
              <a:t>‹#›</a:t>
            </a:fld>
            <a:endParaRPr lang="fr-FR" dirty="0"/>
          </a:p>
        </p:txBody>
      </p:sp>
    </p:spTree>
    <p:extLst>
      <p:ext uri="{BB962C8B-B14F-4D97-AF65-F5344CB8AC3E}">
        <p14:creationId xmlns:p14="http://schemas.microsoft.com/office/powerpoint/2010/main" val="3031875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who.int/news-room/fact-sheets/detail/maternal-mortality" TargetMode="External"/><Relationship Id="rId7" Type="http://schemas.openxmlformats.org/officeDocument/2006/relationships/hyperlink" Target="https://www.who.int/es/news-room/fact-sheets/detail/maternal-mortality"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www.who.int/ru/news-room/fact-sheets/detail/maternal-mortality" TargetMode="External"/><Relationship Id="rId5" Type="http://schemas.openxmlformats.org/officeDocument/2006/relationships/hyperlink" Target="https://www.who.int/zh/news-room/fact-sheets/detail/maternal-mortality" TargetMode="External"/><Relationship Id="rId4" Type="http://schemas.openxmlformats.org/officeDocument/2006/relationships/hyperlink" Target="https://www.who.int/ar/news-room/fact-sheets/detail/maternal-mortality"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doctissimo.fr/html/sante/mag_2002/sem02/mag0906/sa_5750_troubles_rythme_cardiaque_appli.htm"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doctissimo.fr/bebe/diaporamas/motricite-fine-les-etapes-cles-chez-bebe"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70000"/>
              </a:lnSpc>
              <a:spcBef>
                <a:spcPts val="0"/>
              </a:spcBef>
              <a:spcAft>
                <a:spcPts val="0"/>
              </a:spcAft>
            </a:pPr>
            <a:r>
              <a:rPr lang="fr-FR" sz="1200" dirty="0" smtClean="0">
                <a:solidFill>
                  <a:srgbClr val="C55A11"/>
                </a:solidFill>
                <a:effectLst/>
                <a:latin typeface="Calibri" panose="020F0502020204030204" pitchFamily="34" charset="0"/>
                <a:ea typeface="Calibri" panose="020F0502020204030204" pitchFamily="34" charset="0"/>
              </a:rPr>
              <a:t>Environs 60% des décès maternels et 45% des décès chez les nouveau-nés se passent dans les pays en crise humanitaire conflit ou de désastre naturel, avec déplacement forcé des populations. </a:t>
            </a:r>
            <a:endParaRPr lang="en-US" sz="1200" dirty="0" smtClean="0">
              <a:effectLst/>
              <a:latin typeface="Times New Roman" panose="02020603050405020304" pitchFamily="18" charset="0"/>
              <a:ea typeface="Times New Roman" panose="02020603050405020304" pitchFamily="18" charset="0"/>
            </a:endParaRPr>
          </a:p>
          <a:p>
            <a:pPr marL="0" marR="0">
              <a:lnSpc>
                <a:spcPct val="70000"/>
              </a:lnSpc>
              <a:spcBef>
                <a:spcPts val="1000"/>
              </a:spcBef>
              <a:spcAft>
                <a:spcPts val="0"/>
              </a:spcAft>
            </a:pPr>
            <a:r>
              <a:rPr lang="en-US" sz="1200" i="1" dirty="0" smtClean="0">
                <a:solidFill>
                  <a:srgbClr val="C55A11"/>
                </a:solidFill>
                <a:effectLst/>
                <a:latin typeface="Calibri" panose="020F0502020204030204" pitchFamily="34" charset="0"/>
                <a:ea typeface="Calibri" panose="020F0502020204030204" pitchFamily="34" charset="0"/>
              </a:rPr>
              <a:t>Source: UNFPA 2015 State of World Population Report</a:t>
            </a:r>
            <a:endParaRPr lang="en-US" sz="1200" dirty="0" smtClean="0">
              <a:effectLst/>
              <a:latin typeface="Times New Roman" panose="02020603050405020304" pitchFamily="18" charset="0"/>
              <a:ea typeface="Times New Roman" panose="02020603050405020304" pitchFamily="18" charset="0"/>
            </a:endParaRPr>
          </a:p>
          <a:p>
            <a:endParaRPr lang="fr-FR" dirty="0"/>
          </a:p>
        </p:txBody>
      </p:sp>
      <p:sp>
        <p:nvSpPr>
          <p:cNvPr id="4" name="Slide Number Placeholder 3"/>
          <p:cNvSpPr>
            <a:spLocks noGrp="1"/>
          </p:cNvSpPr>
          <p:nvPr>
            <p:ph type="sldNum" sz="quarter" idx="10"/>
          </p:nvPr>
        </p:nvSpPr>
        <p:spPr/>
        <p:txBody>
          <a:bodyPr/>
          <a:lstStyle/>
          <a:p>
            <a:fld id="{5BA1A0A3-5BA1-43C5-8D2B-742E3B377DD8}" type="slidenum">
              <a:rPr lang="fr-FR" smtClean="0"/>
              <a:t>8</a:t>
            </a:fld>
            <a:endParaRPr lang="fr-FR" dirty="0"/>
          </a:p>
        </p:txBody>
      </p:sp>
    </p:spTree>
    <p:extLst>
      <p:ext uri="{BB962C8B-B14F-4D97-AF65-F5344CB8AC3E}">
        <p14:creationId xmlns:p14="http://schemas.microsoft.com/office/powerpoint/2010/main" val="4182895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fr-FR" sz="1200" kern="1200" dirty="0" smtClean="0">
                <a:solidFill>
                  <a:srgbClr val="000000"/>
                </a:solidFill>
                <a:effectLst/>
                <a:latin typeface="Calibri" panose="020F0502020204030204" pitchFamily="34" charset="0"/>
                <a:ea typeface="+mn-ea"/>
                <a:cs typeface="+mn-cs"/>
              </a:rPr>
              <a:t>L’utilisation du Chlorhexidine pour les soins du cordon ombilical est une intervention acceptable, faisable et rentable; </a:t>
            </a:r>
            <a:endParaRPr lang="en-US" sz="1200" dirty="0" smtClean="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fr-FR" sz="1200" kern="1200" dirty="0" smtClean="0">
                <a:solidFill>
                  <a:srgbClr val="000000"/>
                </a:solidFill>
                <a:effectLst/>
                <a:latin typeface="Calibri" panose="020F0502020204030204" pitchFamily="34" charset="0"/>
                <a:ea typeface="+mn-ea"/>
                <a:cs typeface="+mn-cs"/>
              </a:rPr>
              <a:t>Elle peut être administrée facilement par les professionnels de santé, notamment les agents de santé communautaire de même que les membres de la famille, hors mis le personnel sanitaire. </a:t>
            </a:r>
            <a:endParaRPr lang="en-US" sz="1200" dirty="0" smtClean="0">
              <a:effectLst/>
              <a:latin typeface="Times New Roman" panose="02020603050405020304" pitchFamily="18" charset="0"/>
              <a:ea typeface="Times New Roman" panose="02020603050405020304" pitchFamily="18" charset="0"/>
            </a:endParaRPr>
          </a:p>
          <a:p>
            <a:endParaRPr lang="fr-F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A1A0A3-5BA1-43C5-8D2B-742E3B377DD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2501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POINTS CLÉS </a:t>
            </a:r>
          </a:p>
          <a:p>
            <a:r>
              <a:rPr lang="fr-FR" dirty="0" smtClean="0"/>
              <a:t>L'acide </a:t>
            </a:r>
            <a:r>
              <a:rPr lang="fr-FR" dirty="0" err="1" smtClean="0"/>
              <a:t>tranexamique</a:t>
            </a:r>
            <a:r>
              <a:rPr lang="fr-FR" dirty="0" smtClean="0"/>
              <a:t> réduit les saignements et réduit les besoins de transfusion sanguine. Il est utilisé dans la gestion des traumatismes majeurs, des hémorragies et en prophylaxie en chirurgie. La dose standard est de 1 g par voie intraveineuse, sur un minimum de 10 minutes. Le principal mécanisme d'action est l'activité anti-fibrinolytique. Il possède également des effets anti-inflammatoires et peut aider à atténuer le syndrome de réponse inflammatoire systémique chez les patients cardiaques. Il n’y a pas eu de preuves d’événements thrombotiques lors de l’utilisation de l’acide </a:t>
            </a:r>
            <a:r>
              <a:rPr lang="fr-FR" dirty="0" err="1" smtClean="0"/>
              <a:t>tranexamique</a:t>
            </a:r>
            <a:r>
              <a:rPr lang="fr-FR" dirty="0" smtClean="0"/>
              <a:t>, mais des préoccupations théoriques demeurent et une prudence est recommandée chez les patients présentant des antécédents récents ou significatifs de pathologie thromboembolique veineuse. Chez les patients cardiaques, il a été démontré qu’il augmentait le risque de convulsions, et les fabricants déconseillent son utilisation chez les patients présentant des antécédents de convulsions. </a:t>
            </a:r>
            <a:endParaRPr lang="fr-FR" dirty="0"/>
          </a:p>
        </p:txBody>
      </p:sp>
      <p:sp>
        <p:nvSpPr>
          <p:cNvPr id="4" name="Slide Number Placeholder 3"/>
          <p:cNvSpPr>
            <a:spLocks noGrp="1"/>
          </p:cNvSpPr>
          <p:nvPr>
            <p:ph type="sldNum" sz="quarter" idx="10"/>
          </p:nvPr>
        </p:nvSpPr>
        <p:spPr/>
        <p:txBody>
          <a:bodyPr/>
          <a:lstStyle/>
          <a:p>
            <a:fld id="{5BA1A0A3-5BA1-43C5-8D2B-742E3B377DD8}" type="slidenum">
              <a:rPr lang="fr-FR" smtClean="0"/>
              <a:t>33</a:t>
            </a:fld>
            <a:endParaRPr lang="fr-FR"/>
          </a:p>
        </p:txBody>
      </p:sp>
    </p:spTree>
    <p:extLst>
      <p:ext uri="{BB962C8B-B14F-4D97-AF65-F5344CB8AC3E}">
        <p14:creationId xmlns:p14="http://schemas.microsoft.com/office/powerpoint/2010/main" val="3432404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90000"/>
              </a:lnSpc>
              <a:spcBef>
                <a:spcPts val="1000"/>
              </a:spcBef>
              <a:spcAft>
                <a:spcPts val="0"/>
              </a:spcAft>
              <a:buClrTx/>
              <a:buSzTx/>
              <a:buFont typeface="Symbol" panose="05050102010706020507" pitchFamily="18" charset="2"/>
              <a:buChar char=""/>
              <a:tabLst/>
              <a:defRPr/>
            </a:pPr>
            <a:r>
              <a:rPr kumimoji="0" lang="fr-FR" sz="2400" b="0" i="0" u="none" strike="noStrike" kern="1200" cap="none" spc="0" normalizeH="0" baseline="0" noProof="0" dirty="0" smtClean="0">
                <a:ln>
                  <a:noFill/>
                </a:ln>
                <a:solidFill>
                  <a:srgbClr val="000000"/>
                </a:solidFill>
                <a:effectLst/>
                <a:uLnTx/>
                <a:uFillTx/>
                <a:latin typeface="+mn-lt"/>
                <a:ea typeface="+mn-ea"/>
                <a:cs typeface="+mn-cs"/>
              </a:rPr>
              <a:t>Les soins mère kangourou (SMK) (</a:t>
            </a:r>
            <a:r>
              <a:rPr kumimoji="0" lang="fr-FR" sz="2400" b="0" i="0" u="none" strike="noStrike" kern="1200" cap="none" spc="0" normalizeH="0" baseline="0" noProof="0" dirty="0" smtClean="0">
                <a:ln>
                  <a:noFill/>
                </a:ln>
                <a:solidFill>
                  <a:prstClr val="black"/>
                </a:solidFill>
                <a:effectLst/>
                <a:uLnTx/>
                <a:uFillTx/>
                <a:latin typeface="+mn-lt"/>
                <a:ea typeface="Times New Roman" panose="02020603050405020304" pitchFamily="18" charset="0"/>
                <a:cs typeface="+mn-cs"/>
              </a:rPr>
              <a:t>consiste à porter un enfant prématuré sur le ventre en contact peau contre peau) p</a:t>
            </a:r>
            <a:r>
              <a:rPr kumimoji="0" lang="fr-FR" sz="2400" b="0" i="0" u="none" strike="noStrike" kern="1200" cap="none" spc="0" normalizeH="0" baseline="0" noProof="0" dirty="0" smtClean="0">
                <a:ln>
                  <a:noFill/>
                </a:ln>
                <a:solidFill>
                  <a:srgbClr val="000000"/>
                </a:solidFill>
                <a:effectLst/>
                <a:uLnTx/>
                <a:uFillTx/>
                <a:latin typeface="+mn-lt"/>
                <a:ea typeface="+mn-ea"/>
                <a:cs typeface="+mn-cs"/>
              </a:rPr>
              <a:t>our les bébés et les mères qui sont cliniquement stables, encourager l’allaitement immédiat et exclusif, et suivre les directives de l’OMS pour les nourrissons prématurés, y compris la prise en charge des signes d’infections bactériennes graves chez les nouveau-né. </a:t>
            </a:r>
            <a:endParaRPr kumimoji="0" lang="en-US" sz="2400" b="0" i="0" u="none" strike="noStrike" kern="1200" cap="none" spc="0" normalizeH="0" baseline="0" noProof="0" dirty="0" smtClean="0">
              <a:ln>
                <a:noFill/>
              </a:ln>
              <a:solidFill>
                <a:prstClr val="black"/>
              </a:solidFill>
              <a:effectLst/>
              <a:uLnTx/>
              <a:uFillTx/>
              <a:latin typeface="+mn-lt"/>
              <a:ea typeface="Times New Roman" panose="02020603050405020304" pitchFamily="18" charset="0"/>
              <a:cs typeface="+mn-cs"/>
            </a:endParaRPr>
          </a:p>
          <a:p>
            <a:endParaRPr lang="en-IN" dirty="0"/>
          </a:p>
        </p:txBody>
      </p:sp>
      <p:sp>
        <p:nvSpPr>
          <p:cNvPr id="4" name="Slide Number Placeholder 3"/>
          <p:cNvSpPr>
            <a:spLocks noGrp="1"/>
          </p:cNvSpPr>
          <p:nvPr>
            <p:ph type="sldNum" sz="quarter" idx="10"/>
          </p:nvPr>
        </p:nvSpPr>
        <p:spPr/>
        <p:txBody>
          <a:bodyPr/>
          <a:lstStyle/>
          <a:p>
            <a:fld id="{5BA1A0A3-5BA1-43C5-8D2B-742E3B377DD8}" type="slidenum">
              <a:rPr lang="fr-FR" smtClean="0"/>
              <a:t>37</a:t>
            </a:fld>
            <a:endParaRPr lang="fr-FR" dirty="0"/>
          </a:p>
        </p:txBody>
      </p:sp>
    </p:spTree>
    <p:extLst>
      <p:ext uri="{BB962C8B-B14F-4D97-AF65-F5344CB8AC3E}">
        <p14:creationId xmlns:p14="http://schemas.microsoft.com/office/powerpoint/2010/main" val="434109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dirty="0" smtClean="0">
                <a:effectLst/>
                <a:latin typeface="Calibri" panose="020F0502020204030204" pitchFamily="34" charset="0"/>
                <a:ea typeface="Times New Roman" panose="02020603050405020304" pitchFamily="18" charset="0"/>
                <a:cs typeface="Arial" panose="020B0604020202020204" pitchFamily="34" charset="0"/>
              </a:rPr>
              <a:t>Définition :</a:t>
            </a:r>
            <a:r>
              <a:rPr lang="fr-FR" sz="1200" dirty="0" smtClean="0">
                <a:effectLst/>
                <a:latin typeface="Calibri" panose="020F0502020204030204" pitchFamily="34" charset="0"/>
                <a:ea typeface="Times New Roman" panose="02020603050405020304" pitchFamily="18" charset="0"/>
                <a:cs typeface="Arial" panose="020B0604020202020204" pitchFamily="34" charset="0"/>
              </a:rPr>
              <a:t> Le soin mère kangourou</a:t>
            </a:r>
            <a:r>
              <a:rPr lang="fr-FR" sz="1200" baseline="30000" dirty="0" smtClean="0">
                <a:effectLst/>
                <a:latin typeface="Calibri" panose="020F0502020204030204" pitchFamily="34" charset="0"/>
                <a:ea typeface="Times New Roman" panose="02020603050405020304" pitchFamily="18" charset="0"/>
                <a:cs typeface="Arial" panose="020B0604020202020204" pitchFamily="34" charset="0"/>
              </a:rPr>
              <a:t> </a:t>
            </a:r>
            <a:r>
              <a:rPr lang="fr-FR" sz="1200" dirty="0" smtClean="0">
                <a:effectLst/>
                <a:latin typeface="Calibri" panose="020F0502020204030204" pitchFamily="34" charset="0"/>
                <a:ea typeface="Times New Roman" panose="02020603050405020304" pitchFamily="18" charset="0"/>
                <a:cs typeface="Arial" panose="020B0604020202020204" pitchFamily="34" charset="0"/>
              </a:rPr>
              <a:t>(SMK) consiste à mettre en contact « peau à peau » la mère et le nouveau-né, si possible 24 heures sur 24, dès la naissance. Cette méthode est indiquées pour tous nouveau-nés non malades dont le poids de naissance est inférieur à 2500 g (bébés à petits poids - prématurité et/ou retard de croissance intra-utérin).</a:t>
            </a:r>
            <a:endParaRPr lang="en-US" sz="1200" dirty="0" smtClean="0">
              <a:effectLst/>
              <a:latin typeface="Times New Roman" panose="02020603050405020304" pitchFamily="18" charset="0"/>
              <a:ea typeface="Times New Roman" panose="02020603050405020304" pitchFamily="18" charset="0"/>
            </a:endParaRPr>
          </a:p>
          <a:p>
            <a:pPr marL="0" marR="0" algn="l">
              <a:spcBef>
                <a:spcPts val="750"/>
              </a:spcBef>
              <a:spcAft>
                <a:spcPts val="0"/>
              </a:spcAft>
            </a:pPr>
            <a:r>
              <a:rPr lang="fr-FR" sz="1200" b="1" dirty="0" smtClean="0">
                <a:effectLst/>
                <a:latin typeface="Calibri" panose="020F0502020204030204" pitchFamily="34" charset="0"/>
                <a:ea typeface="Times New Roman" panose="02020603050405020304" pitchFamily="18" charset="0"/>
                <a:cs typeface="Arial" panose="020B0604020202020204" pitchFamily="34" charset="0"/>
              </a:rPr>
              <a:t>Les objectifs du SMK :</a:t>
            </a:r>
            <a:endParaRPr lang="en-US" sz="1200" dirty="0" smtClean="0">
              <a:effectLst/>
              <a:latin typeface="Times New Roman" panose="02020603050405020304" pitchFamily="18" charset="0"/>
              <a:ea typeface="Times New Roman" panose="02020603050405020304" pitchFamily="18" charset="0"/>
            </a:endParaRPr>
          </a:p>
          <a:p>
            <a:pPr marL="342900" marR="0" lvl="0" indent="-342900" algn="l">
              <a:spcBef>
                <a:spcPts val="750"/>
              </a:spcBef>
              <a:spcAft>
                <a:spcPts val="0"/>
              </a:spcAft>
              <a:buFont typeface="+mj-lt"/>
              <a:buAutoNum type="romanLcPeriod"/>
            </a:pPr>
            <a:r>
              <a:rPr lang="fr-FR" sz="1200" dirty="0" smtClean="0">
                <a:effectLst/>
                <a:latin typeface="Calibri" panose="020F0502020204030204" pitchFamily="34" charset="0"/>
                <a:ea typeface="Times New Roman" panose="02020603050405020304" pitchFamily="18" charset="0"/>
                <a:cs typeface="Arial" panose="020B0604020202020204" pitchFamily="34" charset="0"/>
              </a:rPr>
              <a:t>Garder le nouveau-né au chaud pour prévenir ou traiter une hypothermie.</a:t>
            </a:r>
            <a:endParaRPr lang="en-US" sz="1200" dirty="0" smtClean="0">
              <a:effectLst/>
              <a:latin typeface="Times New Roman" panose="02020603050405020304" pitchFamily="18" charset="0"/>
              <a:ea typeface="Times New Roman" panose="02020603050405020304" pitchFamily="18" charset="0"/>
            </a:endParaRPr>
          </a:p>
          <a:p>
            <a:pPr marL="342900" marR="0" lvl="0" indent="-342900" algn="l">
              <a:spcBef>
                <a:spcPts val="750"/>
              </a:spcBef>
              <a:spcAft>
                <a:spcPts val="0"/>
              </a:spcAft>
              <a:buFont typeface="+mj-lt"/>
              <a:buAutoNum type="romanLcPeriod"/>
            </a:pPr>
            <a:r>
              <a:rPr lang="fr-FR" sz="1200" dirty="0" smtClean="0">
                <a:effectLst/>
                <a:latin typeface="Calibri" panose="020F0502020204030204" pitchFamily="34" charset="0"/>
                <a:ea typeface="Times New Roman" panose="02020603050405020304" pitchFamily="18" charset="0"/>
                <a:cs typeface="Arial" panose="020B0604020202020204" pitchFamily="34" charset="0"/>
              </a:rPr>
              <a:t>Aider à la mise en route et au maintien de l’allaitement.</a:t>
            </a:r>
            <a:endParaRPr lang="en-US" sz="1200" dirty="0" smtClean="0">
              <a:effectLst/>
              <a:latin typeface="Times New Roman" panose="02020603050405020304" pitchFamily="18" charset="0"/>
              <a:ea typeface="Times New Roman" panose="02020603050405020304" pitchFamily="18" charset="0"/>
            </a:endParaRPr>
          </a:p>
          <a:p>
            <a:pPr marL="342900" marR="0" lvl="0" indent="-342900" algn="l">
              <a:spcBef>
                <a:spcPts val="750"/>
              </a:spcBef>
              <a:spcAft>
                <a:spcPts val="0"/>
              </a:spcAft>
              <a:buFont typeface="+mj-lt"/>
              <a:buAutoNum type="romanLcPeriod"/>
            </a:pPr>
            <a:r>
              <a:rPr lang="fr-FR" sz="1200" dirty="0" smtClean="0">
                <a:effectLst/>
                <a:latin typeface="Calibri" panose="020F0502020204030204" pitchFamily="34" charset="0"/>
                <a:ea typeface="Times New Roman" panose="02020603050405020304" pitchFamily="18" charset="0"/>
                <a:cs typeface="Arial" panose="020B0604020202020204" pitchFamily="34" charset="0"/>
              </a:rPr>
              <a:t>Favoriser le lien mère-enfant et réduire le stress du nouveau-né.</a:t>
            </a:r>
            <a:endParaRPr lang="en-US" sz="1200" dirty="0" smtClean="0">
              <a:effectLst/>
              <a:latin typeface="Times New Roman" panose="02020603050405020304" pitchFamily="18" charset="0"/>
              <a:ea typeface="Times New Roman" panose="02020603050405020304" pitchFamily="18" charset="0"/>
            </a:endParaRPr>
          </a:p>
          <a:p>
            <a:pPr marL="342900" marR="0" lvl="0" indent="-342900" algn="l">
              <a:spcBef>
                <a:spcPts val="750"/>
              </a:spcBef>
              <a:spcAft>
                <a:spcPts val="0"/>
              </a:spcAft>
              <a:buFont typeface="+mj-lt"/>
              <a:buAutoNum type="romanLcPeriod"/>
            </a:pPr>
            <a:r>
              <a:rPr lang="fr-FR" sz="1200" dirty="0" smtClean="0">
                <a:effectLst/>
                <a:latin typeface="Calibri" panose="020F0502020204030204" pitchFamily="34" charset="0"/>
                <a:ea typeface="Times New Roman" panose="02020603050405020304" pitchFamily="18" charset="0"/>
                <a:cs typeface="Arial" panose="020B0604020202020204" pitchFamily="34" charset="0"/>
              </a:rPr>
              <a:t>Réduire les épisodes d’apnée et bradycardie chez les prématurés.</a:t>
            </a:r>
            <a:endParaRPr lang="en-US" sz="1200" dirty="0" smtClean="0">
              <a:effectLst/>
              <a:latin typeface="Times New Roman" panose="02020603050405020304" pitchFamily="18" charset="0"/>
              <a:ea typeface="Times New Roman" panose="02020603050405020304" pitchFamily="18" charset="0"/>
            </a:endParaRPr>
          </a:p>
          <a:p>
            <a:pPr marL="0" marR="0" algn="l">
              <a:spcBef>
                <a:spcPts val="750"/>
              </a:spcBef>
              <a:spcAft>
                <a:spcPts val="0"/>
              </a:spcAft>
            </a:pPr>
            <a:r>
              <a:rPr lang="fr-FR" sz="1200" b="1" dirty="0" smtClean="0">
                <a:effectLst/>
                <a:latin typeface="Calibri" panose="020F0502020204030204" pitchFamily="34" charset="0"/>
                <a:ea typeface="Times New Roman" panose="02020603050405020304" pitchFamily="18" charset="0"/>
                <a:cs typeface="Arial" panose="020B0604020202020204" pitchFamily="34" charset="0"/>
              </a:rPr>
              <a:t>Description de la méthode :</a:t>
            </a:r>
            <a:endParaRPr lang="en-US" sz="1200" dirty="0" smtClean="0">
              <a:effectLst/>
              <a:latin typeface="Times New Roman" panose="02020603050405020304" pitchFamily="18" charset="0"/>
              <a:ea typeface="Times New Roman" panose="02020603050405020304" pitchFamily="18" charset="0"/>
            </a:endParaRPr>
          </a:p>
          <a:p>
            <a:pPr marL="342900" marR="0" lvl="0" indent="-342900" algn="l">
              <a:spcBef>
                <a:spcPts val="750"/>
              </a:spcBef>
              <a:spcAft>
                <a:spcPts val="0"/>
              </a:spcAft>
              <a:buFont typeface="Wingdings" panose="05000000000000000000" pitchFamily="2" charset="2"/>
              <a:buChar char=""/>
            </a:pPr>
            <a:r>
              <a:rPr lang="fr-FR" sz="1200" dirty="0" smtClean="0">
                <a:effectLst/>
                <a:latin typeface="Calibri" panose="020F0502020204030204" pitchFamily="34" charset="0"/>
                <a:ea typeface="Times New Roman" panose="02020603050405020304" pitchFamily="18" charset="0"/>
                <a:cs typeface="Arial" panose="020B0604020202020204" pitchFamily="34" charset="0"/>
              </a:rPr>
              <a:t>Le nouveau-né est placé en position verticale contre le thorax de sa mère (il peut avoir une couche et des chaussettes) ;</a:t>
            </a:r>
            <a:endParaRPr lang="en-US" sz="1200" dirty="0" smtClean="0">
              <a:effectLst/>
              <a:latin typeface="Times New Roman" panose="02020603050405020304" pitchFamily="18" charset="0"/>
              <a:ea typeface="Times New Roman" panose="02020603050405020304" pitchFamily="18" charset="0"/>
            </a:endParaRPr>
          </a:p>
          <a:p>
            <a:pPr marL="342900" marR="0" lvl="0" indent="-342900" algn="l">
              <a:spcBef>
                <a:spcPts val="750"/>
              </a:spcBef>
              <a:spcAft>
                <a:spcPts val="0"/>
              </a:spcAft>
              <a:buFont typeface="Wingdings" panose="05000000000000000000" pitchFamily="2" charset="2"/>
              <a:buChar char=""/>
            </a:pPr>
            <a:r>
              <a:rPr lang="fr-FR" sz="1200" dirty="0" smtClean="0">
                <a:effectLst/>
                <a:latin typeface="Calibri" panose="020F0502020204030204" pitchFamily="34" charset="0"/>
                <a:ea typeface="Times New Roman" panose="02020603050405020304" pitchFamily="18" charset="0"/>
                <a:cs typeface="Arial" panose="020B0604020202020204" pitchFamily="34" charset="0"/>
              </a:rPr>
              <a:t> sa bouche doit toujours pouvoir atteindre le mamelon. </a:t>
            </a:r>
            <a:endParaRPr lang="en-US" sz="1200" dirty="0" smtClean="0">
              <a:effectLst/>
              <a:latin typeface="Times New Roman" panose="02020603050405020304" pitchFamily="18" charset="0"/>
              <a:ea typeface="Times New Roman" panose="02020603050405020304" pitchFamily="18" charset="0"/>
            </a:endParaRPr>
          </a:p>
          <a:p>
            <a:pPr marL="342900" marR="0" lvl="0" indent="-342900" algn="l">
              <a:spcBef>
                <a:spcPts val="750"/>
              </a:spcBef>
              <a:spcAft>
                <a:spcPts val="0"/>
              </a:spcAft>
              <a:buFont typeface="Wingdings" panose="05000000000000000000" pitchFamily="2" charset="2"/>
              <a:buChar char=""/>
            </a:pPr>
            <a:r>
              <a:rPr lang="fr-FR" sz="1200" dirty="0" smtClean="0">
                <a:effectLst/>
                <a:latin typeface="Calibri" panose="020F0502020204030204" pitchFamily="34" charset="0"/>
                <a:ea typeface="Times New Roman" panose="02020603050405020304" pitchFamily="18" charset="0"/>
                <a:cs typeface="Arial" panose="020B0604020202020204" pitchFamily="34" charset="0"/>
              </a:rPr>
              <a:t>Utiliser un pagne pour maintenir le nouveau-né contre la mère.</a:t>
            </a:r>
            <a:endParaRPr lang="en-US" sz="1200" dirty="0" smtClean="0">
              <a:effectLst/>
              <a:latin typeface="Times New Roman" panose="02020603050405020304" pitchFamily="18" charset="0"/>
              <a:ea typeface="Times New Roman" panose="02020603050405020304" pitchFamily="18" charset="0"/>
            </a:endParaRPr>
          </a:p>
          <a:p>
            <a:pPr marL="342900" marR="0" lvl="0" indent="-342900">
              <a:spcBef>
                <a:spcPts val="750"/>
              </a:spcBef>
              <a:spcAft>
                <a:spcPts val="0"/>
              </a:spcAft>
              <a:buFont typeface="Wingdings" panose="05000000000000000000" pitchFamily="2" charset="2"/>
              <a:buChar char=""/>
            </a:pPr>
            <a:r>
              <a:rPr lang="fr-FR" sz="1200" dirty="0" smtClean="0">
                <a:effectLst/>
                <a:latin typeface="Calibri" panose="020F0502020204030204" pitchFamily="34" charset="0"/>
                <a:ea typeface="Times New Roman" panose="02020603050405020304" pitchFamily="18" charset="0"/>
                <a:cs typeface="Arial" panose="020B0604020202020204" pitchFamily="34" charset="0"/>
              </a:rPr>
              <a:t>Si nécessaire, utiliser une couverture pour maintenir la mère et le nouveau-né au chaud.</a:t>
            </a:r>
            <a:endParaRPr lang="en-US" sz="1200" dirty="0" smtClean="0">
              <a:effectLst/>
              <a:latin typeface="Times New Roman" panose="02020603050405020304" pitchFamily="18" charset="0"/>
              <a:ea typeface="Times New Roman" panose="02020603050405020304" pitchFamily="18" charset="0"/>
            </a:endParaRPr>
          </a:p>
          <a:p>
            <a:pPr marL="342900" marR="0" lvl="0" indent="-342900">
              <a:spcBef>
                <a:spcPts val="750"/>
              </a:spcBef>
              <a:spcAft>
                <a:spcPts val="0"/>
              </a:spcAft>
              <a:buFont typeface="Wingdings" panose="05000000000000000000" pitchFamily="2" charset="2"/>
              <a:buChar char=""/>
            </a:pPr>
            <a:r>
              <a:rPr lang="fr-FR" sz="1200" dirty="0" smtClean="0">
                <a:effectLst/>
                <a:latin typeface="Calibri" panose="020F0502020204030204" pitchFamily="34" charset="0"/>
                <a:ea typeface="Times New Roman" panose="02020603050405020304" pitchFamily="18" charset="0"/>
                <a:cs typeface="Arial" panose="020B0604020202020204" pitchFamily="34" charset="0"/>
              </a:rPr>
              <a:t>Lorsque la mère dort, son buste (</a:t>
            </a:r>
            <a:r>
              <a:rPr lang="fr-FR" sz="1200" dirty="0" smtClean="0">
                <a:solidFill>
                  <a:srgbClr val="222222"/>
                </a:solidFill>
                <a:effectLst/>
                <a:latin typeface="Calibri" panose="020F0502020204030204" pitchFamily="34" charset="0"/>
                <a:ea typeface="Times New Roman" panose="02020603050405020304" pitchFamily="18" charset="0"/>
                <a:cs typeface="Arial" panose="020B0604020202020204" pitchFamily="34" charset="0"/>
              </a:rPr>
              <a:t>la partie supérieure du corps) </a:t>
            </a:r>
            <a:r>
              <a:rPr lang="fr-FR" sz="1200" dirty="0" smtClean="0">
                <a:effectLst/>
                <a:latin typeface="Calibri" panose="020F0502020204030204" pitchFamily="34" charset="0"/>
                <a:ea typeface="Times New Roman" panose="02020603050405020304" pitchFamily="18" charset="0"/>
                <a:cs typeface="Arial" panose="020B0604020202020204" pitchFamily="34" charset="0"/>
              </a:rPr>
              <a:t>doit être relevé et le nouveau-né doit être surveillé.</a:t>
            </a:r>
            <a:endParaRPr lang="en-US" sz="1200" dirty="0" smtClean="0">
              <a:effectLst/>
              <a:latin typeface="Times New Roman" panose="02020603050405020304" pitchFamily="18" charset="0"/>
              <a:ea typeface="Times New Roman" panose="02020603050405020304" pitchFamily="18" charset="0"/>
            </a:endParaRPr>
          </a:p>
          <a:p>
            <a:pPr marL="0" marR="0">
              <a:spcBef>
                <a:spcPts val="750"/>
              </a:spcBef>
              <a:spcAft>
                <a:spcPts val="0"/>
              </a:spcAft>
            </a:pPr>
            <a:r>
              <a:rPr lang="fr-FR" sz="1200" i="1" dirty="0" smtClean="0">
                <a:effectLst/>
                <a:latin typeface="Calibri" panose="020F0502020204030204" pitchFamily="34" charset="0"/>
                <a:ea typeface="Times New Roman" panose="02020603050405020304" pitchFamily="18" charset="0"/>
                <a:cs typeface="Arial" panose="020B0604020202020204" pitchFamily="34" charset="0"/>
              </a:rPr>
              <a:t>Attention : </a:t>
            </a:r>
            <a:r>
              <a:rPr lang="fr-FR" sz="1200" dirty="0" smtClean="0">
                <a:effectLst/>
                <a:latin typeface="Calibri" panose="020F0502020204030204" pitchFamily="34" charset="0"/>
                <a:ea typeface="Times New Roman" panose="02020603050405020304" pitchFamily="18" charset="0"/>
                <a:cs typeface="Arial" panose="020B0604020202020204" pitchFamily="34" charset="0"/>
              </a:rPr>
              <a:t> la peau à peau peut aussi être réalisée par le père ou un autre membre de la famille ou une nourrice pendant les périodes où la mère n’est pas disponible.</a:t>
            </a:r>
            <a:endParaRPr lang="en-US" sz="1200" dirty="0" smtClean="0">
              <a:effectLst/>
              <a:latin typeface="Times New Roman" panose="02020603050405020304" pitchFamily="18" charset="0"/>
              <a:ea typeface="Times New Roman" panose="02020603050405020304" pitchFamily="18" charset="0"/>
            </a:endParaRPr>
          </a:p>
          <a:p>
            <a:endParaRPr lang="fr-F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A1A0A3-5BA1-43C5-8D2B-742E3B377DD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00274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Pour la sensibilisation</a:t>
            </a:r>
            <a:r>
              <a:rPr lang="fr-FR" baseline="0" dirty="0" smtClean="0"/>
              <a:t> des communautés, Les messages doivent être communiqués sous des formats multiples et dans diverses langues pour garantir l’accessibilité (par exemple, le Braille, la langue de signes, les formats picturaux) et dans les groupes de discussion par le biais de sensibilisation communautaire (associations de femmes, de LGBTQIA, de personnes handicapées) et d’autres 	canaux adaptés selon le milieu  (les écoles, les sages-femmes, </a:t>
            </a:r>
            <a:r>
              <a:rPr lang="fr-FR" dirty="0" smtClean="0"/>
              <a:t>les agents de santé communautaire, les leaders communautaires, les messages radio ou les brochures affichées dans les latrines de femmes, par exemple).</a:t>
            </a:r>
            <a:endParaRPr lang="fr-FR" dirty="0"/>
          </a:p>
        </p:txBody>
      </p:sp>
      <p:sp>
        <p:nvSpPr>
          <p:cNvPr id="4" name="Slide Number Placeholder 3"/>
          <p:cNvSpPr>
            <a:spLocks noGrp="1"/>
          </p:cNvSpPr>
          <p:nvPr>
            <p:ph type="sldNum" sz="quarter" idx="10"/>
          </p:nvPr>
        </p:nvSpPr>
        <p:spPr/>
        <p:txBody>
          <a:bodyPr/>
          <a:lstStyle/>
          <a:p>
            <a:fld id="{5BA1A0A3-5BA1-43C5-8D2B-742E3B377DD8}" type="slidenum">
              <a:rPr lang="fr-FR" smtClean="0">
                <a:solidFill>
                  <a:prstClr val="black"/>
                </a:solidFill>
              </a:rPr>
              <a:pPr/>
              <a:t>39</a:t>
            </a:fld>
            <a:endParaRPr lang="fr-FR">
              <a:solidFill>
                <a:prstClr val="black"/>
              </a:solidFill>
            </a:endParaRPr>
          </a:p>
        </p:txBody>
      </p:sp>
    </p:spTree>
    <p:extLst>
      <p:ext uri="{BB962C8B-B14F-4D97-AF65-F5344CB8AC3E}">
        <p14:creationId xmlns:p14="http://schemas.microsoft.com/office/powerpoint/2010/main" val="7191500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Le choc chez</a:t>
            </a:r>
            <a:r>
              <a:rPr lang="fr-FR" baseline="0" dirty="0" smtClean="0"/>
              <a:t> un femme suite d’avortement provoqué ou a risque peut être du a l’hémorragie sévère ou la septicémie. </a:t>
            </a:r>
            <a:endParaRPr lang="fr-FR" dirty="0"/>
          </a:p>
        </p:txBody>
      </p:sp>
      <p:sp>
        <p:nvSpPr>
          <p:cNvPr id="4" name="Slide Number Placeholder 3"/>
          <p:cNvSpPr>
            <a:spLocks noGrp="1"/>
          </p:cNvSpPr>
          <p:nvPr>
            <p:ph type="sldNum" sz="quarter" idx="10"/>
          </p:nvPr>
        </p:nvSpPr>
        <p:spPr/>
        <p:txBody>
          <a:bodyPr/>
          <a:lstStyle/>
          <a:p>
            <a:fld id="{5BA1A0A3-5BA1-43C5-8D2B-742E3B377DD8}" type="slidenum">
              <a:rPr lang="fr-FR" smtClean="0">
                <a:solidFill>
                  <a:prstClr val="black"/>
                </a:solidFill>
              </a:rPr>
              <a:pPr/>
              <a:t>42</a:t>
            </a:fld>
            <a:endParaRPr lang="fr-FR" dirty="0">
              <a:solidFill>
                <a:prstClr val="black"/>
              </a:solidFill>
            </a:endParaRPr>
          </a:p>
        </p:txBody>
      </p:sp>
    </p:spTree>
    <p:extLst>
      <p:ext uri="{BB962C8B-B14F-4D97-AF65-F5344CB8AC3E}">
        <p14:creationId xmlns:p14="http://schemas.microsoft.com/office/powerpoint/2010/main" val="31976741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Rôles</a:t>
            </a:r>
            <a:r>
              <a:rPr lang="fr-FR" baseline="0" dirty="0" smtClean="0"/>
              <a:t> des accoucheuses traditionnelles:</a:t>
            </a:r>
          </a:p>
          <a:p>
            <a:r>
              <a:rPr lang="fr-FR" baseline="0" dirty="0" smtClean="0"/>
              <a:t>Mettre en relation les accoucheuses traditionnelles avec un centre de santé doté d’accoucheuses qualifiées où elles peuvent s’inscrire et se réapprovisionner en fournitures. Il s’agit là d’une première étape pour les intégrer dans un programme complet de SSR où elles peuvent jouer un rôle en tant que  lien entre les familles, les communautés et les autorités locales et les services de SSR ou pour orienter ou accompagner les femmes en travail vers l’établissement de santé pour l’accouchement après que des services adaptés ont été mis en place</a:t>
            </a:r>
          </a:p>
          <a:p>
            <a:endParaRPr lang="fr-FR" dirty="0"/>
          </a:p>
        </p:txBody>
      </p:sp>
      <p:sp>
        <p:nvSpPr>
          <p:cNvPr id="4" name="Slide Number Placeholder 3"/>
          <p:cNvSpPr>
            <a:spLocks noGrp="1"/>
          </p:cNvSpPr>
          <p:nvPr>
            <p:ph type="sldNum" sz="quarter" idx="10"/>
          </p:nvPr>
        </p:nvSpPr>
        <p:spPr/>
        <p:txBody>
          <a:bodyPr/>
          <a:lstStyle/>
          <a:p>
            <a:fld id="{5BA1A0A3-5BA1-43C5-8D2B-742E3B377DD8}" type="slidenum">
              <a:rPr lang="fr-FR">
                <a:solidFill>
                  <a:prstClr val="black"/>
                </a:solidFill>
              </a:rPr>
              <a:pPr/>
              <a:t>43</a:t>
            </a:fld>
            <a:endParaRPr lang="fr-FR" dirty="0">
              <a:solidFill>
                <a:prstClr val="black"/>
              </a:solidFill>
            </a:endParaRPr>
          </a:p>
        </p:txBody>
      </p:sp>
    </p:spTree>
    <p:extLst>
      <p:ext uri="{BB962C8B-B14F-4D97-AF65-F5344CB8AC3E}">
        <p14:creationId xmlns:p14="http://schemas.microsoft.com/office/powerpoint/2010/main" val="39763792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smtClean="0"/>
              <a:t>Question:</a:t>
            </a:r>
          </a:p>
          <a:p>
            <a:pPr marL="228600" indent="-228600">
              <a:buFont typeface="+mj-lt"/>
              <a:buAutoNum type="arabicPeriod"/>
            </a:pPr>
            <a:r>
              <a:rPr lang="fr-FR" dirty="0" smtClean="0"/>
              <a:t>Que faire si le</a:t>
            </a:r>
            <a:r>
              <a:rPr lang="fr-FR" baseline="0" dirty="0" smtClean="0"/>
              <a:t> mécanisme d’évacuation des cas compliques ne fonctionne pas 24H/24 et 7J/7?</a:t>
            </a:r>
          </a:p>
          <a:p>
            <a:pPr marL="228600" indent="-228600">
              <a:buFont typeface="+mj-lt"/>
              <a:buAutoNum type="arabicPeriod"/>
            </a:pPr>
            <a:r>
              <a:rPr lang="fr-FR" dirty="0" smtClean="0"/>
              <a:t>Que faire si les</a:t>
            </a:r>
            <a:r>
              <a:rPr lang="fr-FR" baseline="0" dirty="0" smtClean="0"/>
              <a:t> femmes de la population touchée par la crise n’ont pas l’habitude de fréquenter les formations sanitaires pour l’accouchement? </a:t>
            </a:r>
          </a:p>
          <a:p>
            <a:pPr marL="228600" indent="-228600">
              <a:buFont typeface="+mj-lt"/>
              <a:buAutoNum type="arabicPeriod"/>
            </a:pPr>
            <a:r>
              <a:rPr lang="fr-FR" baseline="0" dirty="0" smtClean="0"/>
              <a:t>Quelles sont les alternatives d’évacuation sanitaire par véhicule ambulance, ou celle-ci n’existe pas. </a:t>
            </a:r>
            <a:endParaRPr lang="fr-FR" dirty="0"/>
          </a:p>
        </p:txBody>
      </p:sp>
      <p:sp>
        <p:nvSpPr>
          <p:cNvPr id="4" name="Slide Number Placeholder 3"/>
          <p:cNvSpPr>
            <a:spLocks noGrp="1"/>
          </p:cNvSpPr>
          <p:nvPr>
            <p:ph type="sldNum" sz="quarter" idx="10"/>
          </p:nvPr>
        </p:nvSpPr>
        <p:spPr/>
        <p:txBody>
          <a:bodyPr/>
          <a:lstStyle/>
          <a:p>
            <a:fld id="{5BA1A0A3-5BA1-43C5-8D2B-742E3B377DD8}" type="slidenum">
              <a:rPr lang="fr-FR" smtClean="0"/>
              <a:t>44</a:t>
            </a:fld>
            <a:endParaRPr lang="fr-FR" dirty="0"/>
          </a:p>
        </p:txBody>
      </p:sp>
    </p:spTree>
    <p:extLst>
      <p:ext uri="{BB962C8B-B14F-4D97-AF65-F5344CB8AC3E}">
        <p14:creationId xmlns:p14="http://schemas.microsoft.com/office/powerpoint/2010/main" val="3237113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000" b="1" i="0" u="none" strike="noStrike" kern="1200" cap="none" spc="0" normalizeH="0" baseline="0" noProof="0" dirty="0" smtClean="0">
                <a:ln>
                  <a:noFill/>
                </a:ln>
                <a:solidFill>
                  <a:prstClr val="black"/>
                </a:solidFill>
                <a:effectLst/>
                <a:uLnTx/>
                <a:uFillTx/>
                <a:latin typeface="+mn-lt"/>
                <a:ea typeface="+mn-ea"/>
                <a:cs typeface="+mn-cs"/>
              </a:rPr>
              <a:t>Filles &lt;16 ans: </a:t>
            </a:r>
            <a:r>
              <a:rPr kumimoji="0" lang="fr-FR" sz="2000" b="0" i="0" u="none" strike="noStrike" kern="1200" cap="none" spc="0" normalizeH="0" baseline="0" noProof="0" dirty="0" smtClean="0">
                <a:ln>
                  <a:noFill/>
                </a:ln>
                <a:solidFill>
                  <a:prstClr val="black"/>
                </a:solidFill>
                <a:effectLst/>
                <a:uLnTx/>
                <a:uFillTx/>
                <a:latin typeface="+mn-lt"/>
                <a:ea typeface="+mn-ea"/>
                <a:cs typeface="+mn-cs"/>
              </a:rPr>
              <a:t>présentent un bassin immature, responsables des dystocies (</a:t>
            </a:r>
            <a:r>
              <a:rPr kumimoji="0" lang="fr-FR" sz="1900" b="0" i="0" u="none" strike="noStrike" kern="1200" cap="none" spc="0" normalizeH="0" baseline="0" noProof="0" dirty="0" smtClean="0">
                <a:ln>
                  <a:noFill/>
                </a:ln>
                <a:solidFill>
                  <a:srgbClr val="4D5156"/>
                </a:solidFill>
                <a:effectLst/>
                <a:uLnTx/>
                <a:uFillTx/>
                <a:latin typeface="+mn-lt"/>
                <a:ea typeface="+mn-ea"/>
                <a:cs typeface="+mn-cs"/>
              </a:rPr>
              <a:t>la difficulté, essentiellement mécanique, qui peut survenir lors d'un accouchement)</a:t>
            </a:r>
            <a:r>
              <a:rPr kumimoji="0" lang="fr-FR" sz="2000" b="0" i="0" u="none" strike="noStrike" kern="1200" cap="none" spc="0" normalizeH="0" baseline="0" noProof="0" dirty="0" smtClean="0">
                <a:ln>
                  <a:noFill/>
                </a:ln>
                <a:solidFill>
                  <a:prstClr val="black"/>
                </a:solidFill>
                <a:effectLst/>
                <a:uLnTx/>
                <a:uFillTx/>
                <a:latin typeface="+mn-lt"/>
                <a:ea typeface="+mn-ea"/>
                <a:cs typeface="+mn-cs"/>
              </a:rPr>
              <a:t>.</a:t>
            </a:r>
          </a:p>
          <a:p>
            <a:endParaRPr lang="fr-FR" dirty="0"/>
          </a:p>
        </p:txBody>
      </p:sp>
      <p:sp>
        <p:nvSpPr>
          <p:cNvPr id="4" name="Slide Number Placeholder 3"/>
          <p:cNvSpPr>
            <a:spLocks noGrp="1"/>
          </p:cNvSpPr>
          <p:nvPr>
            <p:ph type="sldNum" sz="quarter" idx="10"/>
          </p:nvPr>
        </p:nvSpPr>
        <p:spPr/>
        <p:txBody>
          <a:bodyPr/>
          <a:lstStyle/>
          <a:p>
            <a:fld id="{5BA1A0A3-5BA1-43C5-8D2B-742E3B377DD8}" type="slidenum">
              <a:rPr lang="fr-FR" smtClean="0"/>
              <a:t>9</a:t>
            </a:fld>
            <a:endParaRPr lang="fr-FR" dirty="0"/>
          </a:p>
        </p:txBody>
      </p:sp>
    </p:spTree>
    <p:extLst>
      <p:ext uri="{BB962C8B-B14F-4D97-AF65-F5344CB8AC3E}">
        <p14:creationId xmlns:p14="http://schemas.microsoft.com/office/powerpoint/2010/main" val="1098513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buFont typeface="+mj-lt"/>
              <a:buAutoNum type="arabicPeriod"/>
            </a:pPr>
            <a:r>
              <a:rPr lang="fr-FR" dirty="0" smtClean="0"/>
              <a:t>Décès par cause obstétricale directe : ce sont ceux qui résultent de complications obstétricales (grossesse, travail et suites de couches), d'interventions, d'omissions, d'un traitement incorrect ou d'un enchaînement d'événements résultant de l'un quelconque des facteurs ci-dessus.</a:t>
            </a:r>
          </a:p>
          <a:p>
            <a:pPr marL="514350" indent="-514350">
              <a:buFont typeface="+mj-lt"/>
              <a:buAutoNum type="arabicPeriod"/>
            </a:pPr>
            <a:r>
              <a:rPr lang="fr-FR" dirty="0" smtClean="0"/>
              <a:t>Décès par cause obstétricale indirecte : ce sont ceux qui résultent d'une maladie préexistante ou d'une affection apparue au cours de la grossesse sans qu'elle soit due à des causes obstétricales directes mais. qui a été aggravée par les effets physiologiques de la grossesse.</a:t>
            </a:r>
          </a:p>
          <a:p>
            <a:endParaRPr lang="fr-FR" dirty="0"/>
          </a:p>
        </p:txBody>
      </p:sp>
      <p:sp>
        <p:nvSpPr>
          <p:cNvPr id="4" name="Slide Number Placeholder 3"/>
          <p:cNvSpPr>
            <a:spLocks noGrp="1"/>
          </p:cNvSpPr>
          <p:nvPr>
            <p:ph type="sldNum" sz="quarter" idx="10"/>
          </p:nvPr>
        </p:nvSpPr>
        <p:spPr/>
        <p:txBody>
          <a:bodyPr/>
          <a:lstStyle/>
          <a:p>
            <a:fld id="{5BA1A0A3-5BA1-43C5-8D2B-742E3B377DD8}" type="slidenum">
              <a:rPr lang="fr-FR" smtClean="0"/>
              <a:t>12</a:t>
            </a:fld>
            <a:endParaRPr lang="fr-FR" dirty="0"/>
          </a:p>
        </p:txBody>
      </p:sp>
    </p:spTree>
    <p:extLst>
      <p:ext uri="{BB962C8B-B14F-4D97-AF65-F5344CB8AC3E}">
        <p14:creationId xmlns:p14="http://schemas.microsoft.com/office/powerpoint/2010/main" val="628875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b="1" i="0" dirty="0" err="1" smtClean="0">
                <a:solidFill>
                  <a:srgbClr val="3C4245"/>
                </a:solidFill>
                <a:effectLst/>
                <a:latin typeface="Arial" panose="020B0604020202020204" pitchFamily="34" charset="0"/>
              </a:rPr>
              <a:t>Mortalité</a:t>
            </a:r>
            <a:r>
              <a:rPr lang="en-US" b="1" i="0" dirty="0" smtClean="0">
                <a:solidFill>
                  <a:srgbClr val="3C4245"/>
                </a:solidFill>
                <a:effectLst/>
                <a:latin typeface="Arial" panose="020B0604020202020204" pitchFamily="34" charset="0"/>
              </a:rPr>
              <a:t> </a:t>
            </a:r>
            <a:r>
              <a:rPr lang="en-US" b="1" i="0" dirty="0" err="1" smtClean="0">
                <a:solidFill>
                  <a:srgbClr val="3C4245"/>
                </a:solidFill>
                <a:effectLst/>
                <a:latin typeface="Arial" panose="020B0604020202020204" pitchFamily="34" charset="0"/>
              </a:rPr>
              <a:t>maternelle</a:t>
            </a:r>
            <a:endParaRPr lang="en-US" b="1" i="0" dirty="0" smtClean="0">
              <a:solidFill>
                <a:srgbClr val="3C4245"/>
              </a:solidFill>
              <a:effectLst/>
              <a:latin typeface="Arial" panose="020B0604020202020204" pitchFamily="34" charset="0"/>
            </a:endParaRPr>
          </a:p>
          <a:p>
            <a:pPr algn="l" rtl="0"/>
            <a:r>
              <a:rPr lang="en-US" b="0" i="0" dirty="0" smtClean="0">
                <a:solidFill>
                  <a:srgbClr val="6A6A6A"/>
                </a:solidFill>
                <a:effectLst/>
                <a:latin typeface="Arial" panose="020B0604020202020204" pitchFamily="34" charset="0"/>
              </a:rPr>
              <a:t>19 </a:t>
            </a:r>
            <a:r>
              <a:rPr lang="en-US" b="0" i="0" dirty="0" err="1" smtClean="0">
                <a:solidFill>
                  <a:srgbClr val="6A6A6A"/>
                </a:solidFill>
                <a:effectLst/>
                <a:latin typeface="Arial" panose="020B0604020202020204" pitchFamily="34" charset="0"/>
              </a:rPr>
              <a:t>septembre</a:t>
            </a:r>
            <a:r>
              <a:rPr lang="en-US" b="0" i="0" dirty="0" smtClean="0">
                <a:solidFill>
                  <a:srgbClr val="6A6A6A"/>
                </a:solidFill>
                <a:effectLst/>
                <a:latin typeface="Arial" panose="020B0604020202020204" pitchFamily="34" charset="0"/>
              </a:rPr>
              <a:t> 2019</a:t>
            </a:r>
            <a:endParaRPr lang="en-US" b="1" i="0" dirty="0" smtClean="0">
              <a:solidFill>
                <a:srgbClr val="6A6A6A"/>
              </a:solidFill>
              <a:effectLst/>
              <a:latin typeface="Arial" panose="020B0604020202020204" pitchFamily="34" charset="0"/>
            </a:endParaRPr>
          </a:p>
          <a:p>
            <a:pPr algn="ctr" fontAlgn="ctr"/>
            <a:r>
              <a:rPr lang="en-US" b="1" i="0" u="none" strike="noStrike" dirty="0" smtClean="0">
                <a:solidFill>
                  <a:srgbClr val="008DC9"/>
                </a:solidFill>
                <a:effectLst/>
                <a:latin typeface="Arial" panose="020B0604020202020204" pitchFamily="34" charset="0"/>
                <a:hlinkClick r:id="rId3"/>
              </a:rPr>
              <a:t>English</a:t>
            </a:r>
            <a:endParaRPr lang="en-US" b="1" i="0" dirty="0" smtClean="0">
              <a:solidFill>
                <a:srgbClr val="008DC9"/>
              </a:solidFill>
              <a:effectLst/>
              <a:latin typeface="Arial" panose="020B0604020202020204" pitchFamily="34" charset="0"/>
            </a:endParaRPr>
          </a:p>
          <a:p>
            <a:pPr algn="ctr" fontAlgn="ctr"/>
            <a:r>
              <a:rPr lang="ar-AE" b="1" i="0" u="none" strike="noStrike" dirty="0" smtClean="0">
                <a:solidFill>
                  <a:srgbClr val="008DC9"/>
                </a:solidFill>
                <a:effectLst/>
                <a:latin typeface="Arial" panose="020B0604020202020204" pitchFamily="34" charset="0"/>
                <a:hlinkClick r:id="rId4"/>
              </a:rPr>
              <a:t>العربية</a:t>
            </a:r>
            <a:endParaRPr lang="ar-AE" b="1" i="0" dirty="0" smtClean="0">
              <a:solidFill>
                <a:srgbClr val="008DC9"/>
              </a:solidFill>
              <a:effectLst/>
              <a:latin typeface="Arial" panose="020B0604020202020204" pitchFamily="34" charset="0"/>
            </a:endParaRPr>
          </a:p>
          <a:p>
            <a:pPr algn="ctr" fontAlgn="ctr"/>
            <a:r>
              <a:rPr lang="ja-JP" altLang="en-US" b="1" i="0" u="none" strike="noStrike" dirty="0" smtClean="0">
                <a:solidFill>
                  <a:srgbClr val="008DC9"/>
                </a:solidFill>
                <a:effectLst/>
                <a:latin typeface="Arial" panose="020B0604020202020204" pitchFamily="34" charset="0"/>
                <a:hlinkClick r:id="rId5"/>
              </a:rPr>
              <a:t>中文</a:t>
            </a:r>
            <a:endParaRPr lang="ja-JP" altLang="en-US" b="1" i="0" dirty="0" smtClean="0">
              <a:solidFill>
                <a:srgbClr val="008DC9"/>
              </a:solidFill>
              <a:effectLst/>
              <a:latin typeface="Arial" panose="020B0604020202020204" pitchFamily="34" charset="0"/>
            </a:endParaRPr>
          </a:p>
          <a:p>
            <a:pPr algn="ctr" fontAlgn="ctr"/>
            <a:r>
              <a:rPr lang="az-Cyrl-AZ" b="1" i="0" u="none" strike="noStrike" dirty="0" smtClean="0">
                <a:solidFill>
                  <a:srgbClr val="008DC9"/>
                </a:solidFill>
                <a:effectLst/>
                <a:latin typeface="Arial" panose="020B0604020202020204" pitchFamily="34" charset="0"/>
                <a:hlinkClick r:id="rId6"/>
              </a:rPr>
              <a:t>Русский</a:t>
            </a:r>
            <a:endParaRPr lang="az-Cyrl-AZ" b="1" i="0" dirty="0" smtClean="0">
              <a:solidFill>
                <a:srgbClr val="008DC9"/>
              </a:solidFill>
              <a:effectLst/>
              <a:latin typeface="Arial" panose="020B0604020202020204" pitchFamily="34" charset="0"/>
            </a:endParaRPr>
          </a:p>
          <a:p>
            <a:pPr algn="ctr" fontAlgn="ctr"/>
            <a:r>
              <a:rPr lang="en-US" b="1" i="0" u="none" strike="noStrike" dirty="0" err="1" smtClean="0">
                <a:solidFill>
                  <a:srgbClr val="008DC9"/>
                </a:solidFill>
                <a:effectLst/>
                <a:latin typeface="Arial" panose="020B0604020202020204" pitchFamily="34" charset="0"/>
                <a:hlinkClick r:id="rId7"/>
              </a:rPr>
              <a:t>Español</a:t>
            </a:r>
            <a:endParaRPr lang="en-US" b="1" i="0" dirty="0" smtClean="0">
              <a:solidFill>
                <a:srgbClr val="008DC9"/>
              </a:solidFill>
              <a:effectLst/>
              <a:latin typeface="Arial" panose="020B0604020202020204" pitchFamily="34" charset="0"/>
            </a:endParaRPr>
          </a:p>
          <a:p>
            <a:pPr algn="l"/>
            <a:r>
              <a:rPr lang="en-US" b="0" i="0" dirty="0" smtClean="0">
                <a:solidFill>
                  <a:srgbClr val="3C4245"/>
                </a:solidFill>
                <a:effectLst/>
                <a:latin typeface="Arial" panose="020B0604020202020204" pitchFamily="34" charset="0"/>
              </a:rPr>
              <a:t>La </a:t>
            </a:r>
            <a:r>
              <a:rPr lang="en-US" b="0" i="0" dirty="0" err="1" smtClean="0">
                <a:solidFill>
                  <a:srgbClr val="3C4245"/>
                </a:solidFill>
                <a:effectLst/>
                <a:latin typeface="Arial" panose="020B0604020202020204" pitchFamily="34" charset="0"/>
              </a:rPr>
              <a:t>mortalité</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maternelle</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est</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très</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élevée</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ce</a:t>
            </a:r>
            <a:r>
              <a:rPr lang="en-US" b="0" i="0" dirty="0" smtClean="0">
                <a:solidFill>
                  <a:srgbClr val="3C4245"/>
                </a:solidFill>
                <a:effectLst/>
                <a:latin typeface="Arial" panose="020B0604020202020204" pitchFamily="34" charset="0"/>
              </a:rPr>
              <a:t> qui </a:t>
            </a:r>
            <a:r>
              <a:rPr lang="en-US" b="0" i="0" dirty="0" err="1" smtClean="0">
                <a:solidFill>
                  <a:srgbClr val="3C4245"/>
                </a:solidFill>
                <a:effectLst/>
                <a:latin typeface="Arial" panose="020B0604020202020204" pitchFamily="34" charset="0"/>
              </a:rPr>
              <a:t>est</a:t>
            </a:r>
            <a:r>
              <a:rPr lang="en-US" b="0" i="0" dirty="0" smtClean="0">
                <a:solidFill>
                  <a:srgbClr val="3C4245"/>
                </a:solidFill>
                <a:effectLst/>
                <a:latin typeface="Arial" panose="020B0604020202020204" pitchFamily="34" charset="0"/>
              </a:rPr>
              <a:t> inacceptable. Environ 830 femmes </a:t>
            </a:r>
            <a:r>
              <a:rPr lang="en-US" b="0" i="0" dirty="0" err="1" smtClean="0">
                <a:solidFill>
                  <a:srgbClr val="3C4245"/>
                </a:solidFill>
                <a:effectLst/>
                <a:latin typeface="Arial" panose="020B0604020202020204" pitchFamily="34" charset="0"/>
              </a:rPr>
              <a:t>meurent</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chaque</a:t>
            </a:r>
            <a:r>
              <a:rPr lang="en-US" b="0" i="0" dirty="0" smtClean="0">
                <a:solidFill>
                  <a:srgbClr val="3C4245"/>
                </a:solidFill>
                <a:effectLst/>
                <a:latin typeface="Arial" panose="020B0604020202020204" pitchFamily="34" charset="0"/>
              </a:rPr>
              <a:t> jour </a:t>
            </a:r>
            <a:r>
              <a:rPr lang="en-US" b="0" i="0" dirty="0" err="1" smtClean="0">
                <a:solidFill>
                  <a:srgbClr val="3C4245"/>
                </a:solidFill>
                <a:effectLst/>
                <a:latin typeface="Arial" panose="020B0604020202020204" pitchFamily="34" charset="0"/>
              </a:rPr>
              <a:t>dans</a:t>
            </a:r>
            <a:r>
              <a:rPr lang="en-US" b="0" i="0" dirty="0" smtClean="0">
                <a:solidFill>
                  <a:srgbClr val="3C4245"/>
                </a:solidFill>
                <a:effectLst/>
                <a:latin typeface="Arial" panose="020B0604020202020204" pitchFamily="34" charset="0"/>
              </a:rPr>
              <a:t> le monde du fait de complications </a:t>
            </a:r>
            <a:r>
              <a:rPr lang="en-US" b="0" i="0" dirty="0" err="1" smtClean="0">
                <a:solidFill>
                  <a:srgbClr val="3C4245"/>
                </a:solidFill>
                <a:effectLst/>
                <a:latin typeface="Arial" panose="020B0604020202020204" pitchFamily="34" charset="0"/>
              </a:rPr>
              <a:t>liées</a:t>
            </a:r>
            <a:r>
              <a:rPr lang="en-US" b="0" i="0" dirty="0" smtClean="0">
                <a:solidFill>
                  <a:srgbClr val="3C4245"/>
                </a:solidFill>
                <a:effectLst/>
                <a:latin typeface="Arial" panose="020B0604020202020204" pitchFamily="34" charset="0"/>
              </a:rPr>
              <a:t> à la </a:t>
            </a:r>
            <a:r>
              <a:rPr lang="en-US" b="0" i="0" dirty="0" err="1" smtClean="0">
                <a:solidFill>
                  <a:srgbClr val="3C4245"/>
                </a:solidFill>
                <a:effectLst/>
                <a:latin typeface="Arial" panose="020B0604020202020204" pitchFamily="34" charset="0"/>
              </a:rPr>
              <a:t>grossesse</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ou</a:t>
            </a:r>
            <a:r>
              <a:rPr lang="en-US" b="0" i="0" dirty="0" smtClean="0">
                <a:solidFill>
                  <a:srgbClr val="3C4245"/>
                </a:solidFill>
                <a:effectLst/>
                <a:latin typeface="Arial" panose="020B0604020202020204" pitchFamily="34" charset="0"/>
              </a:rPr>
              <a:t> à </a:t>
            </a:r>
            <a:r>
              <a:rPr lang="en-US" b="0" i="0" dirty="0" err="1" smtClean="0">
                <a:solidFill>
                  <a:srgbClr val="3C4245"/>
                </a:solidFill>
                <a:effectLst/>
                <a:latin typeface="Arial" panose="020B0604020202020204" pitchFamily="34" charset="0"/>
              </a:rPr>
              <a:t>l’accouchement</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En</a:t>
            </a:r>
            <a:r>
              <a:rPr lang="en-US" b="0" i="0" dirty="0" smtClean="0">
                <a:solidFill>
                  <a:srgbClr val="3C4245"/>
                </a:solidFill>
                <a:effectLst/>
                <a:latin typeface="Arial" panose="020B0604020202020204" pitchFamily="34" charset="0"/>
              </a:rPr>
              <a:t> 2015, 303 000 femmes </a:t>
            </a:r>
            <a:r>
              <a:rPr lang="en-US" b="0" i="0" dirty="0" err="1" smtClean="0">
                <a:solidFill>
                  <a:srgbClr val="3C4245"/>
                </a:solidFill>
                <a:effectLst/>
                <a:latin typeface="Arial" panose="020B0604020202020204" pitchFamily="34" charset="0"/>
              </a:rPr>
              <a:t>sont</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décédées</a:t>
            </a:r>
            <a:r>
              <a:rPr lang="en-US" b="0" i="0" dirty="0" smtClean="0">
                <a:solidFill>
                  <a:srgbClr val="3C4245"/>
                </a:solidFill>
                <a:effectLst/>
                <a:latin typeface="Arial" panose="020B0604020202020204" pitchFamily="34" charset="0"/>
              </a:rPr>
              <a:t> pendant </a:t>
            </a:r>
            <a:r>
              <a:rPr lang="en-US" b="0" i="0" dirty="0" err="1" smtClean="0">
                <a:solidFill>
                  <a:srgbClr val="3C4245"/>
                </a:solidFill>
                <a:effectLst/>
                <a:latin typeface="Arial" panose="020B0604020202020204" pitchFamily="34" charset="0"/>
              </a:rPr>
              <a:t>ou</a:t>
            </a:r>
            <a:r>
              <a:rPr lang="en-US" b="0" i="0" dirty="0" smtClean="0">
                <a:solidFill>
                  <a:srgbClr val="3C4245"/>
                </a:solidFill>
                <a:effectLst/>
                <a:latin typeface="Arial" panose="020B0604020202020204" pitchFamily="34" charset="0"/>
              </a:rPr>
              <a:t> après la </a:t>
            </a:r>
            <a:r>
              <a:rPr lang="en-US" b="0" i="0" dirty="0" err="1" smtClean="0">
                <a:solidFill>
                  <a:srgbClr val="3C4245"/>
                </a:solidFill>
                <a:effectLst/>
                <a:latin typeface="Arial" panose="020B0604020202020204" pitchFamily="34" charset="0"/>
              </a:rPr>
              <a:t>grossesse</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ou</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l’accouchement</a:t>
            </a:r>
            <a:r>
              <a:rPr lang="en-US" b="0" i="0" dirty="0" smtClean="0">
                <a:solidFill>
                  <a:srgbClr val="3C4245"/>
                </a:solidFill>
                <a:effectLst/>
                <a:latin typeface="Arial" panose="020B0604020202020204" pitchFamily="34" charset="0"/>
              </a:rPr>
              <a:t>. La majeure </a:t>
            </a:r>
            <a:r>
              <a:rPr lang="en-US" b="0" i="0" dirty="0" err="1" smtClean="0">
                <a:solidFill>
                  <a:srgbClr val="3C4245"/>
                </a:solidFill>
                <a:effectLst/>
                <a:latin typeface="Arial" panose="020B0604020202020204" pitchFamily="34" charset="0"/>
              </a:rPr>
              <a:t>partie</a:t>
            </a:r>
            <a:r>
              <a:rPr lang="en-US" b="0" i="0" dirty="0" smtClean="0">
                <a:solidFill>
                  <a:srgbClr val="3C4245"/>
                </a:solidFill>
                <a:effectLst/>
                <a:latin typeface="Arial" panose="020B0604020202020204" pitchFamily="34" charset="0"/>
              </a:rPr>
              <a:t> de </a:t>
            </a:r>
            <a:r>
              <a:rPr lang="en-US" b="0" i="0" dirty="0" err="1" smtClean="0">
                <a:solidFill>
                  <a:srgbClr val="3C4245"/>
                </a:solidFill>
                <a:effectLst/>
                <a:latin typeface="Arial" panose="020B0604020202020204" pitchFamily="34" charset="0"/>
              </a:rPr>
              <a:t>ces</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décès</a:t>
            </a:r>
            <a:r>
              <a:rPr lang="en-US" b="0" i="0" dirty="0" smtClean="0">
                <a:solidFill>
                  <a:srgbClr val="3C4245"/>
                </a:solidFill>
                <a:effectLst/>
                <a:latin typeface="Arial" panose="020B0604020202020204" pitchFamily="34" charset="0"/>
              </a:rPr>
              <a:t> se </a:t>
            </a:r>
            <a:r>
              <a:rPr lang="en-US" b="0" i="0" dirty="0" err="1" smtClean="0">
                <a:solidFill>
                  <a:srgbClr val="3C4245"/>
                </a:solidFill>
                <a:effectLst/>
                <a:latin typeface="Arial" panose="020B0604020202020204" pitchFamily="34" charset="0"/>
              </a:rPr>
              <a:t>sont</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produits</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dans</a:t>
            </a:r>
            <a:r>
              <a:rPr lang="en-US" b="0" i="0" dirty="0" smtClean="0">
                <a:solidFill>
                  <a:srgbClr val="3C4245"/>
                </a:solidFill>
                <a:effectLst/>
                <a:latin typeface="Arial" panose="020B0604020202020204" pitchFamily="34" charset="0"/>
              </a:rPr>
              <a:t> des pays à </a:t>
            </a:r>
            <a:r>
              <a:rPr lang="en-US" b="0" i="0" dirty="0" err="1" smtClean="0">
                <a:solidFill>
                  <a:srgbClr val="3C4245"/>
                </a:solidFill>
                <a:effectLst/>
                <a:latin typeface="Arial" panose="020B0604020202020204" pitchFamily="34" charset="0"/>
              </a:rPr>
              <a:t>revenu</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faible</a:t>
            </a:r>
            <a:r>
              <a:rPr lang="en-US" b="0" i="0" dirty="0" smtClean="0">
                <a:solidFill>
                  <a:srgbClr val="3C4245"/>
                </a:solidFill>
                <a:effectLst/>
                <a:latin typeface="Arial" panose="020B0604020202020204" pitchFamily="34" charset="0"/>
              </a:rPr>
              <a:t> et la </a:t>
            </a:r>
            <a:r>
              <a:rPr lang="en-US" b="0" i="0" dirty="0" err="1" smtClean="0">
                <a:solidFill>
                  <a:srgbClr val="3C4245"/>
                </a:solidFill>
                <a:effectLst/>
                <a:latin typeface="Arial" panose="020B0604020202020204" pitchFamily="34" charset="0"/>
              </a:rPr>
              <a:t>plupart</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auraient</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pu</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être</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évités</a:t>
            </a:r>
            <a:r>
              <a:rPr lang="en-US" b="0" i="0" dirty="0" smtClean="0">
                <a:solidFill>
                  <a:srgbClr val="3C4245"/>
                </a:solidFill>
                <a:effectLst/>
                <a:latin typeface="Arial" panose="020B0604020202020204" pitchFamily="34" charset="0"/>
              </a:rPr>
              <a:t>. </a:t>
            </a:r>
            <a:r>
              <a:rPr lang="en-US" b="0" i="0" baseline="30000" dirty="0" smtClean="0">
                <a:solidFill>
                  <a:srgbClr val="3C4245"/>
                </a:solidFill>
                <a:effectLst/>
                <a:latin typeface="Arial" panose="020B0604020202020204" pitchFamily="34" charset="0"/>
              </a:rPr>
              <a:t>1</a:t>
            </a:r>
            <a:endParaRPr lang="en-US" b="0" i="0" dirty="0" smtClean="0">
              <a:solidFill>
                <a:srgbClr val="3C4245"/>
              </a:solidFill>
              <a:effectLst/>
              <a:latin typeface="Arial" panose="020B0604020202020204" pitchFamily="34" charset="0"/>
            </a:endParaRPr>
          </a:p>
          <a:p>
            <a:pPr algn="l"/>
            <a:r>
              <a:rPr lang="en-US" b="0" i="0" dirty="0" err="1" smtClean="0">
                <a:solidFill>
                  <a:srgbClr val="3C4245"/>
                </a:solidFill>
                <a:effectLst/>
                <a:latin typeface="Arial" panose="020B0604020202020204" pitchFamily="34" charset="0"/>
              </a:rPr>
              <a:t>En</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Afrique</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subsaharienne</a:t>
            </a:r>
            <a:r>
              <a:rPr lang="en-US" b="0" i="0" dirty="0" smtClean="0">
                <a:solidFill>
                  <a:srgbClr val="3C4245"/>
                </a:solidFill>
                <a:effectLst/>
                <a:latin typeface="Arial" panose="020B0604020202020204" pitchFamily="34" charset="0"/>
              </a:rPr>
              <a:t>, un certain </a:t>
            </a:r>
            <a:r>
              <a:rPr lang="en-US" b="0" i="0" dirty="0" err="1" smtClean="0">
                <a:solidFill>
                  <a:srgbClr val="3C4245"/>
                </a:solidFill>
                <a:effectLst/>
                <a:latin typeface="Arial" panose="020B0604020202020204" pitchFamily="34" charset="0"/>
              </a:rPr>
              <a:t>nombre</a:t>
            </a:r>
            <a:r>
              <a:rPr lang="en-US" b="0" i="0" dirty="0" smtClean="0">
                <a:solidFill>
                  <a:srgbClr val="3C4245"/>
                </a:solidFill>
                <a:effectLst/>
                <a:latin typeface="Arial" panose="020B0604020202020204" pitchFamily="34" charset="0"/>
              </a:rPr>
              <a:t> de pays </a:t>
            </a:r>
            <a:r>
              <a:rPr lang="en-US" b="0" i="0" dirty="0" err="1" smtClean="0">
                <a:solidFill>
                  <a:srgbClr val="3C4245"/>
                </a:solidFill>
                <a:effectLst/>
                <a:latin typeface="Arial" panose="020B0604020202020204" pitchFamily="34" charset="0"/>
              </a:rPr>
              <a:t>ont</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réduit</a:t>
            </a:r>
            <a:r>
              <a:rPr lang="en-US" b="0" i="0" dirty="0" smtClean="0">
                <a:solidFill>
                  <a:srgbClr val="3C4245"/>
                </a:solidFill>
                <a:effectLst/>
                <a:latin typeface="Arial" panose="020B0604020202020204" pitchFamily="34" charset="0"/>
              </a:rPr>
              <a:t> de </a:t>
            </a:r>
            <a:r>
              <a:rPr lang="en-US" b="0" i="0" dirty="0" err="1" smtClean="0">
                <a:solidFill>
                  <a:srgbClr val="3C4245"/>
                </a:solidFill>
                <a:effectLst/>
                <a:latin typeface="Arial" panose="020B0604020202020204" pitchFamily="34" charset="0"/>
              </a:rPr>
              <a:t>moitié</a:t>
            </a:r>
            <a:r>
              <a:rPr lang="en-US" b="0" i="0" dirty="0" smtClean="0">
                <a:solidFill>
                  <a:srgbClr val="3C4245"/>
                </a:solidFill>
                <a:effectLst/>
                <a:latin typeface="Arial" panose="020B0604020202020204" pitchFamily="34" charset="0"/>
              </a:rPr>
              <a:t> le </a:t>
            </a:r>
            <a:r>
              <a:rPr lang="en-US" b="0" i="0" dirty="0" err="1" smtClean="0">
                <a:solidFill>
                  <a:srgbClr val="3C4245"/>
                </a:solidFill>
                <a:effectLst/>
                <a:latin typeface="Arial" panose="020B0604020202020204" pitchFamily="34" charset="0"/>
              </a:rPr>
              <a:t>taux</a:t>
            </a:r>
            <a:r>
              <a:rPr lang="en-US" b="0" i="0" dirty="0" smtClean="0">
                <a:solidFill>
                  <a:srgbClr val="3C4245"/>
                </a:solidFill>
                <a:effectLst/>
                <a:latin typeface="Arial" panose="020B0604020202020204" pitchFamily="34" charset="0"/>
              </a:rPr>
              <a:t> de </a:t>
            </a:r>
            <a:r>
              <a:rPr lang="en-US" b="0" i="0" dirty="0" err="1" smtClean="0">
                <a:solidFill>
                  <a:srgbClr val="3C4245"/>
                </a:solidFill>
                <a:effectLst/>
                <a:latin typeface="Arial" panose="020B0604020202020204" pitchFamily="34" charset="0"/>
              </a:rPr>
              <a:t>mortalité</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maternelle</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depuis</a:t>
            </a:r>
            <a:r>
              <a:rPr lang="en-US" b="0" i="0" dirty="0" smtClean="0">
                <a:solidFill>
                  <a:srgbClr val="3C4245"/>
                </a:solidFill>
                <a:effectLst/>
                <a:latin typeface="Arial" panose="020B0604020202020204" pitchFamily="34" charset="0"/>
              </a:rPr>
              <a:t> 1990. </a:t>
            </a:r>
            <a:r>
              <a:rPr lang="en-US" b="0" i="0" dirty="0" err="1" smtClean="0">
                <a:solidFill>
                  <a:srgbClr val="3C4245"/>
                </a:solidFill>
                <a:effectLst/>
                <a:latin typeface="Arial" panose="020B0604020202020204" pitchFamily="34" charset="0"/>
              </a:rPr>
              <a:t>Dans</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d’autres</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régions</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dont</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l’Asie</a:t>
            </a:r>
            <a:r>
              <a:rPr lang="en-US" b="0" i="0" dirty="0" smtClean="0">
                <a:solidFill>
                  <a:srgbClr val="3C4245"/>
                </a:solidFill>
                <a:effectLst/>
                <a:latin typeface="Arial" panose="020B0604020202020204" pitchFamily="34" charset="0"/>
              </a:rPr>
              <a:t> et </a:t>
            </a:r>
            <a:r>
              <a:rPr lang="en-US" b="0" i="0" dirty="0" err="1" smtClean="0">
                <a:solidFill>
                  <a:srgbClr val="3C4245"/>
                </a:solidFill>
                <a:effectLst/>
                <a:latin typeface="Arial" panose="020B0604020202020204" pitchFamily="34" charset="0"/>
              </a:rPr>
              <a:t>l’Afrique</a:t>
            </a:r>
            <a:r>
              <a:rPr lang="en-US" b="0" i="0" dirty="0" smtClean="0">
                <a:solidFill>
                  <a:srgbClr val="3C4245"/>
                </a:solidFill>
                <a:effectLst/>
                <a:latin typeface="Arial" panose="020B0604020202020204" pitchFamily="34" charset="0"/>
              </a:rPr>
              <a:t> du Nord, des </a:t>
            </a:r>
            <a:r>
              <a:rPr lang="en-US" b="0" i="0" dirty="0" err="1" smtClean="0">
                <a:solidFill>
                  <a:srgbClr val="3C4245"/>
                </a:solidFill>
                <a:effectLst/>
                <a:latin typeface="Arial" panose="020B0604020202020204" pitchFamily="34" charset="0"/>
              </a:rPr>
              <a:t>progrès</a:t>
            </a:r>
            <a:r>
              <a:rPr lang="en-US" b="0" i="0" dirty="0" smtClean="0">
                <a:solidFill>
                  <a:srgbClr val="3C4245"/>
                </a:solidFill>
                <a:effectLst/>
                <a:latin typeface="Arial" panose="020B0604020202020204" pitchFamily="34" charset="0"/>
              </a:rPr>
              <a:t> encore plus </a:t>
            </a:r>
            <a:r>
              <a:rPr lang="en-US" b="0" i="0" dirty="0" err="1" smtClean="0">
                <a:solidFill>
                  <a:srgbClr val="3C4245"/>
                </a:solidFill>
                <a:effectLst/>
                <a:latin typeface="Arial" panose="020B0604020202020204" pitchFamily="34" charset="0"/>
              </a:rPr>
              <a:t>considérables</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ont</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été</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réalisés</a:t>
            </a:r>
            <a:r>
              <a:rPr lang="en-US" b="0" i="0" dirty="0" smtClean="0">
                <a:solidFill>
                  <a:srgbClr val="3C4245"/>
                </a:solidFill>
                <a:effectLst/>
                <a:latin typeface="Arial" panose="020B0604020202020204" pitchFamily="34" charset="0"/>
              </a:rPr>
              <a:t>.</a:t>
            </a:r>
          </a:p>
          <a:p>
            <a:pPr algn="l"/>
            <a:r>
              <a:rPr lang="en-US" b="0" i="0" dirty="0" smtClean="0">
                <a:solidFill>
                  <a:srgbClr val="3C4245"/>
                </a:solidFill>
                <a:effectLst/>
                <a:latin typeface="Arial" panose="020B0604020202020204" pitchFamily="34" charset="0"/>
              </a:rPr>
              <a:t>Entre 1990 et 2015, le </a:t>
            </a:r>
            <a:r>
              <a:rPr lang="en-US" b="0" i="0" dirty="0" err="1" smtClean="0">
                <a:solidFill>
                  <a:srgbClr val="3C4245"/>
                </a:solidFill>
                <a:effectLst/>
                <a:latin typeface="Arial" panose="020B0604020202020204" pitchFamily="34" charset="0"/>
              </a:rPr>
              <a:t>taux</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mondial</a:t>
            </a:r>
            <a:r>
              <a:rPr lang="en-US" b="0" i="0" dirty="0" smtClean="0">
                <a:solidFill>
                  <a:srgbClr val="3C4245"/>
                </a:solidFill>
                <a:effectLst/>
                <a:latin typeface="Arial" panose="020B0604020202020204" pitchFamily="34" charset="0"/>
              </a:rPr>
              <a:t> de </a:t>
            </a:r>
            <a:r>
              <a:rPr lang="en-US" b="0" i="0" dirty="0" err="1" smtClean="0">
                <a:solidFill>
                  <a:srgbClr val="3C4245"/>
                </a:solidFill>
                <a:effectLst/>
                <a:latin typeface="Arial" panose="020B0604020202020204" pitchFamily="34" charset="0"/>
              </a:rPr>
              <a:t>mortalité</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maternelle</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soit</a:t>
            </a:r>
            <a:r>
              <a:rPr lang="en-US" b="0" i="0" dirty="0" smtClean="0">
                <a:solidFill>
                  <a:srgbClr val="3C4245"/>
                </a:solidFill>
                <a:effectLst/>
                <a:latin typeface="Arial" panose="020B0604020202020204" pitchFamily="34" charset="0"/>
              </a:rPr>
              <a:t> le </a:t>
            </a:r>
            <a:r>
              <a:rPr lang="en-US" b="0" i="0" dirty="0" err="1" smtClean="0">
                <a:solidFill>
                  <a:srgbClr val="3C4245"/>
                </a:solidFill>
                <a:effectLst/>
                <a:latin typeface="Arial" panose="020B0604020202020204" pitchFamily="34" charset="0"/>
              </a:rPr>
              <a:t>nombre</a:t>
            </a:r>
            <a:r>
              <a:rPr lang="en-US" b="0" i="0" dirty="0" smtClean="0">
                <a:solidFill>
                  <a:srgbClr val="3C4245"/>
                </a:solidFill>
                <a:effectLst/>
                <a:latin typeface="Arial" panose="020B0604020202020204" pitchFamily="34" charset="0"/>
              </a:rPr>
              <a:t> de </a:t>
            </a:r>
            <a:r>
              <a:rPr lang="en-US" b="0" i="0" dirty="0" err="1" smtClean="0">
                <a:solidFill>
                  <a:srgbClr val="3C4245"/>
                </a:solidFill>
                <a:effectLst/>
                <a:latin typeface="Arial" panose="020B0604020202020204" pitchFamily="34" charset="0"/>
              </a:rPr>
              <a:t>décès</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maternels</a:t>
            </a:r>
            <a:r>
              <a:rPr lang="en-US" b="0" i="0" dirty="0" smtClean="0">
                <a:solidFill>
                  <a:srgbClr val="3C4245"/>
                </a:solidFill>
                <a:effectLst/>
                <a:latin typeface="Arial" panose="020B0604020202020204" pitchFamily="34" charset="0"/>
              </a:rPr>
              <a:t> pour 100 000 naissances </a:t>
            </a:r>
            <a:r>
              <a:rPr lang="en-US" b="0" i="0" dirty="0" err="1" smtClean="0">
                <a:solidFill>
                  <a:srgbClr val="3C4245"/>
                </a:solidFill>
                <a:effectLst/>
                <a:latin typeface="Arial" panose="020B0604020202020204" pitchFamily="34" charset="0"/>
              </a:rPr>
              <a:t>vivantes</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n’a</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diminué</a:t>
            </a:r>
            <a:r>
              <a:rPr lang="en-US" b="0" i="0" dirty="0" smtClean="0">
                <a:solidFill>
                  <a:srgbClr val="3C4245"/>
                </a:solidFill>
                <a:effectLst/>
                <a:latin typeface="Arial" panose="020B0604020202020204" pitchFamily="34" charset="0"/>
              </a:rPr>
              <a:t> que de 2,3% par an. </a:t>
            </a:r>
            <a:r>
              <a:rPr lang="en-US" b="0" i="0" dirty="0" err="1" smtClean="0">
                <a:solidFill>
                  <a:srgbClr val="3C4245"/>
                </a:solidFill>
                <a:effectLst/>
                <a:latin typeface="Arial" panose="020B0604020202020204" pitchFamily="34" charset="0"/>
              </a:rPr>
              <a:t>Néanmoins</a:t>
            </a:r>
            <a:r>
              <a:rPr lang="en-US" b="0" i="0" dirty="0" smtClean="0">
                <a:solidFill>
                  <a:srgbClr val="3C4245"/>
                </a:solidFill>
                <a:effectLst/>
                <a:latin typeface="Arial" panose="020B0604020202020204" pitchFamily="34" charset="0"/>
              </a:rPr>
              <a:t>, la </a:t>
            </a:r>
            <a:r>
              <a:rPr lang="en-US" b="0" i="0" dirty="0" err="1" smtClean="0">
                <a:solidFill>
                  <a:srgbClr val="3C4245"/>
                </a:solidFill>
                <a:effectLst/>
                <a:latin typeface="Arial" panose="020B0604020202020204" pitchFamily="34" charset="0"/>
              </a:rPr>
              <a:t>baisse</a:t>
            </a:r>
            <a:r>
              <a:rPr lang="en-US" b="0" i="0" dirty="0" smtClean="0">
                <a:solidFill>
                  <a:srgbClr val="3C4245"/>
                </a:solidFill>
                <a:effectLst/>
                <a:latin typeface="Arial" panose="020B0604020202020204" pitchFamily="34" charset="0"/>
              </a:rPr>
              <a:t> de la </a:t>
            </a:r>
            <a:r>
              <a:rPr lang="en-US" b="0" i="0" dirty="0" err="1" smtClean="0">
                <a:solidFill>
                  <a:srgbClr val="3C4245"/>
                </a:solidFill>
                <a:effectLst/>
                <a:latin typeface="Arial" panose="020B0604020202020204" pitchFamily="34" charset="0"/>
              </a:rPr>
              <a:t>mortalité</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maternelle</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s’est</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accélérée</a:t>
            </a:r>
            <a:r>
              <a:rPr lang="en-US" b="0" i="0" dirty="0" smtClean="0">
                <a:solidFill>
                  <a:srgbClr val="3C4245"/>
                </a:solidFill>
                <a:effectLst/>
                <a:latin typeface="Arial" panose="020B0604020202020204" pitchFamily="34" charset="0"/>
              </a:rPr>
              <a:t> à </a:t>
            </a:r>
            <a:r>
              <a:rPr lang="en-US" b="0" i="0" dirty="0" err="1" smtClean="0">
                <a:solidFill>
                  <a:srgbClr val="3C4245"/>
                </a:solidFill>
                <a:effectLst/>
                <a:latin typeface="Arial" panose="020B0604020202020204" pitchFamily="34" charset="0"/>
              </a:rPr>
              <a:t>partir</a:t>
            </a:r>
            <a:r>
              <a:rPr lang="en-US" b="0" i="0" dirty="0" smtClean="0">
                <a:solidFill>
                  <a:srgbClr val="3C4245"/>
                </a:solidFill>
                <a:effectLst/>
                <a:latin typeface="Arial" panose="020B0604020202020204" pitchFamily="34" charset="0"/>
              </a:rPr>
              <a:t> de 2000. </a:t>
            </a:r>
            <a:r>
              <a:rPr lang="en-US" b="0" i="0" dirty="0" err="1" smtClean="0">
                <a:solidFill>
                  <a:srgbClr val="3C4245"/>
                </a:solidFill>
                <a:effectLst/>
                <a:latin typeface="Arial" panose="020B0604020202020204" pitchFamily="34" charset="0"/>
              </a:rPr>
              <a:t>Dans</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certains</a:t>
            </a:r>
            <a:r>
              <a:rPr lang="en-US" b="0" i="0" dirty="0" smtClean="0">
                <a:solidFill>
                  <a:srgbClr val="3C4245"/>
                </a:solidFill>
                <a:effectLst/>
                <a:latin typeface="Arial" panose="020B0604020202020204" pitchFamily="34" charset="0"/>
              </a:rPr>
              <a:t> pays, le </a:t>
            </a:r>
            <a:r>
              <a:rPr lang="en-US" b="0" i="0" dirty="0" err="1" smtClean="0">
                <a:solidFill>
                  <a:srgbClr val="3C4245"/>
                </a:solidFill>
                <a:effectLst/>
                <a:latin typeface="Arial" panose="020B0604020202020204" pitchFamily="34" charset="0"/>
              </a:rPr>
              <a:t>repli</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annuel</a:t>
            </a:r>
            <a:r>
              <a:rPr lang="en-US" b="0" i="0" dirty="0" smtClean="0">
                <a:solidFill>
                  <a:srgbClr val="3C4245"/>
                </a:solidFill>
                <a:effectLst/>
                <a:latin typeface="Arial" panose="020B0604020202020204" pitchFamily="34" charset="0"/>
              </a:rPr>
              <a:t> de la </a:t>
            </a:r>
            <a:r>
              <a:rPr lang="en-US" b="0" i="0" dirty="0" err="1" smtClean="0">
                <a:solidFill>
                  <a:srgbClr val="3C4245"/>
                </a:solidFill>
                <a:effectLst/>
                <a:latin typeface="Arial" panose="020B0604020202020204" pitchFamily="34" charset="0"/>
              </a:rPr>
              <a:t>mortalité</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maternelle</a:t>
            </a:r>
            <a:r>
              <a:rPr lang="en-US" b="0" i="0" dirty="0" smtClean="0">
                <a:solidFill>
                  <a:srgbClr val="3C4245"/>
                </a:solidFill>
                <a:effectLst/>
                <a:latin typeface="Arial" panose="020B0604020202020204" pitchFamily="34" charset="0"/>
              </a:rPr>
              <a:t> entre 2000 et 2010 </a:t>
            </a:r>
            <a:r>
              <a:rPr lang="en-US" b="0" i="0" dirty="0" err="1" smtClean="0">
                <a:solidFill>
                  <a:srgbClr val="3C4245"/>
                </a:solidFill>
                <a:effectLst/>
                <a:latin typeface="Arial" panose="020B0604020202020204" pitchFamily="34" charset="0"/>
              </a:rPr>
              <a:t>s’est</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situé</a:t>
            </a:r>
            <a:r>
              <a:rPr lang="en-US" b="0" i="0" dirty="0" smtClean="0">
                <a:solidFill>
                  <a:srgbClr val="3C4245"/>
                </a:solidFill>
                <a:effectLst/>
                <a:latin typeface="Arial" panose="020B0604020202020204" pitchFamily="34" charset="0"/>
              </a:rPr>
              <a:t> au-</a:t>
            </a:r>
            <a:r>
              <a:rPr lang="en-US" b="0" i="0" dirty="0" err="1" smtClean="0">
                <a:solidFill>
                  <a:srgbClr val="3C4245"/>
                </a:solidFill>
                <a:effectLst/>
                <a:latin typeface="Arial" panose="020B0604020202020204" pitchFamily="34" charset="0"/>
              </a:rPr>
              <a:t>dessus</a:t>
            </a:r>
            <a:r>
              <a:rPr lang="en-US" b="0" i="0" dirty="0" smtClean="0">
                <a:solidFill>
                  <a:srgbClr val="3C4245"/>
                </a:solidFill>
                <a:effectLst/>
                <a:latin typeface="Arial" panose="020B0604020202020204" pitchFamily="34" charset="0"/>
              </a:rPr>
              <a:t> de 5,5%, qui </a:t>
            </a:r>
            <a:r>
              <a:rPr lang="en-US" b="0" i="0" dirty="0" err="1" smtClean="0">
                <a:solidFill>
                  <a:srgbClr val="3C4245"/>
                </a:solidFill>
                <a:effectLst/>
                <a:latin typeface="Arial" panose="020B0604020202020204" pitchFamily="34" charset="0"/>
              </a:rPr>
              <a:t>est</a:t>
            </a:r>
            <a:r>
              <a:rPr lang="en-US" b="0" i="0" dirty="0" smtClean="0">
                <a:solidFill>
                  <a:srgbClr val="3C4245"/>
                </a:solidFill>
                <a:effectLst/>
                <a:latin typeface="Arial" panose="020B0604020202020204" pitchFamily="34" charset="0"/>
              </a:rPr>
              <a:t> le </a:t>
            </a:r>
            <a:r>
              <a:rPr lang="en-US" b="0" i="0" dirty="0" err="1" smtClean="0">
                <a:solidFill>
                  <a:srgbClr val="3C4245"/>
                </a:solidFill>
                <a:effectLst/>
                <a:latin typeface="Arial" panose="020B0604020202020204" pitchFamily="34" charset="0"/>
              </a:rPr>
              <a:t>taux</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nécessaire</a:t>
            </a:r>
            <a:r>
              <a:rPr lang="en-US" b="0" i="0" dirty="0" smtClean="0">
                <a:solidFill>
                  <a:srgbClr val="3C4245"/>
                </a:solidFill>
                <a:effectLst/>
                <a:latin typeface="Arial" panose="020B0604020202020204" pitchFamily="34" charset="0"/>
              </a:rPr>
              <a:t> pour </a:t>
            </a:r>
            <a:r>
              <a:rPr lang="en-US" b="0" i="0" dirty="0" err="1" smtClean="0">
                <a:solidFill>
                  <a:srgbClr val="3C4245"/>
                </a:solidFill>
                <a:effectLst/>
                <a:latin typeface="Arial" panose="020B0604020202020204" pitchFamily="34" charset="0"/>
              </a:rPr>
              <a:t>atteindre</a:t>
            </a:r>
            <a:r>
              <a:rPr lang="en-US" b="0" i="0" dirty="0" smtClean="0">
                <a:solidFill>
                  <a:srgbClr val="3C4245"/>
                </a:solidFill>
                <a:effectLst/>
                <a:latin typeface="Arial" panose="020B0604020202020204" pitchFamily="34" charset="0"/>
              </a:rPr>
              <a:t> les </a:t>
            </a:r>
            <a:r>
              <a:rPr lang="en-US" b="0" i="0" dirty="0" err="1" smtClean="0">
                <a:solidFill>
                  <a:srgbClr val="3C4245"/>
                </a:solidFill>
                <a:effectLst/>
                <a:latin typeface="Arial" panose="020B0604020202020204" pitchFamily="34" charset="0"/>
              </a:rPr>
              <a:t>objectifs</a:t>
            </a:r>
            <a:r>
              <a:rPr lang="en-US" b="0" i="0" dirty="0" smtClean="0">
                <a:solidFill>
                  <a:srgbClr val="3C4245"/>
                </a:solidFill>
                <a:effectLst/>
                <a:latin typeface="Arial" panose="020B0604020202020204" pitchFamily="34" charset="0"/>
              </a:rPr>
              <a:t> du </a:t>
            </a:r>
            <a:r>
              <a:rPr lang="en-US" b="0" i="0" dirty="0" err="1" smtClean="0">
                <a:solidFill>
                  <a:srgbClr val="3C4245"/>
                </a:solidFill>
                <a:effectLst/>
                <a:latin typeface="Arial" panose="020B0604020202020204" pitchFamily="34" charset="0"/>
              </a:rPr>
              <a:t>Millénaire</a:t>
            </a:r>
            <a:r>
              <a:rPr lang="en-US" b="0" i="0" dirty="0" smtClean="0">
                <a:solidFill>
                  <a:srgbClr val="3C4245"/>
                </a:solidFill>
                <a:effectLst/>
                <a:latin typeface="Arial" panose="020B0604020202020204" pitchFamily="34" charset="0"/>
              </a:rPr>
              <a:t> pour le </a:t>
            </a:r>
            <a:r>
              <a:rPr lang="en-US" b="0" i="0" dirty="0" err="1" smtClean="0">
                <a:solidFill>
                  <a:srgbClr val="3C4245"/>
                </a:solidFill>
                <a:effectLst/>
                <a:latin typeface="Arial" panose="020B0604020202020204" pitchFamily="34" charset="0"/>
              </a:rPr>
              <a:t>développement</a:t>
            </a:r>
            <a:r>
              <a:rPr lang="en-US" b="0" i="0" dirty="0" smtClean="0">
                <a:solidFill>
                  <a:srgbClr val="3C4245"/>
                </a:solidFill>
                <a:effectLst/>
                <a:latin typeface="Arial" panose="020B0604020202020204" pitchFamily="34" charset="0"/>
              </a:rPr>
              <a:t>.</a:t>
            </a:r>
          </a:p>
          <a:p>
            <a:pPr algn="l"/>
            <a:r>
              <a:rPr lang="en-US" b="1" i="0" dirty="0" smtClean="0">
                <a:solidFill>
                  <a:srgbClr val="3C4245"/>
                </a:solidFill>
                <a:effectLst/>
                <a:latin typeface="Arial" panose="020B0604020202020204" pitchFamily="34" charset="0"/>
              </a:rPr>
              <a:t>Les </a:t>
            </a:r>
            <a:r>
              <a:rPr lang="en-US" b="1" i="0" dirty="0" err="1" smtClean="0">
                <a:solidFill>
                  <a:srgbClr val="3C4245"/>
                </a:solidFill>
                <a:effectLst/>
                <a:latin typeface="Arial" panose="020B0604020202020204" pitchFamily="34" charset="0"/>
              </a:rPr>
              <a:t>objectifs</a:t>
            </a:r>
            <a:r>
              <a:rPr lang="en-US" b="1" i="0" dirty="0" smtClean="0">
                <a:solidFill>
                  <a:srgbClr val="3C4245"/>
                </a:solidFill>
                <a:effectLst/>
                <a:latin typeface="Arial" panose="020B0604020202020204" pitchFamily="34" charset="0"/>
              </a:rPr>
              <a:t> de </a:t>
            </a:r>
            <a:r>
              <a:rPr lang="en-US" b="1" i="0" dirty="0" err="1" smtClean="0">
                <a:solidFill>
                  <a:srgbClr val="3C4245"/>
                </a:solidFill>
                <a:effectLst/>
                <a:latin typeface="Arial" panose="020B0604020202020204" pitchFamily="34" charset="0"/>
              </a:rPr>
              <a:t>développement</a:t>
            </a:r>
            <a:r>
              <a:rPr lang="en-US" b="1" i="0" dirty="0" smtClean="0">
                <a:solidFill>
                  <a:srgbClr val="3C4245"/>
                </a:solidFill>
                <a:effectLst/>
                <a:latin typeface="Arial" panose="020B0604020202020204" pitchFamily="34" charset="0"/>
              </a:rPr>
              <a:t> durable et </a:t>
            </a:r>
            <a:r>
              <a:rPr lang="en-US" b="1" i="0" dirty="0" err="1" smtClean="0">
                <a:solidFill>
                  <a:srgbClr val="3C4245"/>
                </a:solidFill>
                <a:effectLst/>
                <a:latin typeface="Arial" panose="020B0604020202020204" pitchFamily="34" charset="0"/>
              </a:rPr>
              <a:t>Stratégie</a:t>
            </a:r>
            <a:r>
              <a:rPr lang="en-US" b="1" i="0" dirty="0" smtClean="0">
                <a:solidFill>
                  <a:srgbClr val="3C4245"/>
                </a:solidFill>
                <a:effectLst/>
                <a:latin typeface="Arial" panose="020B0604020202020204" pitchFamily="34" charset="0"/>
              </a:rPr>
              <a:t> </a:t>
            </a:r>
            <a:r>
              <a:rPr lang="en-US" b="1" i="0" dirty="0" err="1" smtClean="0">
                <a:solidFill>
                  <a:srgbClr val="3C4245"/>
                </a:solidFill>
                <a:effectLst/>
                <a:latin typeface="Arial" panose="020B0604020202020204" pitchFamily="34" charset="0"/>
              </a:rPr>
              <a:t>mondiale</a:t>
            </a:r>
            <a:endParaRPr lang="en-US" b="1" i="0" dirty="0" smtClean="0">
              <a:solidFill>
                <a:srgbClr val="3C4245"/>
              </a:solidFill>
              <a:effectLst/>
              <a:latin typeface="Arial" panose="020B0604020202020204" pitchFamily="34" charset="0"/>
            </a:endParaRPr>
          </a:p>
          <a:p>
            <a:pPr algn="l"/>
            <a:r>
              <a:rPr lang="en-US" b="0" i="0" dirty="0" err="1" smtClean="0">
                <a:solidFill>
                  <a:srgbClr val="3C4245"/>
                </a:solidFill>
                <a:effectLst/>
                <a:latin typeface="Arial" panose="020B0604020202020204" pitchFamily="34" charset="0"/>
              </a:rPr>
              <a:t>Constatant</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qu’il</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est</a:t>
            </a:r>
            <a:r>
              <a:rPr lang="en-US" b="0" i="0" dirty="0" smtClean="0">
                <a:solidFill>
                  <a:srgbClr val="3C4245"/>
                </a:solidFill>
                <a:effectLst/>
                <a:latin typeface="Arial" panose="020B0604020202020204" pitchFamily="34" charset="0"/>
              </a:rPr>
              <a:t> possible </a:t>
            </a:r>
            <a:r>
              <a:rPr lang="en-US" b="0" i="0" dirty="0" err="1" smtClean="0">
                <a:solidFill>
                  <a:srgbClr val="3C4245"/>
                </a:solidFill>
                <a:effectLst/>
                <a:latin typeface="Arial" panose="020B0604020202020204" pitchFamily="34" charset="0"/>
              </a:rPr>
              <a:t>d’accélérer</a:t>
            </a:r>
            <a:r>
              <a:rPr lang="en-US" b="0" i="0" dirty="0" smtClean="0">
                <a:solidFill>
                  <a:srgbClr val="3C4245"/>
                </a:solidFill>
                <a:effectLst/>
                <a:latin typeface="Arial" panose="020B0604020202020204" pitchFamily="34" charset="0"/>
              </a:rPr>
              <a:t> le </a:t>
            </a:r>
            <a:r>
              <a:rPr lang="en-US" b="0" i="0" dirty="0" err="1" smtClean="0">
                <a:solidFill>
                  <a:srgbClr val="3C4245"/>
                </a:solidFill>
                <a:effectLst/>
                <a:latin typeface="Arial" panose="020B0604020202020204" pitchFamily="34" charset="0"/>
              </a:rPr>
              <a:t>reculde</a:t>
            </a:r>
            <a:r>
              <a:rPr lang="en-US" b="0" i="0" dirty="0" smtClean="0">
                <a:solidFill>
                  <a:srgbClr val="3C4245"/>
                </a:solidFill>
                <a:effectLst/>
                <a:latin typeface="Arial" panose="020B0604020202020204" pitchFamily="34" charset="0"/>
              </a:rPr>
              <a:t> la </a:t>
            </a:r>
            <a:r>
              <a:rPr lang="en-US" b="0" i="0" dirty="0" err="1" smtClean="0">
                <a:solidFill>
                  <a:srgbClr val="3C4245"/>
                </a:solidFill>
                <a:effectLst/>
                <a:latin typeface="Arial" panose="020B0604020202020204" pitchFamily="34" charset="0"/>
              </a:rPr>
              <a:t>mortalité</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maternelle</a:t>
            </a:r>
            <a:r>
              <a:rPr lang="en-US" b="0" i="0" dirty="0" smtClean="0">
                <a:solidFill>
                  <a:srgbClr val="3C4245"/>
                </a:solidFill>
                <a:effectLst/>
                <a:latin typeface="Arial" panose="020B0604020202020204" pitchFamily="34" charset="0"/>
              </a:rPr>
              <a:t>, les pays se </a:t>
            </a:r>
            <a:r>
              <a:rPr lang="en-US" b="0" i="0" dirty="0" err="1" smtClean="0">
                <a:solidFill>
                  <a:srgbClr val="3C4245"/>
                </a:solidFill>
                <a:effectLst/>
                <a:latin typeface="Arial" panose="020B0604020202020204" pitchFamily="34" charset="0"/>
              </a:rPr>
              <a:t>sont</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maintenant</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fixé</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une</a:t>
            </a:r>
            <a:r>
              <a:rPr lang="en-US" b="0" i="0" dirty="0" smtClean="0">
                <a:solidFill>
                  <a:srgbClr val="3C4245"/>
                </a:solidFill>
                <a:effectLst/>
                <a:latin typeface="Arial" panose="020B0604020202020204" pitchFamily="34" charset="0"/>
              </a:rPr>
              <a:t> nouvelle </a:t>
            </a:r>
            <a:r>
              <a:rPr lang="en-US" b="0" i="0" dirty="0" err="1" smtClean="0">
                <a:solidFill>
                  <a:srgbClr val="3C4245"/>
                </a:solidFill>
                <a:effectLst/>
                <a:latin typeface="Arial" panose="020B0604020202020204" pitchFamily="34" charset="0"/>
              </a:rPr>
              <a:t>cible</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visant</a:t>
            </a:r>
            <a:r>
              <a:rPr lang="en-US" b="0" i="0" dirty="0" smtClean="0">
                <a:solidFill>
                  <a:srgbClr val="3C4245"/>
                </a:solidFill>
                <a:effectLst/>
                <a:latin typeface="Arial" panose="020B0604020202020204" pitchFamily="34" charset="0"/>
              </a:rPr>
              <a:t> à </a:t>
            </a:r>
            <a:r>
              <a:rPr lang="en-US" b="0" i="0" dirty="0" err="1" smtClean="0">
                <a:solidFill>
                  <a:srgbClr val="3C4245"/>
                </a:solidFill>
                <a:effectLst/>
                <a:latin typeface="Arial" panose="020B0604020202020204" pitchFamily="34" charset="0"/>
              </a:rPr>
              <a:t>réduire</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davantage</a:t>
            </a:r>
            <a:r>
              <a:rPr lang="en-US" b="0" i="0" dirty="0" smtClean="0">
                <a:solidFill>
                  <a:srgbClr val="3C4245"/>
                </a:solidFill>
                <a:effectLst/>
                <a:latin typeface="Arial" panose="020B0604020202020204" pitchFamily="34" charset="0"/>
              </a:rPr>
              <a:t> la </a:t>
            </a:r>
            <a:r>
              <a:rPr lang="en-US" b="0" i="0" dirty="0" err="1" smtClean="0">
                <a:solidFill>
                  <a:srgbClr val="3C4245"/>
                </a:solidFill>
                <a:effectLst/>
                <a:latin typeface="Arial" panose="020B0604020202020204" pitchFamily="34" charset="0"/>
              </a:rPr>
              <a:t>mortalité</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maternelle</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Une</a:t>
            </a:r>
            <a:r>
              <a:rPr lang="en-US" b="0" i="0" dirty="0" smtClean="0">
                <a:solidFill>
                  <a:srgbClr val="3C4245"/>
                </a:solidFill>
                <a:effectLst/>
                <a:latin typeface="Arial" panose="020B0604020202020204" pitchFamily="34" charset="0"/>
              </a:rPr>
              <a:t> des </a:t>
            </a:r>
            <a:r>
              <a:rPr lang="en-US" b="0" i="0" dirty="0" err="1" smtClean="0">
                <a:solidFill>
                  <a:srgbClr val="3C4245"/>
                </a:solidFill>
                <a:effectLst/>
                <a:latin typeface="Arial" panose="020B0604020202020204" pitchFamily="34" charset="0"/>
              </a:rPr>
              <a:t>cibles</a:t>
            </a:r>
            <a:r>
              <a:rPr lang="en-US" b="0" i="0" dirty="0" smtClean="0">
                <a:solidFill>
                  <a:srgbClr val="3C4245"/>
                </a:solidFill>
                <a:effectLst/>
                <a:latin typeface="Arial" panose="020B0604020202020204" pitchFamily="34" charset="0"/>
              </a:rPr>
              <a:t> de </a:t>
            </a:r>
            <a:r>
              <a:rPr lang="en-US" b="0" i="0" dirty="0" err="1" smtClean="0">
                <a:solidFill>
                  <a:srgbClr val="3C4245"/>
                </a:solidFill>
                <a:effectLst/>
                <a:latin typeface="Arial" panose="020B0604020202020204" pitchFamily="34" charset="0"/>
              </a:rPr>
              <a:t>l’objectif</a:t>
            </a:r>
            <a:r>
              <a:rPr lang="en-US" b="0" i="0" dirty="0" smtClean="0">
                <a:solidFill>
                  <a:srgbClr val="3C4245"/>
                </a:solidFill>
                <a:effectLst/>
                <a:latin typeface="Arial" panose="020B0604020202020204" pitchFamily="34" charset="0"/>
              </a:rPr>
              <a:t> de </a:t>
            </a:r>
            <a:r>
              <a:rPr lang="en-US" b="0" i="0" dirty="0" err="1" smtClean="0">
                <a:solidFill>
                  <a:srgbClr val="3C4245"/>
                </a:solidFill>
                <a:effectLst/>
                <a:latin typeface="Arial" panose="020B0604020202020204" pitchFamily="34" charset="0"/>
              </a:rPr>
              <a:t>développement</a:t>
            </a:r>
            <a:r>
              <a:rPr lang="en-US" b="0" i="0" dirty="0" smtClean="0">
                <a:solidFill>
                  <a:srgbClr val="3C4245"/>
                </a:solidFill>
                <a:effectLst/>
                <a:latin typeface="Arial" panose="020B0604020202020204" pitchFamily="34" charset="0"/>
              </a:rPr>
              <a:t> durable 3 </a:t>
            </a:r>
            <a:r>
              <a:rPr lang="en-US" b="0" i="0" dirty="0" err="1" smtClean="0">
                <a:solidFill>
                  <a:srgbClr val="3C4245"/>
                </a:solidFill>
                <a:effectLst/>
                <a:latin typeface="Arial" panose="020B0604020202020204" pitchFamily="34" charset="0"/>
              </a:rPr>
              <a:t>est</a:t>
            </a:r>
            <a:r>
              <a:rPr lang="en-US" b="0" i="0" dirty="0" smtClean="0">
                <a:solidFill>
                  <a:srgbClr val="3C4245"/>
                </a:solidFill>
                <a:effectLst/>
                <a:latin typeface="Arial" panose="020B0604020202020204" pitchFamily="34" charset="0"/>
              </a:rPr>
              <a:t> de faire passer le </a:t>
            </a:r>
            <a:r>
              <a:rPr lang="en-US" b="0" i="0" dirty="0" err="1" smtClean="0">
                <a:solidFill>
                  <a:srgbClr val="3C4245"/>
                </a:solidFill>
                <a:effectLst/>
                <a:latin typeface="Arial" panose="020B0604020202020204" pitchFamily="34" charset="0"/>
              </a:rPr>
              <a:t>taux</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mondial</a:t>
            </a:r>
            <a:r>
              <a:rPr lang="en-US" b="0" i="0" dirty="0" smtClean="0">
                <a:solidFill>
                  <a:srgbClr val="3C4245"/>
                </a:solidFill>
                <a:effectLst/>
                <a:latin typeface="Arial" panose="020B0604020202020204" pitchFamily="34" charset="0"/>
              </a:rPr>
              <a:t> de </a:t>
            </a:r>
            <a:r>
              <a:rPr lang="en-US" b="0" i="0" dirty="0" err="1" smtClean="0">
                <a:solidFill>
                  <a:srgbClr val="3C4245"/>
                </a:solidFill>
                <a:effectLst/>
                <a:latin typeface="Arial" panose="020B0604020202020204" pitchFamily="34" charset="0"/>
              </a:rPr>
              <a:t>mortalité</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maternelle</a:t>
            </a:r>
            <a:r>
              <a:rPr lang="en-US" b="0" i="0" dirty="0" smtClean="0">
                <a:solidFill>
                  <a:srgbClr val="3C4245"/>
                </a:solidFill>
                <a:effectLst/>
                <a:latin typeface="Arial" panose="020B0604020202020204" pitchFamily="34" charset="0"/>
              </a:rPr>
              <a:t> au-</a:t>
            </a:r>
            <a:r>
              <a:rPr lang="en-US" b="0" i="0" dirty="0" err="1" smtClean="0">
                <a:solidFill>
                  <a:srgbClr val="3C4245"/>
                </a:solidFill>
                <a:effectLst/>
                <a:latin typeface="Arial" panose="020B0604020202020204" pitchFamily="34" charset="0"/>
              </a:rPr>
              <a:t>dessous</a:t>
            </a:r>
            <a:r>
              <a:rPr lang="en-US" b="0" i="0" dirty="0" smtClean="0">
                <a:solidFill>
                  <a:srgbClr val="3C4245"/>
                </a:solidFill>
                <a:effectLst/>
                <a:latin typeface="Arial" panose="020B0604020202020204" pitchFamily="34" charset="0"/>
              </a:rPr>
              <a:t> de 70 pour 100 000 naissances </a:t>
            </a:r>
            <a:r>
              <a:rPr lang="en-US" b="0" i="0" dirty="0" err="1" smtClean="0">
                <a:solidFill>
                  <a:srgbClr val="3C4245"/>
                </a:solidFill>
                <a:effectLst/>
                <a:latin typeface="Arial" panose="020B0604020202020204" pitchFamily="34" charset="0"/>
              </a:rPr>
              <a:t>vivantes</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aucun</a:t>
            </a:r>
            <a:r>
              <a:rPr lang="en-US" b="0" i="0" dirty="0" smtClean="0">
                <a:solidFill>
                  <a:srgbClr val="3C4245"/>
                </a:solidFill>
                <a:effectLst/>
                <a:latin typeface="Arial" panose="020B0604020202020204" pitchFamily="34" charset="0"/>
              </a:rPr>
              <a:t> pays ne </a:t>
            </a:r>
            <a:r>
              <a:rPr lang="en-US" b="0" i="0" dirty="0" err="1" smtClean="0">
                <a:solidFill>
                  <a:srgbClr val="3C4245"/>
                </a:solidFill>
                <a:effectLst/>
                <a:latin typeface="Arial" panose="020B0604020202020204" pitchFamily="34" charset="0"/>
              </a:rPr>
              <a:t>devant</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présenter</a:t>
            </a:r>
            <a:r>
              <a:rPr lang="en-US" b="0" i="0" dirty="0" smtClean="0">
                <a:solidFill>
                  <a:srgbClr val="3C4245"/>
                </a:solidFill>
                <a:effectLst/>
                <a:latin typeface="Arial" panose="020B0604020202020204" pitchFamily="34" charset="0"/>
              </a:rPr>
              <a:t> un </a:t>
            </a:r>
            <a:r>
              <a:rPr lang="en-US" b="0" i="0" dirty="0" err="1" smtClean="0">
                <a:solidFill>
                  <a:srgbClr val="3C4245"/>
                </a:solidFill>
                <a:effectLst/>
                <a:latin typeface="Arial" panose="020B0604020202020204" pitchFamily="34" charset="0"/>
              </a:rPr>
              <a:t>taux</a:t>
            </a:r>
            <a:r>
              <a:rPr lang="en-US" b="0" i="0" dirty="0" smtClean="0">
                <a:solidFill>
                  <a:srgbClr val="3C4245"/>
                </a:solidFill>
                <a:effectLst/>
                <a:latin typeface="Arial" panose="020B0604020202020204" pitchFamily="34" charset="0"/>
              </a:rPr>
              <a:t> de </a:t>
            </a:r>
            <a:r>
              <a:rPr lang="en-US" b="0" i="0" dirty="0" err="1" smtClean="0">
                <a:solidFill>
                  <a:srgbClr val="3C4245"/>
                </a:solidFill>
                <a:effectLst/>
                <a:latin typeface="Arial" panose="020B0604020202020204" pitchFamily="34" charset="0"/>
              </a:rPr>
              <a:t>mortalité</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maternelle</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supérieur</a:t>
            </a:r>
            <a:r>
              <a:rPr lang="en-US" b="0" i="0" dirty="0" smtClean="0">
                <a:solidFill>
                  <a:srgbClr val="3C4245"/>
                </a:solidFill>
                <a:effectLst/>
                <a:latin typeface="Arial" panose="020B0604020202020204" pitchFamily="34" charset="0"/>
              </a:rPr>
              <a:t> à </a:t>
            </a:r>
            <a:r>
              <a:rPr lang="en-US" b="0" i="0" dirty="0" err="1" smtClean="0">
                <a:solidFill>
                  <a:srgbClr val="3C4245"/>
                </a:solidFill>
                <a:effectLst/>
                <a:latin typeface="Arial" panose="020B0604020202020204" pitchFamily="34" charset="0"/>
              </a:rPr>
              <a:t>deux</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fois</a:t>
            </a:r>
            <a:r>
              <a:rPr lang="en-US" b="0" i="0" dirty="0" smtClean="0">
                <a:solidFill>
                  <a:srgbClr val="3C4245"/>
                </a:solidFill>
                <a:effectLst/>
                <a:latin typeface="Arial" panose="020B0604020202020204" pitchFamily="34" charset="0"/>
              </a:rPr>
              <a:t> la </a:t>
            </a:r>
            <a:r>
              <a:rPr lang="en-US" b="0" i="0" dirty="0" err="1" smtClean="0">
                <a:solidFill>
                  <a:srgbClr val="3C4245"/>
                </a:solidFill>
                <a:effectLst/>
                <a:latin typeface="Arial" panose="020B0604020202020204" pitchFamily="34" charset="0"/>
              </a:rPr>
              <a:t>moyenne</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mondiale</a:t>
            </a:r>
            <a:r>
              <a:rPr lang="en-US" b="0" i="0" dirty="0" smtClean="0">
                <a:solidFill>
                  <a:srgbClr val="3C4245"/>
                </a:solidFill>
                <a:effectLst/>
                <a:latin typeface="Arial" panose="020B0604020202020204" pitchFamily="34" charset="0"/>
              </a:rPr>
              <a:t>.</a:t>
            </a:r>
          </a:p>
          <a:p>
            <a:pPr algn="l"/>
            <a:r>
              <a:rPr lang="en-US" b="1" i="0" dirty="0" err="1" smtClean="0">
                <a:solidFill>
                  <a:srgbClr val="3C4245"/>
                </a:solidFill>
                <a:effectLst/>
                <a:latin typeface="Arial" panose="020B0604020202020204" pitchFamily="34" charset="0"/>
              </a:rPr>
              <a:t>Où</a:t>
            </a:r>
            <a:r>
              <a:rPr lang="en-US" b="1" i="0" dirty="0" smtClean="0">
                <a:solidFill>
                  <a:srgbClr val="3C4245"/>
                </a:solidFill>
                <a:effectLst/>
                <a:latin typeface="Arial" panose="020B0604020202020204" pitchFamily="34" charset="0"/>
              </a:rPr>
              <a:t> les </a:t>
            </a:r>
            <a:r>
              <a:rPr lang="en-US" b="1" i="0" dirty="0" err="1" smtClean="0">
                <a:solidFill>
                  <a:srgbClr val="3C4245"/>
                </a:solidFill>
                <a:effectLst/>
                <a:latin typeface="Arial" panose="020B0604020202020204" pitchFamily="34" charset="0"/>
              </a:rPr>
              <a:t>décès</a:t>
            </a:r>
            <a:r>
              <a:rPr lang="en-US" b="1" i="0" dirty="0" smtClean="0">
                <a:solidFill>
                  <a:srgbClr val="3C4245"/>
                </a:solidFill>
                <a:effectLst/>
                <a:latin typeface="Arial" panose="020B0604020202020204" pitchFamily="34" charset="0"/>
              </a:rPr>
              <a:t> </a:t>
            </a:r>
            <a:r>
              <a:rPr lang="en-US" b="1" i="0" dirty="0" err="1" smtClean="0">
                <a:solidFill>
                  <a:srgbClr val="3C4245"/>
                </a:solidFill>
                <a:effectLst/>
                <a:latin typeface="Arial" panose="020B0604020202020204" pitchFamily="34" charset="0"/>
              </a:rPr>
              <a:t>maternels</a:t>
            </a:r>
            <a:r>
              <a:rPr lang="en-US" b="1" i="0" dirty="0" smtClean="0">
                <a:solidFill>
                  <a:srgbClr val="3C4245"/>
                </a:solidFill>
                <a:effectLst/>
                <a:latin typeface="Arial" panose="020B0604020202020204" pitchFamily="34" charset="0"/>
              </a:rPr>
              <a:t> se </a:t>
            </a:r>
            <a:r>
              <a:rPr lang="en-US" b="1" i="0" dirty="0" err="1" smtClean="0">
                <a:solidFill>
                  <a:srgbClr val="3C4245"/>
                </a:solidFill>
                <a:effectLst/>
                <a:latin typeface="Arial" panose="020B0604020202020204" pitchFamily="34" charset="0"/>
              </a:rPr>
              <a:t>produisent-ils</a:t>
            </a:r>
            <a:r>
              <a:rPr lang="en-US" b="1" i="0" dirty="0" smtClean="0">
                <a:solidFill>
                  <a:srgbClr val="3C4245"/>
                </a:solidFill>
                <a:effectLst/>
                <a:latin typeface="Arial" panose="020B0604020202020204" pitchFamily="34" charset="0"/>
              </a:rPr>
              <a:t>?</a:t>
            </a:r>
          </a:p>
          <a:p>
            <a:pPr algn="l"/>
            <a:r>
              <a:rPr lang="en-US" b="0" i="0" dirty="0" smtClean="0">
                <a:solidFill>
                  <a:srgbClr val="3C4245"/>
                </a:solidFill>
                <a:effectLst/>
                <a:latin typeface="Arial" panose="020B0604020202020204" pitchFamily="34" charset="0"/>
              </a:rPr>
              <a:t>Le </a:t>
            </a:r>
            <a:r>
              <a:rPr lang="en-US" b="0" i="0" dirty="0" err="1" smtClean="0">
                <a:solidFill>
                  <a:srgbClr val="3C4245"/>
                </a:solidFill>
                <a:effectLst/>
                <a:latin typeface="Arial" panose="020B0604020202020204" pitchFamily="34" charset="0"/>
              </a:rPr>
              <a:t>niveau</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élevé</a:t>
            </a:r>
            <a:r>
              <a:rPr lang="en-US" b="0" i="0" dirty="0" smtClean="0">
                <a:solidFill>
                  <a:srgbClr val="3C4245"/>
                </a:solidFill>
                <a:effectLst/>
                <a:latin typeface="Arial" panose="020B0604020202020204" pitchFamily="34" charset="0"/>
              </a:rPr>
              <a:t> de </a:t>
            </a:r>
            <a:r>
              <a:rPr lang="en-US" b="0" i="0" dirty="0" err="1" smtClean="0">
                <a:solidFill>
                  <a:srgbClr val="3C4245"/>
                </a:solidFill>
                <a:effectLst/>
                <a:latin typeface="Arial" panose="020B0604020202020204" pitchFamily="34" charset="0"/>
              </a:rPr>
              <a:t>décès</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maternels</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dans</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certaines</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régions</a:t>
            </a:r>
            <a:r>
              <a:rPr lang="en-US" b="0" i="0" dirty="0" smtClean="0">
                <a:solidFill>
                  <a:srgbClr val="3C4245"/>
                </a:solidFill>
                <a:effectLst/>
                <a:latin typeface="Arial" panose="020B0604020202020204" pitchFamily="34" charset="0"/>
              </a:rPr>
              <a:t> du monde </a:t>
            </a:r>
            <a:r>
              <a:rPr lang="en-US" b="0" i="0" dirty="0" err="1" smtClean="0">
                <a:solidFill>
                  <a:srgbClr val="3C4245"/>
                </a:solidFill>
                <a:effectLst/>
                <a:latin typeface="Arial" panose="020B0604020202020204" pitchFamily="34" charset="0"/>
              </a:rPr>
              <a:t>reflète</a:t>
            </a:r>
            <a:r>
              <a:rPr lang="en-US" b="0" i="0" dirty="0" smtClean="0">
                <a:solidFill>
                  <a:srgbClr val="3C4245"/>
                </a:solidFill>
                <a:effectLst/>
                <a:latin typeface="Arial" panose="020B0604020202020204" pitchFamily="34" charset="0"/>
              </a:rPr>
              <a:t> les </a:t>
            </a:r>
            <a:r>
              <a:rPr lang="en-US" b="0" i="0" dirty="0" err="1" smtClean="0">
                <a:solidFill>
                  <a:srgbClr val="3C4245"/>
                </a:solidFill>
                <a:effectLst/>
                <a:latin typeface="Arial" panose="020B0604020202020204" pitchFamily="34" charset="0"/>
              </a:rPr>
              <a:t>inégalités</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dans</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l’accès</a:t>
            </a:r>
            <a:r>
              <a:rPr lang="en-US" b="0" i="0" dirty="0" smtClean="0">
                <a:solidFill>
                  <a:srgbClr val="3C4245"/>
                </a:solidFill>
                <a:effectLst/>
                <a:latin typeface="Arial" panose="020B0604020202020204" pitchFamily="34" charset="0"/>
              </a:rPr>
              <a:t> aux services de santé et met </a:t>
            </a:r>
            <a:r>
              <a:rPr lang="en-US" b="0" i="0" dirty="0" err="1" smtClean="0">
                <a:solidFill>
                  <a:srgbClr val="3C4245"/>
                </a:solidFill>
                <a:effectLst/>
                <a:latin typeface="Arial" panose="020B0604020202020204" pitchFamily="34" charset="0"/>
              </a:rPr>
              <a:t>en</a:t>
            </a:r>
            <a:r>
              <a:rPr lang="en-US" b="0" i="0" dirty="0" smtClean="0">
                <a:solidFill>
                  <a:srgbClr val="3C4245"/>
                </a:solidFill>
                <a:effectLst/>
                <a:latin typeface="Arial" panose="020B0604020202020204" pitchFamily="34" charset="0"/>
              </a:rPr>
              <a:t> lumière </a:t>
            </a:r>
            <a:r>
              <a:rPr lang="en-US" b="0" i="0" dirty="0" err="1" smtClean="0">
                <a:solidFill>
                  <a:srgbClr val="3C4245"/>
                </a:solidFill>
                <a:effectLst/>
                <a:latin typeface="Arial" panose="020B0604020202020204" pitchFamily="34" charset="0"/>
              </a:rPr>
              <a:t>l’écart</a:t>
            </a:r>
            <a:r>
              <a:rPr lang="en-US" b="0" i="0" dirty="0" smtClean="0">
                <a:solidFill>
                  <a:srgbClr val="3C4245"/>
                </a:solidFill>
                <a:effectLst/>
                <a:latin typeface="Arial" panose="020B0604020202020204" pitchFamily="34" charset="0"/>
              </a:rPr>
              <a:t> entre les riches et les </a:t>
            </a:r>
            <a:r>
              <a:rPr lang="en-US" b="0" i="0" dirty="0" err="1" smtClean="0">
                <a:solidFill>
                  <a:srgbClr val="3C4245"/>
                </a:solidFill>
                <a:effectLst/>
                <a:latin typeface="Arial" panose="020B0604020202020204" pitchFamily="34" charset="0"/>
              </a:rPr>
              <a:t>pauvres</a:t>
            </a:r>
            <a:r>
              <a:rPr lang="en-US" b="0" i="0" dirty="0" smtClean="0">
                <a:solidFill>
                  <a:srgbClr val="3C4245"/>
                </a:solidFill>
                <a:effectLst/>
                <a:latin typeface="Arial" panose="020B0604020202020204" pitchFamily="34" charset="0"/>
              </a:rPr>
              <a:t>. La quasi-</a:t>
            </a:r>
            <a:r>
              <a:rPr lang="en-US" b="0" i="0" dirty="0" err="1" smtClean="0">
                <a:solidFill>
                  <a:srgbClr val="3C4245"/>
                </a:solidFill>
                <a:effectLst/>
                <a:latin typeface="Arial" panose="020B0604020202020204" pitchFamily="34" charset="0"/>
              </a:rPr>
              <a:t>totalité</a:t>
            </a:r>
            <a:r>
              <a:rPr lang="en-US" b="0" i="0" dirty="0" smtClean="0">
                <a:solidFill>
                  <a:srgbClr val="3C4245"/>
                </a:solidFill>
                <a:effectLst/>
                <a:latin typeface="Arial" panose="020B0604020202020204" pitchFamily="34" charset="0"/>
              </a:rPr>
              <a:t> des </a:t>
            </a:r>
            <a:r>
              <a:rPr lang="en-US" b="0" i="0" dirty="0" err="1" smtClean="0">
                <a:solidFill>
                  <a:srgbClr val="3C4245"/>
                </a:solidFill>
                <a:effectLst/>
                <a:latin typeface="Arial" panose="020B0604020202020204" pitchFamily="34" charset="0"/>
              </a:rPr>
              <a:t>décès</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maternels</a:t>
            </a:r>
            <a:r>
              <a:rPr lang="en-US" b="0" i="0" dirty="0" smtClean="0">
                <a:solidFill>
                  <a:srgbClr val="3C4245"/>
                </a:solidFill>
                <a:effectLst/>
                <a:latin typeface="Arial" panose="020B0604020202020204" pitchFamily="34" charset="0"/>
              </a:rPr>
              <a:t> (99%) se </a:t>
            </a:r>
            <a:r>
              <a:rPr lang="en-US" b="0" i="0" dirty="0" err="1" smtClean="0">
                <a:solidFill>
                  <a:srgbClr val="3C4245"/>
                </a:solidFill>
                <a:effectLst/>
                <a:latin typeface="Arial" panose="020B0604020202020204" pitchFamily="34" charset="0"/>
              </a:rPr>
              <a:t>produisent</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dans</a:t>
            </a:r>
            <a:r>
              <a:rPr lang="en-US" b="0" i="0" dirty="0" smtClean="0">
                <a:solidFill>
                  <a:srgbClr val="3C4245"/>
                </a:solidFill>
                <a:effectLst/>
                <a:latin typeface="Arial" panose="020B0604020202020204" pitchFamily="34" charset="0"/>
              </a:rPr>
              <a:t> des pays </a:t>
            </a:r>
            <a:r>
              <a:rPr lang="en-US" b="0" i="0" dirty="0" err="1" smtClean="0">
                <a:solidFill>
                  <a:srgbClr val="3C4245"/>
                </a:solidFill>
                <a:effectLst/>
                <a:latin typeface="Arial" panose="020B0604020202020204" pitchFamily="34" charset="0"/>
              </a:rPr>
              <a:t>en</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développement</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dont</a:t>
            </a:r>
            <a:r>
              <a:rPr lang="en-US" b="0" i="0" dirty="0" smtClean="0">
                <a:solidFill>
                  <a:srgbClr val="3C4245"/>
                </a:solidFill>
                <a:effectLst/>
                <a:latin typeface="Arial" panose="020B0604020202020204" pitchFamily="34" charset="0"/>
              </a:rPr>
              <a:t> plus de la </a:t>
            </a:r>
            <a:r>
              <a:rPr lang="en-US" b="0" i="0" dirty="0" err="1" smtClean="0">
                <a:solidFill>
                  <a:srgbClr val="3C4245"/>
                </a:solidFill>
                <a:effectLst/>
                <a:latin typeface="Arial" panose="020B0604020202020204" pitchFamily="34" charset="0"/>
              </a:rPr>
              <a:t>moitié</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en</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Afrique</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subsaharienne</a:t>
            </a:r>
            <a:r>
              <a:rPr lang="en-US" b="0" i="0" dirty="0" smtClean="0">
                <a:solidFill>
                  <a:srgbClr val="3C4245"/>
                </a:solidFill>
                <a:effectLst/>
                <a:latin typeface="Arial" panose="020B0604020202020204" pitchFamily="34" charset="0"/>
              </a:rPr>
              <a:t> et </a:t>
            </a:r>
            <a:r>
              <a:rPr lang="en-US" b="0" i="0" dirty="0" err="1" smtClean="0">
                <a:solidFill>
                  <a:srgbClr val="3C4245"/>
                </a:solidFill>
                <a:effectLst/>
                <a:latin typeface="Arial" panose="020B0604020202020204" pitchFamily="34" charset="0"/>
              </a:rPr>
              <a:t>près</a:t>
            </a:r>
            <a:r>
              <a:rPr lang="en-US" b="0" i="0" dirty="0" smtClean="0">
                <a:solidFill>
                  <a:srgbClr val="3C4245"/>
                </a:solidFill>
                <a:effectLst/>
                <a:latin typeface="Arial" panose="020B0604020202020204" pitchFamily="34" charset="0"/>
              </a:rPr>
              <a:t> d'un tiers </a:t>
            </a:r>
            <a:r>
              <a:rPr lang="en-US" b="0" i="0" dirty="0" err="1" smtClean="0">
                <a:solidFill>
                  <a:srgbClr val="3C4245"/>
                </a:solidFill>
                <a:effectLst/>
                <a:latin typeface="Arial" panose="020B0604020202020204" pitchFamily="34" charset="0"/>
              </a:rPr>
              <a:t>en</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Asie</a:t>
            </a:r>
            <a:r>
              <a:rPr lang="en-US" b="0" i="0" dirty="0" smtClean="0">
                <a:solidFill>
                  <a:srgbClr val="3C4245"/>
                </a:solidFill>
                <a:effectLst/>
                <a:latin typeface="Arial" panose="020B0604020202020204" pitchFamily="34" charset="0"/>
              </a:rPr>
              <a:t> du </a:t>
            </a:r>
            <a:r>
              <a:rPr lang="en-US" b="0" i="0" dirty="0" err="1" smtClean="0">
                <a:solidFill>
                  <a:srgbClr val="3C4245"/>
                </a:solidFill>
                <a:effectLst/>
                <a:latin typeface="Arial" panose="020B0604020202020204" pitchFamily="34" charset="0"/>
              </a:rPr>
              <a:t>Sud</a:t>
            </a:r>
            <a:r>
              <a:rPr lang="en-US" b="0" i="0" dirty="0" smtClean="0">
                <a:solidFill>
                  <a:srgbClr val="3C4245"/>
                </a:solidFill>
                <a:effectLst/>
                <a:latin typeface="Arial" panose="020B0604020202020204" pitchFamily="34" charset="0"/>
              </a:rPr>
              <a:t>. Plus de la </a:t>
            </a:r>
            <a:r>
              <a:rPr lang="en-US" b="0" i="0" dirty="0" err="1" smtClean="0">
                <a:solidFill>
                  <a:srgbClr val="3C4245"/>
                </a:solidFill>
                <a:effectLst/>
                <a:latin typeface="Arial" panose="020B0604020202020204" pitchFamily="34" charset="0"/>
              </a:rPr>
              <a:t>moitié</a:t>
            </a:r>
            <a:r>
              <a:rPr lang="en-US" b="0" i="0" dirty="0" smtClean="0">
                <a:solidFill>
                  <a:srgbClr val="3C4245"/>
                </a:solidFill>
                <a:effectLst/>
                <a:latin typeface="Arial" panose="020B0604020202020204" pitchFamily="34" charset="0"/>
              </a:rPr>
              <a:t> des </a:t>
            </a:r>
            <a:r>
              <a:rPr lang="en-US" b="0" i="0" dirty="0" err="1" smtClean="0">
                <a:solidFill>
                  <a:srgbClr val="3C4245"/>
                </a:solidFill>
                <a:effectLst/>
                <a:latin typeface="Arial" panose="020B0604020202020204" pitchFamily="34" charset="0"/>
              </a:rPr>
              <a:t>décès</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maternels</a:t>
            </a:r>
            <a:r>
              <a:rPr lang="en-US" b="0" i="0" dirty="0" smtClean="0">
                <a:solidFill>
                  <a:srgbClr val="3C4245"/>
                </a:solidFill>
                <a:effectLst/>
                <a:latin typeface="Arial" panose="020B0604020202020204" pitchFamily="34" charset="0"/>
              </a:rPr>
              <a:t> se </a:t>
            </a:r>
            <a:r>
              <a:rPr lang="en-US" b="0" i="0" dirty="0" err="1" smtClean="0">
                <a:solidFill>
                  <a:srgbClr val="3C4245"/>
                </a:solidFill>
                <a:effectLst/>
                <a:latin typeface="Arial" panose="020B0604020202020204" pitchFamily="34" charset="0"/>
              </a:rPr>
              <a:t>produisent</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dans</a:t>
            </a:r>
            <a:r>
              <a:rPr lang="en-US" b="0" i="0" dirty="0" smtClean="0">
                <a:solidFill>
                  <a:srgbClr val="3C4245"/>
                </a:solidFill>
                <a:effectLst/>
                <a:latin typeface="Arial" panose="020B0604020202020204" pitchFamily="34" charset="0"/>
              </a:rPr>
              <a:t> des </a:t>
            </a:r>
            <a:r>
              <a:rPr lang="en-US" b="0" i="0" dirty="0" err="1" smtClean="0">
                <a:solidFill>
                  <a:srgbClr val="3C4245"/>
                </a:solidFill>
                <a:effectLst/>
                <a:latin typeface="Arial" panose="020B0604020202020204" pitchFamily="34" charset="0"/>
              </a:rPr>
              <a:t>régions</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instables</a:t>
            </a:r>
            <a:r>
              <a:rPr lang="en-US" b="0" i="0" dirty="0" smtClean="0">
                <a:solidFill>
                  <a:srgbClr val="3C4245"/>
                </a:solidFill>
                <a:effectLst/>
                <a:latin typeface="Arial" panose="020B0604020202020204" pitchFamily="34" charset="0"/>
              </a:rPr>
              <a:t> et </a:t>
            </a:r>
            <a:r>
              <a:rPr lang="en-US" b="0" i="0" dirty="0" err="1" smtClean="0">
                <a:solidFill>
                  <a:srgbClr val="3C4245"/>
                </a:solidFill>
                <a:effectLst/>
                <a:latin typeface="Arial" panose="020B0604020202020204" pitchFamily="34" charset="0"/>
              </a:rPr>
              <a:t>plongées</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dans</a:t>
            </a:r>
            <a:r>
              <a:rPr lang="en-US" b="0" i="0" dirty="0" smtClean="0">
                <a:solidFill>
                  <a:srgbClr val="3C4245"/>
                </a:solidFill>
                <a:effectLst/>
                <a:latin typeface="Arial" panose="020B0604020202020204" pitchFamily="34" charset="0"/>
              </a:rPr>
              <a:t> des crises </a:t>
            </a:r>
            <a:r>
              <a:rPr lang="en-US" b="0" i="0" dirty="0" err="1" smtClean="0">
                <a:solidFill>
                  <a:srgbClr val="3C4245"/>
                </a:solidFill>
                <a:effectLst/>
                <a:latin typeface="Arial" panose="020B0604020202020204" pitchFamily="34" charset="0"/>
              </a:rPr>
              <a:t>humanitaires</a:t>
            </a:r>
            <a:r>
              <a:rPr lang="en-US" b="0" i="0" dirty="0" smtClean="0">
                <a:solidFill>
                  <a:srgbClr val="3C4245"/>
                </a:solidFill>
                <a:effectLst/>
                <a:latin typeface="Arial" panose="020B0604020202020204" pitchFamily="34" charset="0"/>
              </a:rPr>
              <a:t>.</a:t>
            </a:r>
          </a:p>
          <a:p>
            <a:pPr algn="l"/>
            <a:r>
              <a:rPr lang="en-US" b="0" i="0" dirty="0" smtClean="0">
                <a:solidFill>
                  <a:srgbClr val="3C4245"/>
                </a:solidFill>
                <a:effectLst/>
                <a:latin typeface="Arial" panose="020B0604020202020204" pitchFamily="34" charset="0"/>
              </a:rPr>
              <a:t>Le ratio de </a:t>
            </a:r>
            <a:r>
              <a:rPr lang="en-US" b="0" i="0" dirty="0" err="1" smtClean="0">
                <a:solidFill>
                  <a:srgbClr val="3C4245"/>
                </a:solidFill>
                <a:effectLst/>
                <a:latin typeface="Arial" panose="020B0604020202020204" pitchFamily="34" charset="0"/>
              </a:rPr>
              <a:t>mortalité</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maternelle</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dans</a:t>
            </a:r>
            <a:r>
              <a:rPr lang="en-US" b="0" i="0" dirty="0" smtClean="0">
                <a:solidFill>
                  <a:srgbClr val="3C4245"/>
                </a:solidFill>
                <a:effectLst/>
                <a:latin typeface="Arial" panose="020B0604020202020204" pitchFamily="34" charset="0"/>
              </a:rPr>
              <a:t> les pays </a:t>
            </a:r>
            <a:r>
              <a:rPr lang="en-US" b="0" i="0" dirty="0" err="1" smtClean="0">
                <a:solidFill>
                  <a:srgbClr val="3C4245"/>
                </a:solidFill>
                <a:effectLst/>
                <a:latin typeface="Arial" panose="020B0604020202020204" pitchFamily="34" charset="0"/>
              </a:rPr>
              <a:t>en</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développement</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est</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en</a:t>
            </a:r>
            <a:r>
              <a:rPr lang="en-US" b="0" i="0" dirty="0" smtClean="0">
                <a:solidFill>
                  <a:srgbClr val="3C4245"/>
                </a:solidFill>
                <a:effectLst/>
                <a:latin typeface="Arial" panose="020B0604020202020204" pitchFamily="34" charset="0"/>
              </a:rPr>
              <a:t> 2015, de 239 pour 100 000 naissances, </a:t>
            </a:r>
            <a:r>
              <a:rPr lang="en-US" b="0" i="0" dirty="0" err="1" smtClean="0">
                <a:solidFill>
                  <a:srgbClr val="3C4245"/>
                </a:solidFill>
                <a:effectLst/>
                <a:latin typeface="Arial" panose="020B0604020202020204" pitchFamily="34" charset="0"/>
              </a:rPr>
              <a:t>contre</a:t>
            </a:r>
            <a:r>
              <a:rPr lang="en-US" b="0" i="0" dirty="0" smtClean="0">
                <a:solidFill>
                  <a:srgbClr val="3C4245"/>
                </a:solidFill>
                <a:effectLst/>
                <a:latin typeface="Arial" panose="020B0604020202020204" pitchFamily="34" charset="0"/>
              </a:rPr>
              <a:t> 12 pour 100 000 </a:t>
            </a:r>
            <a:r>
              <a:rPr lang="en-US" b="0" i="0" dirty="0" err="1" smtClean="0">
                <a:solidFill>
                  <a:srgbClr val="3C4245"/>
                </a:solidFill>
                <a:effectLst/>
                <a:latin typeface="Arial" panose="020B0604020202020204" pitchFamily="34" charset="0"/>
              </a:rPr>
              <a:t>dans</a:t>
            </a:r>
            <a:r>
              <a:rPr lang="en-US" b="0" i="0" dirty="0" smtClean="0">
                <a:solidFill>
                  <a:srgbClr val="3C4245"/>
                </a:solidFill>
                <a:effectLst/>
                <a:latin typeface="Arial" panose="020B0604020202020204" pitchFamily="34" charset="0"/>
              </a:rPr>
              <a:t> les pays </a:t>
            </a:r>
            <a:r>
              <a:rPr lang="en-US" b="0" i="0" dirty="0" err="1" smtClean="0">
                <a:solidFill>
                  <a:srgbClr val="3C4245"/>
                </a:solidFill>
                <a:effectLst/>
                <a:latin typeface="Arial" panose="020B0604020202020204" pitchFamily="34" charset="0"/>
              </a:rPr>
              <a:t>développés</a:t>
            </a:r>
            <a:r>
              <a:rPr lang="en-US" b="0" i="0" dirty="0" smtClean="0">
                <a:solidFill>
                  <a:srgbClr val="3C4245"/>
                </a:solidFill>
                <a:effectLst/>
                <a:latin typeface="Arial" panose="020B0604020202020204" pitchFamily="34" charset="0"/>
              </a:rPr>
              <a:t>. On note </a:t>
            </a:r>
            <a:r>
              <a:rPr lang="en-US" b="0" i="0" dirty="0" err="1" smtClean="0">
                <a:solidFill>
                  <a:srgbClr val="3C4245"/>
                </a:solidFill>
                <a:effectLst/>
                <a:latin typeface="Arial" panose="020B0604020202020204" pitchFamily="34" charset="0"/>
              </a:rPr>
              <a:t>d’importantes</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disparités</a:t>
            </a:r>
            <a:r>
              <a:rPr lang="en-US" b="0" i="0" dirty="0" smtClean="0">
                <a:solidFill>
                  <a:srgbClr val="3C4245"/>
                </a:solidFill>
                <a:effectLst/>
                <a:latin typeface="Arial" panose="020B0604020202020204" pitchFamily="34" charset="0"/>
              </a:rPr>
              <a:t> entre les pays, à </a:t>
            </a:r>
            <a:r>
              <a:rPr lang="en-US" b="0" i="0" dirty="0" err="1" smtClean="0">
                <a:solidFill>
                  <a:srgbClr val="3C4245"/>
                </a:solidFill>
                <a:effectLst/>
                <a:latin typeface="Arial" panose="020B0604020202020204" pitchFamily="34" charset="0"/>
              </a:rPr>
              <a:t>l’intérieur</a:t>
            </a:r>
            <a:r>
              <a:rPr lang="en-US" b="0" i="0" dirty="0" smtClean="0">
                <a:solidFill>
                  <a:srgbClr val="3C4245"/>
                </a:solidFill>
                <a:effectLst/>
                <a:latin typeface="Arial" panose="020B0604020202020204" pitchFamily="34" charset="0"/>
              </a:rPr>
              <a:t> d’un </a:t>
            </a:r>
            <a:r>
              <a:rPr lang="en-US" b="0" i="0" dirty="0" err="1" smtClean="0">
                <a:solidFill>
                  <a:srgbClr val="3C4245"/>
                </a:solidFill>
                <a:effectLst/>
                <a:latin typeface="Arial" panose="020B0604020202020204" pitchFamily="34" charset="0"/>
              </a:rPr>
              <a:t>même</a:t>
            </a:r>
            <a:r>
              <a:rPr lang="en-US" b="0" i="0" dirty="0" smtClean="0">
                <a:solidFill>
                  <a:srgbClr val="3C4245"/>
                </a:solidFill>
                <a:effectLst/>
                <a:latin typeface="Arial" panose="020B0604020202020204" pitchFamily="34" charset="0"/>
              </a:rPr>
              <a:t> pays, entre les populations à </a:t>
            </a:r>
            <a:r>
              <a:rPr lang="en-US" b="0" i="0" dirty="0" err="1" smtClean="0">
                <a:solidFill>
                  <a:srgbClr val="3C4245"/>
                </a:solidFill>
                <a:effectLst/>
                <a:latin typeface="Arial" panose="020B0604020202020204" pitchFamily="34" charset="0"/>
              </a:rPr>
              <a:t>faible</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revenu</a:t>
            </a:r>
            <a:r>
              <a:rPr lang="en-US" b="0" i="0" dirty="0" smtClean="0">
                <a:solidFill>
                  <a:srgbClr val="3C4245"/>
                </a:solidFill>
                <a:effectLst/>
                <a:latin typeface="Arial" panose="020B0604020202020204" pitchFamily="34" charset="0"/>
              </a:rPr>
              <a:t> et à </a:t>
            </a:r>
            <a:r>
              <a:rPr lang="en-US" b="0" i="0" dirty="0" err="1" smtClean="0">
                <a:solidFill>
                  <a:srgbClr val="3C4245"/>
                </a:solidFill>
                <a:effectLst/>
                <a:latin typeface="Arial" panose="020B0604020202020204" pitchFamily="34" charset="0"/>
              </a:rPr>
              <a:t>revenu</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élevé</a:t>
            </a:r>
            <a:r>
              <a:rPr lang="en-US" b="0" i="0" dirty="0" smtClean="0">
                <a:solidFill>
                  <a:srgbClr val="3C4245"/>
                </a:solidFill>
                <a:effectLst/>
                <a:latin typeface="Arial" panose="020B0604020202020204" pitchFamily="34" charset="0"/>
              </a:rPr>
              <a:t> et entre les populations </a:t>
            </a:r>
            <a:r>
              <a:rPr lang="en-US" b="0" i="0" dirty="0" err="1" smtClean="0">
                <a:solidFill>
                  <a:srgbClr val="3C4245"/>
                </a:solidFill>
                <a:effectLst/>
                <a:latin typeface="Arial" panose="020B0604020202020204" pitchFamily="34" charset="0"/>
              </a:rPr>
              <a:t>rurales</a:t>
            </a:r>
            <a:r>
              <a:rPr lang="en-US" b="0" i="0" dirty="0" smtClean="0">
                <a:solidFill>
                  <a:srgbClr val="3C4245"/>
                </a:solidFill>
                <a:effectLst/>
                <a:latin typeface="Arial" panose="020B0604020202020204" pitchFamily="34" charset="0"/>
              </a:rPr>
              <a:t> et </a:t>
            </a:r>
            <a:r>
              <a:rPr lang="en-US" b="0" i="0" dirty="0" err="1" smtClean="0">
                <a:solidFill>
                  <a:srgbClr val="3C4245"/>
                </a:solidFill>
                <a:effectLst/>
                <a:latin typeface="Arial" panose="020B0604020202020204" pitchFamily="34" charset="0"/>
              </a:rPr>
              <a:t>urbaines</a:t>
            </a:r>
            <a:r>
              <a:rPr lang="en-US" b="0" i="0" dirty="0" smtClean="0">
                <a:solidFill>
                  <a:srgbClr val="3C4245"/>
                </a:solidFill>
                <a:effectLst/>
                <a:latin typeface="Arial" panose="020B0604020202020204" pitchFamily="34" charset="0"/>
              </a:rPr>
              <a:t>.</a:t>
            </a:r>
          </a:p>
          <a:p>
            <a:pPr algn="l"/>
            <a:r>
              <a:rPr lang="en-US" b="0" i="0" dirty="0" smtClean="0">
                <a:solidFill>
                  <a:srgbClr val="3C4245"/>
                </a:solidFill>
                <a:effectLst/>
                <a:latin typeface="Arial" panose="020B0604020202020204" pitchFamily="34" charset="0"/>
              </a:rPr>
              <a:t>Le </a:t>
            </a:r>
            <a:r>
              <a:rPr lang="en-US" b="0" i="0" dirty="0" err="1" smtClean="0">
                <a:solidFill>
                  <a:srgbClr val="3C4245"/>
                </a:solidFill>
                <a:effectLst/>
                <a:latin typeface="Arial" panose="020B0604020202020204" pitchFamily="34" charset="0"/>
              </a:rPr>
              <a:t>risque</a:t>
            </a:r>
            <a:r>
              <a:rPr lang="en-US" b="0" i="0" dirty="0" smtClean="0">
                <a:solidFill>
                  <a:srgbClr val="3C4245"/>
                </a:solidFill>
                <a:effectLst/>
                <a:latin typeface="Arial" panose="020B0604020202020204" pitchFamily="34" charset="0"/>
              </a:rPr>
              <a:t> de </a:t>
            </a:r>
            <a:r>
              <a:rPr lang="en-US" b="0" i="0" dirty="0" err="1" smtClean="0">
                <a:solidFill>
                  <a:srgbClr val="3C4245"/>
                </a:solidFill>
                <a:effectLst/>
                <a:latin typeface="Arial" panose="020B0604020202020204" pitchFamily="34" charset="0"/>
              </a:rPr>
              <a:t>mortalité</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maternelle</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est</a:t>
            </a:r>
            <a:r>
              <a:rPr lang="en-US" b="0" i="0" dirty="0" smtClean="0">
                <a:solidFill>
                  <a:srgbClr val="3C4245"/>
                </a:solidFill>
                <a:effectLst/>
                <a:latin typeface="Arial" panose="020B0604020202020204" pitchFamily="34" charset="0"/>
              </a:rPr>
              <a:t> plus </a:t>
            </a:r>
            <a:r>
              <a:rPr lang="en-US" b="0" i="0" dirty="0" err="1" smtClean="0">
                <a:solidFill>
                  <a:srgbClr val="3C4245"/>
                </a:solidFill>
                <a:effectLst/>
                <a:latin typeface="Arial" panose="020B0604020202020204" pitchFamily="34" charset="0"/>
              </a:rPr>
              <a:t>élevé</a:t>
            </a:r>
            <a:r>
              <a:rPr lang="en-US" b="0" i="0" dirty="0" smtClean="0">
                <a:solidFill>
                  <a:srgbClr val="3C4245"/>
                </a:solidFill>
                <a:effectLst/>
                <a:latin typeface="Arial" panose="020B0604020202020204" pitchFamily="34" charset="0"/>
              </a:rPr>
              <a:t> chez les </a:t>
            </a:r>
            <a:r>
              <a:rPr lang="en-US" b="0" i="0" dirty="0" err="1" smtClean="0">
                <a:solidFill>
                  <a:srgbClr val="3C4245"/>
                </a:solidFill>
                <a:effectLst/>
                <a:latin typeface="Arial" panose="020B0604020202020204" pitchFamily="34" charset="0"/>
              </a:rPr>
              <a:t>adolescentes</a:t>
            </a:r>
            <a:r>
              <a:rPr lang="en-US" b="0" i="0" dirty="0" smtClean="0">
                <a:solidFill>
                  <a:srgbClr val="3C4245"/>
                </a:solidFill>
                <a:effectLst/>
                <a:latin typeface="Arial" panose="020B0604020202020204" pitchFamily="34" charset="0"/>
              </a:rPr>
              <a:t> de </a:t>
            </a:r>
            <a:r>
              <a:rPr lang="en-US" b="0" i="0" dirty="0" err="1" smtClean="0">
                <a:solidFill>
                  <a:srgbClr val="3C4245"/>
                </a:solidFill>
                <a:effectLst/>
                <a:latin typeface="Arial" panose="020B0604020202020204" pitchFamily="34" charset="0"/>
              </a:rPr>
              <a:t>moins</a:t>
            </a:r>
            <a:r>
              <a:rPr lang="en-US" b="0" i="0" dirty="0" smtClean="0">
                <a:solidFill>
                  <a:srgbClr val="3C4245"/>
                </a:solidFill>
                <a:effectLst/>
                <a:latin typeface="Arial" panose="020B0604020202020204" pitchFamily="34" charset="0"/>
              </a:rPr>
              <a:t> de 15 ans. Les complications au </a:t>
            </a:r>
            <a:r>
              <a:rPr lang="en-US" b="0" i="0" dirty="0" err="1" smtClean="0">
                <a:solidFill>
                  <a:srgbClr val="3C4245"/>
                </a:solidFill>
                <a:effectLst/>
                <a:latin typeface="Arial" panose="020B0604020202020204" pitchFamily="34" charset="0"/>
              </a:rPr>
              <a:t>cours</a:t>
            </a:r>
            <a:r>
              <a:rPr lang="en-US" b="0" i="0" dirty="0" smtClean="0">
                <a:solidFill>
                  <a:srgbClr val="3C4245"/>
                </a:solidFill>
                <a:effectLst/>
                <a:latin typeface="Arial" panose="020B0604020202020204" pitchFamily="34" charset="0"/>
              </a:rPr>
              <a:t> de la </a:t>
            </a:r>
            <a:r>
              <a:rPr lang="en-US" b="0" i="0" dirty="0" err="1" smtClean="0">
                <a:solidFill>
                  <a:srgbClr val="3C4245"/>
                </a:solidFill>
                <a:effectLst/>
                <a:latin typeface="Arial" panose="020B0604020202020204" pitchFamily="34" charset="0"/>
              </a:rPr>
              <a:t>grossesse</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ou</a:t>
            </a:r>
            <a:r>
              <a:rPr lang="en-US" b="0" i="0" dirty="0" smtClean="0">
                <a:solidFill>
                  <a:srgbClr val="3C4245"/>
                </a:solidFill>
                <a:effectLst/>
                <a:latin typeface="Arial" panose="020B0604020202020204" pitchFamily="34" charset="0"/>
              </a:rPr>
              <a:t> de </a:t>
            </a:r>
            <a:r>
              <a:rPr lang="en-US" b="0" i="0" dirty="0" err="1" smtClean="0">
                <a:solidFill>
                  <a:srgbClr val="3C4245"/>
                </a:solidFill>
                <a:effectLst/>
                <a:latin typeface="Arial" panose="020B0604020202020204" pitchFamily="34" charset="0"/>
              </a:rPr>
              <a:t>l’accouchement</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sont</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l'une</a:t>
            </a:r>
            <a:r>
              <a:rPr lang="en-US" b="0" i="0" dirty="0" smtClean="0">
                <a:solidFill>
                  <a:srgbClr val="3C4245"/>
                </a:solidFill>
                <a:effectLst/>
                <a:latin typeface="Arial" panose="020B0604020202020204" pitchFamily="34" charset="0"/>
              </a:rPr>
              <a:t> des </a:t>
            </a:r>
            <a:r>
              <a:rPr lang="en-US" b="0" i="0" dirty="0" err="1" smtClean="0">
                <a:solidFill>
                  <a:srgbClr val="3C4245"/>
                </a:solidFill>
                <a:effectLst/>
                <a:latin typeface="Arial" panose="020B0604020202020204" pitchFamily="34" charset="0"/>
              </a:rPr>
              <a:t>principales</a:t>
            </a:r>
            <a:r>
              <a:rPr lang="en-US" b="0" i="0" dirty="0" smtClean="0">
                <a:solidFill>
                  <a:srgbClr val="3C4245"/>
                </a:solidFill>
                <a:effectLst/>
                <a:latin typeface="Arial" panose="020B0604020202020204" pitchFamily="34" charset="0"/>
              </a:rPr>
              <a:t> causes de </a:t>
            </a:r>
            <a:r>
              <a:rPr lang="en-US" b="0" i="0" dirty="0" err="1" smtClean="0">
                <a:solidFill>
                  <a:srgbClr val="3C4245"/>
                </a:solidFill>
                <a:effectLst/>
                <a:latin typeface="Arial" panose="020B0604020202020204" pitchFamily="34" charset="0"/>
              </a:rPr>
              <a:t>décès</a:t>
            </a:r>
            <a:r>
              <a:rPr lang="en-US" b="0" i="0" dirty="0" smtClean="0">
                <a:solidFill>
                  <a:srgbClr val="3C4245"/>
                </a:solidFill>
                <a:effectLst/>
                <a:latin typeface="Arial" panose="020B0604020202020204" pitchFamily="34" charset="0"/>
              </a:rPr>
              <a:t> chez les </a:t>
            </a:r>
            <a:r>
              <a:rPr lang="en-US" b="0" i="0" dirty="0" err="1" smtClean="0">
                <a:solidFill>
                  <a:srgbClr val="3C4245"/>
                </a:solidFill>
                <a:effectLst/>
                <a:latin typeface="Arial" panose="020B0604020202020204" pitchFamily="34" charset="0"/>
              </a:rPr>
              <a:t>adolescentes</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dans</a:t>
            </a:r>
            <a:r>
              <a:rPr lang="en-US" b="0" i="0" dirty="0" smtClean="0">
                <a:solidFill>
                  <a:srgbClr val="3C4245"/>
                </a:solidFill>
                <a:effectLst/>
                <a:latin typeface="Arial" panose="020B0604020202020204" pitchFamily="34" charset="0"/>
              </a:rPr>
              <a:t> la </a:t>
            </a:r>
            <a:r>
              <a:rPr lang="en-US" b="0" i="0" dirty="0" err="1" smtClean="0">
                <a:solidFill>
                  <a:srgbClr val="3C4245"/>
                </a:solidFill>
                <a:effectLst/>
                <a:latin typeface="Arial" panose="020B0604020202020204" pitchFamily="34" charset="0"/>
              </a:rPr>
              <a:t>plupart</a:t>
            </a:r>
            <a:r>
              <a:rPr lang="en-US" b="0" i="0" dirty="0" smtClean="0">
                <a:solidFill>
                  <a:srgbClr val="3C4245"/>
                </a:solidFill>
                <a:effectLst/>
                <a:latin typeface="Arial" panose="020B0604020202020204" pitchFamily="34" charset="0"/>
              </a:rPr>
              <a:t> des pays </a:t>
            </a:r>
            <a:r>
              <a:rPr lang="en-US" b="0" i="0" dirty="0" err="1" smtClean="0">
                <a:solidFill>
                  <a:srgbClr val="3C4245"/>
                </a:solidFill>
                <a:effectLst/>
                <a:latin typeface="Arial" panose="020B0604020202020204" pitchFamily="34" charset="0"/>
              </a:rPr>
              <a:t>en</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développement</a:t>
            </a:r>
            <a:r>
              <a:rPr lang="en-US" b="0" i="0" dirty="0" smtClean="0">
                <a:solidFill>
                  <a:srgbClr val="3C4245"/>
                </a:solidFill>
                <a:effectLst/>
                <a:latin typeface="Arial" panose="020B0604020202020204" pitchFamily="34" charset="0"/>
              </a:rPr>
              <a:t>. </a:t>
            </a:r>
            <a:r>
              <a:rPr lang="en-US" b="0" i="0" baseline="30000" dirty="0" smtClean="0">
                <a:solidFill>
                  <a:srgbClr val="3C4245"/>
                </a:solidFill>
                <a:effectLst/>
                <a:latin typeface="Arial" panose="020B0604020202020204" pitchFamily="34" charset="0"/>
              </a:rPr>
              <a:t>2,3</a:t>
            </a:r>
            <a:endParaRPr lang="en-US" b="0" i="0" dirty="0" smtClean="0">
              <a:solidFill>
                <a:srgbClr val="3C4245"/>
              </a:solidFill>
              <a:effectLst/>
              <a:latin typeface="Arial" panose="020B0604020202020204" pitchFamily="34" charset="0"/>
            </a:endParaRPr>
          </a:p>
          <a:p>
            <a:pPr algn="l"/>
            <a:r>
              <a:rPr lang="en-US" b="0" i="0" dirty="0" err="1" smtClean="0">
                <a:solidFill>
                  <a:srgbClr val="3C4245"/>
                </a:solidFill>
                <a:effectLst/>
                <a:latin typeface="Arial" panose="020B0604020202020204" pitchFamily="34" charset="0"/>
              </a:rPr>
              <a:t>Dans</a:t>
            </a:r>
            <a:r>
              <a:rPr lang="en-US" b="0" i="0" dirty="0" smtClean="0">
                <a:solidFill>
                  <a:srgbClr val="3C4245"/>
                </a:solidFill>
                <a:effectLst/>
                <a:latin typeface="Arial" panose="020B0604020202020204" pitchFamily="34" charset="0"/>
              </a:rPr>
              <a:t> les pays </a:t>
            </a:r>
            <a:r>
              <a:rPr lang="en-US" b="0" i="0" dirty="0" err="1" smtClean="0">
                <a:solidFill>
                  <a:srgbClr val="3C4245"/>
                </a:solidFill>
                <a:effectLst/>
                <a:latin typeface="Arial" panose="020B0604020202020204" pitchFamily="34" charset="0"/>
              </a:rPr>
              <a:t>en</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développement</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en</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moyenne</a:t>
            </a:r>
            <a:r>
              <a:rPr lang="en-US" b="0" i="0" dirty="0" smtClean="0">
                <a:solidFill>
                  <a:srgbClr val="3C4245"/>
                </a:solidFill>
                <a:effectLst/>
                <a:latin typeface="Arial" panose="020B0604020202020204" pitchFamily="34" charset="0"/>
              </a:rPr>
              <a:t>, les femmes </a:t>
            </a:r>
            <a:r>
              <a:rPr lang="en-US" b="0" i="0" dirty="0" err="1" smtClean="0">
                <a:solidFill>
                  <a:srgbClr val="3C4245"/>
                </a:solidFill>
                <a:effectLst/>
                <a:latin typeface="Arial" panose="020B0604020202020204" pitchFamily="34" charset="0"/>
              </a:rPr>
              <a:t>ont</a:t>
            </a:r>
            <a:r>
              <a:rPr lang="en-US" b="0" i="0" dirty="0" smtClean="0">
                <a:solidFill>
                  <a:srgbClr val="3C4245"/>
                </a:solidFill>
                <a:effectLst/>
                <a:latin typeface="Arial" panose="020B0604020202020204" pitchFamily="34" charset="0"/>
              </a:rPr>
              <a:t> beaucoup plus de </a:t>
            </a:r>
            <a:r>
              <a:rPr lang="en-US" b="0" i="0" dirty="0" err="1" smtClean="0">
                <a:solidFill>
                  <a:srgbClr val="3C4245"/>
                </a:solidFill>
                <a:effectLst/>
                <a:latin typeface="Arial" panose="020B0604020202020204" pitchFamily="34" charset="0"/>
              </a:rPr>
              <a:t>grossesses</a:t>
            </a:r>
            <a:r>
              <a:rPr lang="en-US" b="0" i="0" dirty="0" smtClean="0">
                <a:solidFill>
                  <a:srgbClr val="3C4245"/>
                </a:solidFill>
                <a:effectLst/>
                <a:latin typeface="Arial" panose="020B0604020202020204" pitchFamily="34" charset="0"/>
              </a:rPr>
              <a:t> que </a:t>
            </a:r>
            <a:r>
              <a:rPr lang="en-US" b="0" i="0" dirty="0" err="1" smtClean="0">
                <a:solidFill>
                  <a:srgbClr val="3C4245"/>
                </a:solidFill>
                <a:effectLst/>
                <a:latin typeface="Arial" panose="020B0604020202020204" pitchFamily="34" charset="0"/>
              </a:rPr>
              <a:t>dans</a:t>
            </a:r>
            <a:r>
              <a:rPr lang="en-US" b="0" i="0" dirty="0" smtClean="0">
                <a:solidFill>
                  <a:srgbClr val="3C4245"/>
                </a:solidFill>
                <a:effectLst/>
                <a:latin typeface="Arial" panose="020B0604020202020204" pitchFamily="34" charset="0"/>
              </a:rPr>
              <a:t> les pays </a:t>
            </a:r>
            <a:r>
              <a:rPr lang="en-US" b="0" i="0" dirty="0" err="1" smtClean="0">
                <a:solidFill>
                  <a:srgbClr val="3C4245"/>
                </a:solidFill>
                <a:effectLst/>
                <a:latin typeface="Arial" panose="020B0604020202020204" pitchFamily="34" charset="0"/>
              </a:rPr>
              <a:t>développés</a:t>
            </a:r>
            <a:r>
              <a:rPr lang="en-US" b="0" i="0" dirty="0" smtClean="0">
                <a:solidFill>
                  <a:srgbClr val="3C4245"/>
                </a:solidFill>
                <a:effectLst/>
                <a:latin typeface="Arial" panose="020B0604020202020204" pitchFamily="34" charset="0"/>
              </a:rPr>
              <a:t>; le </a:t>
            </a:r>
            <a:r>
              <a:rPr lang="en-US" b="0" i="0" dirty="0" err="1" smtClean="0">
                <a:solidFill>
                  <a:srgbClr val="3C4245"/>
                </a:solidFill>
                <a:effectLst/>
                <a:latin typeface="Arial" panose="020B0604020202020204" pitchFamily="34" charset="0"/>
              </a:rPr>
              <a:t>risque</a:t>
            </a:r>
            <a:r>
              <a:rPr lang="en-US" b="0" i="0" dirty="0" smtClean="0">
                <a:solidFill>
                  <a:srgbClr val="3C4245"/>
                </a:solidFill>
                <a:effectLst/>
                <a:latin typeface="Arial" panose="020B0604020202020204" pitchFamily="34" charset="0"/>
              </a:rPr>
              <a:t> de </a:t>
            </a:r>
            <a:r>
              <a:rPr lang="en-US" b="0" i="0" dirty="0" err="1" smtClean="0">
                <a:solidFill>
                  <a:srgbClr val="3C4245"/>
                </a:solidFill>
                <a:effectLst/>
                <a:latin typeface="Arial" panose="020B0604020202020204" pitchFamily="34" charset="0"/>
              </a:rPr>
              <a:t>mourir</a:t>
            </a:r>
            <a:r>
              <a:rPr lang="en-US" b="0" i="0" dirty="0" smtClean="0">
                <a:solidFill>
                  <a:srgbClr val="3C4245"/>
                </a:solidFill>
                <a:effectLst/>
                <a:latin typeface="Arial" panose="020B0604020202020204" pitchFamily="34" charset="0"/>
              </a:rPr>
              <a:t> du fait </a:t>
            </a:r>
            <a:r>
              <a:rPr lang="en-US" b="0" i="0" dirty="0" err="1" smtClean="0">
                <a:solidFill>
                  <a:srgbClr val="3C4245"/>
                </a:solidFill>
                <a:effectLst/>
                <a:latin typeface="Arial" panose="020B0604020202020204" pitchFamily="34" charset="0"/>
              </a:rPr>
              <a:t>d’une</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grossesse</a:t>
            </a:r>
            <a:r>
              <a:rPr lang="en-US" b="0" i="0" dirty="0" smtClean="0">
                <a:solidFill>
                  <a:srgbClr val="3C4245"/>
                </a:solidFill>
                <a:effectLst/>
                <a:latin typeface="Arial" panose="020B0604020202020204" pitchFamily="34" charset="0"/>
              </a:rPr>
              <a:t> au </a:t>
            </a:r>
            <a:r>
              <a:rPr lang="en-US" b="0" i="0" dirty="0" err="1" smtClean="0">
                <a:solidFill>
                  <a:srgbClr val="3C4245"/>
                </a:solidFill>
                <a:effectLst/>
                <a:latin typeface="Arial" panose="020B0604020202020204" pitchFamily="34" charset="0"/>
              </a:rPr>
              <a:t>cours</a:t>
            </a:r>
            <a:r>
              <a:rPr lang="en-US" b="0" i="0" dirty="0" smtClean="0">
                <a:solidFill>
                  <a:srgbClr val="3C4245"/>
                </a:solidFill>
                <a:effectLst/>
                <a:latin typeface="Arial" panose="020B0604020202020204" pitchFamily="34" charset="0"/>
              </a:rPr>
              <a:t> de </a:t>
            </a:r>
            <a:r>
              <a:rPr lang="en-US" b="0" i="0" dirty="0" err="1" smtClean="0">
                <a:solidFill>
                  <a:srgbClr val="3C4245"/>
                </a:solidFill>
                <a:effectLst/>
                <a:latin typeface="Arial" panose="020B0604020202020204" pitchFamily="34" charset="0"/>
              </a:rPr>
              <a:t>leur</a:t>
            </a:r>
            <a:r>
              <a:rPr lang="en-US" b="0" i="0" dirty="0" smtClean="0">
                <a:solidFill>
                  <a:srgbClr val="3C4245"/>
                </a:solidFill>
                <a:effectLst/>
                <a:latin typeface="Arial" panose="020B0604020202020204" pitchFamily="34" charset="0"/>
              </a:rPr>
              <a:t> vie </a:t>
            </a:r>
            <a:r>
              <a:rPr lang="en-US" b="0" i="0" dirty="0" err="1" smtClean="0">
                <a:solidFill>
                  <a:srgbClr val="3C4245"/>
                </a:solidFill>
                <a:effectLst/>
                <a:latin typeface="Arial" panose="020B0604020202020204" pitchFamily="34" charset="0"/>
              </a:rPr>
              <a:t>est</a:t>
            </a:r>
            <a:r>
              <a:rPr lang="en-US" b="0" i="0" dirty="0" smtClean="0">
                <a:solidFill>
                  <a:srgbClr val="3C4245"/>
                </a:solidFill>
                <a:effectLst/>
                <a:latin typeface="Arial" panose="020B0604020202020204" pitchFamily="34" charset="0"/>
              </a:rPr>
              <a:t> pour </a:t>
            </a:r>
            <a:r>
              <a:rPr lang="en-US" b="0" i="0" dirty="0" err="1" smtClean="0">
                <a:solidFill>
                  <a:srgbClr val="3C4245"/>
                </a:solidFill>
                <a:effectLst/>
                <a:latin typeface="Arial" panose="020B0604020202020204" pitchFamily="34" charset="0"/>
              </a:rPr>
              <a:t>elles</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bien</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supérieur</a:t>
            </a:r>
            <a:r>
              <a:rPr lang="en-US" b="0" i="0" dirty="0" smtClean="0">
                <a:solidFill>
                  <a:srgbClr val="3C4245"/>
                </a:solidFill>
                <a:effectLst/>
                <a:latin typeface="Arial" panose="020B0604020202020204" pitchFamily="34" charset="0"/>
              </a:rPr>
              <a:t>.</a:t>
            </a:r>
          </a:p>
          <a:p>
            <a:pPr algn="l"/>
            <a:r>
              <a:rPr lang="en-US" b="0" i="0" dirty="0" smtClean="0">
                <a:solidFill>
                  <a:srgbClr val="3C4245"/>
                </a:solidFill>
                <a:effectLst/>
                <a:latin typeface="Arial" panose="020B0604020202020204" pitchFamily="34" charset="0"/>
              </a:rPr>
              <a:t>Le </a:t>
            </a:r>
            <a:r>
              <a:rPr lang="en-US" b="0" i="0" dirty="0" err="1" smtClean="0">
                <a:solidFill>
                  <a:srgbClr val="3C4245"/>
                </a:solidFill>
                <a:effectLst/>
                <a:latin typeface="Arial" panose="020B0604020202020204" pitchFamily="34" charset="0"/>
              </a:rPr>
              <a:t>risque</a:t>
            </a:r>
            <a:r>
              <a:rPr lang="en-US" b="0" i="0" dirty="0" smtClean="0">
                <a:solidFill>
                  <a:srgbClr val="3C4245"/>
                </a:solidFill>
                <a:effectLst/>
                <a:latin typeface="Arial" panose="020B0604020202020204" pitchFamily="34" charset="0"/>
              </a:rPr>
              <a:t> de </a:t>
            </a:r>
            <a:r>
              <a:rPr lang="en-US" b="0" i="0" dirty="0" err="1" smtClean="0">
                <a:solidFill>
                  <a:srgbClr val="3C4245"/>
                </a:solidFill>
                <a:effectLst/>
                <a:latin typeface="Arial" panose="020B0604020202020204" pitchFamily="34" charset="0"/>
              </a:rPr>
              <a:t>décès</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maternel</a:t>
            </a:r>
            <a:r>
              <a:rPr lang="en-US" b="0" i="0" dirty="0" smtClean="0">
                <a:solidFill>
                  <a:srgbClr val="3C4245"/>
                </a:solidFill>
                <a:effectLst/>
                <a:latin typeface="Arial" panose="020B0604020202020204" pitchFamily="34" charset="0"/>
              </a:rPr>
              <a:t> sur la </a:t>
            </a:r>
            <a:r>
              <a:rPr lang="en-US" b="0" i="0" dirty="0" err="1" smtClean="0">
                <a:solidFill>
                  <a:srgbClr val="3C4245"/>
                </a:solidFill>
                <a:effectLst/>
                <a:latin typeface="Arial" panose="020B0604020202020204" pitchFamily="34" charset="0"/>
              </a:rPr>
              <a:t>durée</a:t>
            </a:r>
            <a:r>
              <a:rPr lang="en-US" b="0" i="0" dirty="0" smtClean="0">
                <a:solidFill>
                  <a:srgbClr val="3C4245"/>
                </a:solidFill>
                <a:effectLst/>
                <a:latin typeface="Arial" panose="020B0604020202020204" pitchFamily="34" charset="0"/>
              </a:rPr>
              <a:t> de la vie – </a:t>
            </a:r>
            <a:r>
              <a:rPr lang="en-US" b="0" i="0" dirty="0" err="1" smtClean="0">
                <a:solidFill>
                  <a:srgbClr val="3C4245"/>
                </a:solidFill>
                <a:effectLst/>
                <a:latin typeface="Arial" panose="020B0604020202020204" pitchFamily="34" charset="0"/>
              </a:rPr>
              <a:t>c’est</a:t>
            </a:r>
            <a:r>
              <a:rPr lang="en-US" b="0" i="0" dirty="0" smtClean="0">
                <a:solidFill>
                  <a:srgbClr val="3C4245"/>
                </a:solidFill>
                <a:effectLst/>
                <a:latin typeface="Arial" panose="020B0604020202020204" pitchFamily="34" charset="0"/>
              </a:rPr>
              <a:t> à dire la </a:t>
            </a:r>
            <a:r>
              <a:rPr lang="en-US" b="0" i="0" dirty="0" err="1" smtClean="0">
                <a:solidFill>
                  <a:srgbClr val="3C4245"/>
                </a:solidFill>
                <a:effectLst/>
                <a:latin typeface="Arial" panose="020B0604020202020204" pitchFamily="34" charset="0"/>
              </a:rPr>
              <a:t>probabilité</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qu’une</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jeune</a:t>
            </a:r>
            <a:r>
              <a:rPr lang="en-US" b="0" i="0" dirty="0" smtClean="0">
                <a:solidFill>
                  <a:srgbClr val="3C4245"/>
                </a:solidFill>
                <a:effectLst/>
                <a:latin typeface="Arial" panose="020B0604020202020204" pitchFamily="34" charset="0"/>
              </a:rPr>
              <a:t> femme </a:t>
            </a:r>
            <a:r>
              <a:rPr lang="en-US" b="0" i="0" dirty="0" err="1" smtClean="0">
                <a:solidFill>
                  <a:srgbClr val="3C4245"/>
                </a:solidFill>
                <a:effectLst/>
                <a:latin typeface="Arial" panose="020B0604020202020204" pitchFamily="34" charset="0"/>
              </a:rPr>
              <a:t>décédera</a:t>
            </a:r>
            <a:r>
              <a:rPr lang="en-US" b="0" i="0" dirty="0" smtClean="0">
                <a:solidFill>
                  <a:srgbClr val="3C4245"/>
                </a:solidFill>
                <a:effectLst/>
                <a:latin typeface="Arial" panose="020B0604020202020204" pitchFamily="34" charset="0"/>
              </a:rPr>
              <a:t> un jour </a:t>
            </a:r>
            <a:r>
              <a:rPr lang="en-US" b="0" i="0" dirty="0" err="1" smtClean="0">
                <a:solidFill>
                  <a:srgbClr val="3C4245"/>
                </a:solidFill>
                <a:effectLst/>
                <a:latin typeface="Arial" panose="020B0604020202020204" pitchFamily="34" charset="0"/>
              </a:rPr>
              <a:t>d’une</a:t>
            </a:r>
            <a:r>
              <a:rPr lang="en-US" b="0" i="0" dirty="0" smtClean="0">
                <a:solidFill>
                  <a:srgbClr val="3C4245"/>
                </a:solidFill>
                <a:effectLst/>
                <a:latin typeface="Arial" panose="020B0604020202020204" pitchFamily="34" charset="0"/>
              </a:rPr>
              <a:t> cause </a:t>
            </a:r>
            <a:r>
              <a:rPr lang="en-US" b="0" i="0" dirty="0" err="1" smtClean="0">
                <a:solidFill>
                  <a:srgbClr val="3C4245"/>
                </a:solidFill>
                <a:effectLst/>
                <a:latin typeface="Arial" panose="020B0604020202020204" pitchFamily="34" charset="0"/>
              </a:rPr>
              <a:t>liée</a:t>
            </a:r>
            <a:r>
              <a:rPr lang="en-US" b="0" i="0" dirty="0" smtClean="0">
                <a:solidFill>
                  <a:srgbClr val="3C4245"/>
                </a:solidFill>
                <a:effectLst/>
                <a:latin typeface="Arial" panose="020B0604020202020204" pitchFamily="34" charset="0"/>
              </a:rPr>
              <a:t> à la </a:t>
            </a:r>
            <a:r>
              <a:rPr lang="en-US" b="0" i="0" dirty="0" err="1" smtClean="0">
                <a:solidFill>
                  <a:srgbClr val="3C4245"/>
                </a:solidFill>
                <a:effectLst/>
                <a:latin typeface="Arial" panose="020B0604020202020204" pitchFamily="34" charset="0"/>
              </a:rPr>
              <a:t>grossesse</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ou</a:t>
            </a:r>
            <a:r>
              <a:rPr lang="en-US" b="0" i="0" dirty="0" smtClean="0">
                <a:solidFill>
                  <a:srgbClr val="3C4245"/>
                </a:solidFill>
                <a:effectLst/>
                <a:latin typeface="Arial" panose="020B0604020202020204" pitchFamily="34" charset="0"/>
              </a:rPr>
              <a:t> à </a:t>
            </a:r>
            <a:r>
              <a:rPr lang="en-US" b="0" i="0" dirty="0" err="1" smtClean="0">
                <a:solidFill>
                  <a:srgbClr val="3C4245"/>
                </a:solidFill>
                <a:effectLst/>
                <a:latin typeface="Arial" panose="020B0604020202020204" pitchFamily="34" charset="0"/>
              </a:rPr>
              <a:t>l’accouchement</a:t>
            </a:r>
            <a:r>
              <a:rPr lang="en-US" b="0" i="0" dirty="0" smtClean="0">
                <a:solidFill>
                  <a:srgbClr val="3C4245"/>
                </a:solidFill>
                <a:effectLst/>
                <a:latin typeface="Arial" panose="020B0604020202020204" pitchFamily="34" charset="0"/>
              </a:rPr>
              <a:t> – </a:t>
            </a:r>
            <a:r>
              <a:rPr lang="en-US" b="0" i="0" dirty="0" err="1" smtClean="0">
                <a:solidFill>
                  <a:srgbClr val="3C4245"/>
                </a:solidFill>
                <a:effectLst/>
                <a:latin typeface="Arial" panose="020B0604020202020204" pitchFamily="34" charset="0"/>
              </a:rPr>
              <a:t>est</a:t>
            </a:r>
            <a:r>
              <a:rPr lang="en-US" b="0" i="0" dirty="0" smtClean="0">
                <a:solidFill>
                  <a:srgbClr val="3C4245"/>
                </a:solidFill>
                <a:effectLst/>
                <a:latin typeface="Arial" panose="020B0604020202020204" pitchFamily="34" charset="0"/>
              </a:rPr>
              <a:t> de 1 sur 4900 </a:t>
            </a:r>
            <a:r>
              <a:rPr lang="en-US" b="0" i="0" dirty="0" err="1" smtClean="0">
                <a:solidFill>
                  <a:srgbClr val="3C4245"/>
                </a:solidFill>
                <a:effectLst/>
                <a:latin typeface="Arial" panose="020B0604020202020204" pitchFamily="34" charset="0"/>
              </a:rPr>
              <a:t>dans</a:t>
            </a:r>
            <a:r>
              <a:rPr lang="en-US" b="0" i="0" dirty="0" smtClean="0">
                <a:solidFill>
                  <a:srgbClr val="3C4245"/>
                </a:solidFill>
                <a:effectLst/>
                <a:latin typeface="Arial" panose="020B0604020202020204" pitchFamily="34" charset="0"/>
              </a:rPr>
              <a:t> les pays </a:t>
            </a:r>
            <a:r>
              <a:rPr lang="en-US" b="0" i="0" dirty="0" err="1" smtClean="0">
                <a:solidFill>
                  <a:srgbClr val="3C4245"/>
                </a:solidFill>
                <a:effectLst/>
                <a:latin typeface="Arial" panose="020B0604020202020204" pitchFamily="34" charset="0"/>
              </a:rPr>
              <a:t>développés</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contre</a:t>
            </a:r>
            <a:r>
              <a:rPr lang="en-US" b="0" i="0" dirty="0" smtClean="0">
                <a:solidFill>
                  <a:srgbClr val="3C4245"/>
                </a:solidFill>
                <a:effectLst/>
                <a:latin typeface="Arial" panose="020B0604020202020204" pitchFamily="34" charset="0"/>
              </a:rPr>
              <a:t> 1 sur 180 </a:t>
            </a:r>
            <a:r>
              <a:rPr lang="en-US" b="0" i="0" dirty="0" err="1" smtClean="0">
                <a:solidFill>
                  <a:srgbClr val="3C4245"/>
                </a:solidFill>
                <a:effectLst/>
                <a:latin typeface="Arial" panose="020B0604020202020204" pitchFamily="34" charset="0"/>
              </a:rPr>
              <a:t>dans</a:t>
            </a:r>
            <a:r>
              <a:rPr lang="en-US" b="0" i="0" dirty="0" smtClean="0">
                <a:solidFill>
                  <a:srgbClr val="3C4245"/>
                </a:solidFill>
                <a:effectLst/>
                <a:latin typeface="Arial" panose="020B0604020202020204" pitchFamily="34" charset="0"/>
              </a:rPr>
              <a:t> les pays </a:t>
            </a:r>
            <a:r>
              <a:rPr lang="en-US" b="0" i="0" dirty="0" err="1" smtClean="0">
                <a:solidFill>
                  <a:srgbClr val="3C4245"/>
                </a:solidFill>
                <a:effectLst/>
                <a:latin typeface="Arial" panose="020B0604020202020204" pitchFamily="34" charset="0"/>
              </a:rPr>
              <a:t>en</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développement</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Dans</a:t>
            </a:r>
            <a:r>
              <a:rPr lang="en-US" b="0" i="0" dirty="0" smtClean="0">
                <a:solidFill>
                  <a:srgbClr val="3C4245"/>
                </a:solidFill>
                <a:effectLst/>
                <a:latin typeface="Arial" panose="020B0604020202020204" pitchFamily="34" charset="0"/>
              </a:rPr>
              <a:t> les pays </a:t>
            </a:r>
            <a:r>
              <a:rPr lang="en-US" b="0" i="0" dirty="0" err="1" smtClean="0">
                <a:solidFill>
                  <a:srgbClr val="3C4245"/>
                </a:solidFill>
                <a:effectLst/>
                <a:latin typeface="Arial" panose="020B0604020202020204" pitchFamily="34" charset="0"/>
              </a:rPr>
              <a:t>connus</a:t>
            </a:r>
            <a:r>
              <a:rPr lang="en-US" b="0" i="0" dirty="0" smtClean="0">
                <a:solidFill>
                  <a:srgbClr val="3C4245"/>
                </a:solidFill>
                <a:effectLst/>
                <a:latin typeface="Arial" panose="020B0604020202020204" pitchFamily="34" charset="0"/>
              </a:rPr>
              <a:t> pour </a:t>
            </a:r>
            <a:r>
              <a:rPr lang="en-US" b="0" i="0" dirty="0" err="1" smtClean="0">
                <a:solidFill>
                  <a:srgbClr val="3C4245"/>
                </a:solidFill>
                <a:effectLst/>
                <a:latin typeface="Arial" panose="020B0604020202020204" pitchFamily="34" charset="0"/>
              </a:rPr>
              <a:t>leur</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fragilité</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ce</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risque</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est</a:t>
            </a:r>
            <a:r>
              <a:rPr lang="en-US" b="0" i="0" dirty="0" smtClean="0">
                <a:solidFill>
                  <a:srgbClr val="3C4245"/>
                </a:solidFill>
                <a:effectLst/>
                <a:latin typeface="Arial" panose="020B0604020202020204" pitchFamily="34" charset="0"/>
              </a:rPr>
              <a:t> de 1 pour 54, </a:t>
            </a:r>
            <a:r>
              <a:rPr lang="en-US" b="0" i="0" dirty="0" err="1" smtClean="0">
                <a:solidFill>
                  <a:srgbClr val="3C4245"/>
                </a:solidFill>
                <a:effectLst/>
                <a:latin typeface="Arial" panose="020B0604020202020204" pitchFamily="34" charset="0"/>
              </a:rPr>
              <a:t>conséquence</a:t>
            </a:r>
            <a:r>
              <a:rPr lang="en-US" b="0" i="0" dirty="0" smtClean="0">
                <a:solidFill>
                  <a:srgbClr val="3C4245"/>
                </a:solidFill>
                <a:effectLst/>
                <a:latin typeface="Arial" panose="020B0604020202020204" pitchFamily="34" charset="0"/>
              </a:rPr>
              <a:t> de </a:t>
            </a:r>
            <a:r>
              <a:rPr lang="en-US" b="0" i="0" dirty="0" err="1" smtClean="0">
                <a:solidFill>
                  <a:srgbClr val="3C4245"/>
                </a:solidFill>
                <a:effectLst/>
                <a:latin typeface="Arial" panose="020B0604020202020204" pitchFamily="34" charset="0"/>
              </a:rPr>
              <a:t>l’effondrement</a:t>
            </a:r>
            <a:r>
              <a:rPr lang="en-US" b="0" i="0" dirty="0" smtClean="0">
                <a:solidFill>
                  <a:srgbClr val="3C4245"/>
                </a:solidFill>
                <a:effectLst/>
                <a:latin typeface="Arial" panose="020B0604020202020204" pitchFamily="34" charset="0"/>
              </a:rPr>
              <a:t> des </a:t>
            </a:r>
            <a:r>
              <a:rPr lang="en-US" b="0" i="0" dirty="0" err="1" smtClean="0">
                <a:solidFill>
                  <a:srgbClr val="3C4245"/>
                </a:solidFill>
                <a:effectLst/>
                <a:latin typeface="Arial" panose="020B0604020202020204" pitchFamily="34" charset="0"/>
              </a:rPr>
              <a:t>systèmes</a:t>
            </a:r>
            <a:r>
              <a:rPr lang="en-US" b="0" i="0" dirty="0" smtClean="0">
                <a:solidFill>
                  <a:srgbClr val="3C4245"/>
                </a:solidFill>
                <a:effectLst/>
                <a:latin typeface="Arial" panose="020B0604020202020204" pitchFamily="34" charset="0"/>
              </a:rPr>
              <a:t> de santé.</a:t>
            </a:r>
          </a:p>
          <a:p>
            <a:pPr algn="l"/>
            <a:r>
              <a:rPr lang="en-US" b="1" i="0" dirty="0" smtClean="0">
                <a:solidFill>
                  <a:srgbClr val="3C4245"/>
                </a:solidFill>
                <a:effectLst/>
                <a:latin typeface="Arial" panose="020B0604020202020204" pitchFamily="34" charset="0"/>
              </a:rPr>
              <a:t>Pour </a:t>
            </a:r>
            <a:r>
              <a:rPr lang="en-US" b="1" i="0" dirty="0" err="1" smtClean="0">
                <a:solidFill>
                  <a:srgbClr val="3C4245"/>
                </a:solidFill>
                <a:effectLst/>
                <a:latin typeface="Arial" panose="020B0604020202020204" pitchFamily="34" charset="0"/>
              </a:rPr>
              <a:t>quelles</a:t>
            </a:r>
            <a:r>
              <a:rPr lang="en-US" b="1" i="0" dirty="0" smtClean="0">
                <a:solidFill>
                  <a:srgbClr val="3C4245"/>
                </a:solidFill>
                <a:effectLst/>
                <a:latin typeface="Arial" panose="020B0604020202020204" pitchFamily="34" charset="0"/>
              </a:rPr>
              <a:t> raisons les femmes </a:t>
            </a:r>
            <a:r>
              <a:rPr lang="en-US" b="1" i="0" dirty="0" err="1" smtClean="0">
                <a:solidFill>
                  <a:srgbClr val="3C4245"/>
                </a:solidFill>
                <a:effectLst/>
                <a:latin typeface="Arial" panose="020B0604020202020204" pitchFamily="34" charset="0"/>
              </a:rPr>
              <a:t>meurent-elles</a:t>
            </a:r>
            <a:r>
              <a:rPr lang="en-US" b="1" i="0" dirty="0" smtClean="0">
                <a:solidFill>
                  <a:srgbClr val="3C4245"/>
                </a:solidFill>
                <a:effectLst/>
                <a:latin typeface="Arial" panose="020B0604020202020204" pitchFamily="34" charset="0"/>
              </a:rPr>
              <a:t>?</a:t>
            </a:r>
          </a:p>
          <a:p>
            <a:pPr algn="l"/>
            <a:r>
              <a:rPr lang="en-US" b="0" i="0" dirty="0" smtClean="0">
                <a:solidFill>
                  <a:srgbClr val="3C4245"/>
                </a:solidFill>
                <a:effectLst/>
                <a:latin typeface="Arial" panose="020B0604020202020204" pitchFamily="34" charset="0"/>
              </a:rPr>
              <a:t>Les femmes </a:t>
            </a:r>
            <a:r>
              <a:rPr lang="en-US" b="0" i="0" dirty="0" err="1" smtClean="0">
                <a:solidFill>
                  <a:srgbClr val="3C4245"/>
                </a:solidFill>
                <a:effectLst/>
                <a:latin typeface="Arial" panose="020B0604020202020204" pitchFamily="34" charset="0"/>
              </a:rPr>
              <a:t>décèdent</a:t>
            </a:r>
            <a:r>
              <a:rPr lang="en-US" b="0" i="0" dirty="0" smtClean="0">
                <a:solidFill>
                  <a:srgbClr val="3C4245"/>
                </a:solidFill>
                <a:effectLst/>
                <a:latin typeface="Arial" panose="020B0604020202020204" pitchFamily="34" charset="0"/>
              </a:rPr>
              <a:t> par suite de complications </a:t>
            </a:r>
            <a:r>
              <a:rPr lang="en-US" b="0" i="0" dirty="0" err="1" smtClean="0">
                <a:solidFill>
                  <a:srgbClr val="3C4245"/>
                </a:solidFill>
                <a:effectLst/>
                <a:latin typeface="Arial" panose="020B0604020202020204" pitchFamily="34" charset="0"/>
              </a:rPr>
              <a:t>survenues</a:t>
            </a:r>
            <a:r>
              <a:rPr lang="en-US" b="0" i="0" dirty="0" smtClean="0">
                <a:solidFill>
                  <a:srgbClr val="3C4245"/>
                </a:solidFill>
                <a:effectLst/>
                <a:latin typeface="Arial" panose="020B0604020202020204" pitchFamily="34" charset="0"/>
              </a:rPr>
              <a:t> pendant </a:t>
            </a:r>
            <a:r>
              <a:rPr lang="en-US" b="0" i="0" dirty="0" err="1" smtClean="0">
                <a:solidFill>
                  <a:srgbClr val="3C4245"/>
                </a:solidFill>
                <a:effectLst/>
                <a:latin typeface="Arial" panose="020B0604020202020204" pitchFamily="34" charset="0"/>
              </a:rPr>
              <a:t>ou</a:t>
            </a:r>
            <a:r>
              <a:rPr lang="en-US" b="0" i="0" dirty="0" smtClean="0">
                <a:solidFill>
                  <a:srgbClr val="3C4245"/>
                </a:solidFill>
                <a:effectLst/>
                <a:latin typeface="Arial" panose="020B0604020202020204" pitchFamily="34" charset="0"/>
              </a:rPr>
              <a:t> après la </a:t>
            </a:r>
            <a:r>
              <a:rPr lang="en-US" b="0" i="0" dirty="0" err="1" smtClean="0">
                <a:solidFill>
                  <a:srgbClr val="3C4245"/>
                </a:solidFill>
                <a:effectLst/>
                <a:latin typeface="Arial" panose="020B0604020202020204" pitchFamily="34" charset="0"/>
              </a:rPr>
              <a:t>grossesse</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ou</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l’accouchement</a:t>
            </a:r>
            <a:r>
              <a:rPr lang="en-US" b="0" i="0" dirty="0" smtClean="0">
                <a:solidFill>
                  <a:srgbClr val="3C4245"/>
                </a:solidFill>
                <a:effectLst/>
                <a:latin typeface="Arial" panose="020B0604020202020204" pitchFamily="34" charset="0"/>
              </a:rPr>
              <a:t>. La </a:t>
            </a:r>
            <a:r>
              <a:rPr lang="en-US" b="0" i="0" dirty="0" err="1" smtClean="0">
                <a:solidFill>
                  <a:srgbClr val="3C4245"/>
                </a:solidFill>
                <a:effectLst/>
                <a:latin typeface="Arial" panose="020B0604020202020204" pitchFamily="34" charset="0"/>
              </a:rPr>
              <a:t>plupart</a:t>
            </a:r>
            <a:r>
              <a:rPr lang="en-US" b="0" i="0" dirty="0" smtClean="0">
                <a:solidFill>
                  <a:srgbClr val="3C4245"/>
                </a:solidFill>
                <a:effectLst/>
                <a:latin typeface="Arial" panose="020B0604020202020204" pitchFamily="34" charset="0"/>
              </a:rPr>
              <a:t> de </a:t>
            </a:r>
            <a:r>
              <a:rPr lang="en-US" b="0" i="0" dirty="0" err="1" smtClean="0">
                <a:solidFill>
                  <a:srgbClr val="3C4245"/>
                </a:solidFill>
                <a:effectLst/>
                <a:latin typeface="Arial" panose="020B0604020202020204" pitchFamily="34" charset="0"/>
              </a:rPr>
              <a:t>ces</a:t>
            </a:r>
            <a:r>
              <a:rPr lang="en-US" b="0" i="0" dirty="0" smtClean="0">
                <a:solidFill>
                  <a:srgbClr val="3C4245"/>
                </a:solidFill>
                <a:effectLst/>
                <a:latin typeface="Arial" panose="020B0604020202020204" pitchFamily="34" charset="0"/>
              </a:rPr>
              <a:t> complications </a:t>
            </a:r>
            <a:r>
              <a:rPr lang="en-US" b="0" i="0" dirty="0" err="1" smtClean="0">
                <a:solidFill>
                  <a:srgbClr val="3C4245"/>
                </a:solidFill>
                <a:effectLst/>
                <a:latin typeface="Arial" panose="020B0604020202020204" pitchFamily="34" charset="0"/>
              </a:rPr>
              <a:t>apparaissent</a:t>
            </a:r>
            <a:r>
              <a:rPr lang="en-US" b="0" i="0" dirty="0" smtClean="0">
                <a:solidFill>
                  <a:srgbClr val="3C4245"/>
                </a:solidFill>
                <a:effectLst/>
                <a:latin typeface="Arial" panose="020B0604020202020204" pitchFamily="34" charset="0"/>
              </a:rPr>
              <a:t> au </a:t>
            </a:r>
            <a:r>
              <a:rPr lang="en-US" b="0" i="0" dirty="0" err="1" smtClean="0">
                <a:solidFill>
                  <a:srgbClr val="3C4245"/>
                </a:solidFill>
                <a:effectLst/>
                <a:latin typeface="Arial" panose="020B0604020202020204" pitchFamily="34" charset="0"/>
              </a:rPr>
              <a:t>cours</a:t>
            </a:r>
            <a:r>
              <a:rPr lang="en-US" b="0" i="0" dirty="0" smtClean="0">
                <a:solidFill>
                  <a:srgbClr val="3C4245"/>
                </a:solidFill>
                <a:effectLst/>
                <a:latin typeface="Arial" panose="020B0604020202020204" pitchFamily="34" charset="0"/>
              </a:rPr>
              <a:t> de la </a:t>
            </a:r>
            <a:r>
              <a:rPr lang="en-US" b="0" i="0" dirty="0" err="1" smtClean="0">
                <a:solidFill>
                  <a:srgbClr val="3C4245"/>
                </a:solidFill>
                <a:effectLst/>
                <a:latin typeface="Arial" panose="020B0604020202020204" pitchFamily="34" charset="0"/>
              </a:rPr>
              <a:t>grossesse</a:t>
            </a:r>
            <a:r>
              <a:rPr lang="en-US" b="0" i="0" dirty="0" smtClean="0">
                <a:solidFill>
                  <a:srgbClr val="3C4245"/>
                </a:solidFill>
                <a:effectLst/>
                <a:latin typeface="Arial" panose="020B0604020202020204" pitchFamily="34" charset="0"/>
              </a:rPr>
              <a:t> et </a:t>
            </a:r>
            <a:r>
              <a:rPr lang="en-US" b="0" i="0" dirty="0" err="1" smtClean="0">
                <a:solidFill>
                  <a:srgbClr val="3C4245"/>
                </a:solidFill>
                <a:effectLst/>
                <a:latin typeface="Arial" panose="020B0604020202020204" pitchFamily="34" charset="0"/>
              </a:rPr>
              <a:t>pourraient</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être</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évitées</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ou</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traitées</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D’autres</a:t>
            </a:r>
            <a:r>
              <a:rPr lang="en-US" b="0" i="0" dirty="0" smtClean="0">
                <a:solidFill>
                  <a:srgbClr val="3C4245"/>
                </a:solidFill>
                <a:effectLst/>
                <a:latin typeface="Arial" panose="020B0604020202020204" pitchFamily="34" charset="0"/>
              </a:rPr>
              <a:t>, qui </a:t>
            </a:r>
            <a:r>
              <a:rPr lang="en-US" b="0" i="0" dirty="0" err="1" smtClean="0">
                <a:solidFill>
                  <a:srgbClr val="3C4245"/>
                </a:solidFill>
                <a:effectLst/>
                <a:latin typeface="Arial" panose="020B0604020202020204" pitchFamily="34" charset="0"/>
              </a:rPr>
              <a:t>existaient</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auparavant</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s’aggravent</a:t>
            </a:r>
            <a:r>
              <a:rPr lang="en-US" b="0" i="0" dirty="0" smtClean="0">
                <a:solidFill>
                  <a:srgbClr val="3C4245"/>
                </a:solidFill>
                <a:effectLst/>
                <a:latin typeface="Arial" panose="020B0604020202020204" pitchFamily="34" charset="0"/>
              </a:rPr>
              <a:t> à </a:t>
            </a:r>
            <a:r>
              <a:rPr lang="en-US" b="0" i="0" dirty="0" err="1" smtClean="0">
                <a:solidFill>
                  <a:srgbClr val="3C4245"/>
                </a:solidFill>
                <a:effectLst/>
                <a:latin typeface="Arial" panose="020B0604020202020204" pitchFamily="34" charset="0"/>
              </a:rPr>
              <a:t>ce</a:t>
            </a:r>
            <a:r>
              <a:rPr lang="en-US" b="0" i="0" dirty="0" smtClean="0">
                <a:solidFill>
                  <a:srgbClr val="3C4245"/>
                </a:solidFill>
                <a:effectLst/>
                <a:latin typeface="Arial" panose="020B0604020202020204" pitchFamily="34" charset="0"/>
              </a:rPr>
              <a:t> moment-</a:t>
            </a:r>
            <a:r>
              <a:rPr lang="en-US" b="0" i="0" dirty="0" err="1" smtClean="0">
                <a:solidFill>
                  <a:srgbClr val="3C4245"/>
                </a:solidFill>
                <a:effectLst/>
                <a:latin typeface="Arial" panose="020B0604020202020204" pitchFamily="34" charset="0"/>
              </a:rPr>
              <a:t>là</a:t>
            </a:r>
            <a:r>
              <a:rPr lang="en-US" b="0" i="0" dirty="0" smtClean="0">
                <a:solidFill>
                  <a:srgbClr val="3C4245"/>
                </a:solidFill>
                <a:effectLst/>
                <a:latin typeface="Arial" panose="020B0604020202020204" pitchFamily="34" charset="0"/>
              </a:rPr>
              <a:t> surtout </a:t>
            </a:r>
            <a:r>
              <a:rPr lang="en-US" b="0" i="0" dirty="0" err="1" smtClean="0">
                <a:solidFill>
                  <a:srgbClr val="3C4245"/>
                </a:solidFill>
                <a:effectLst/>
                <a:latin typeface="Arial" panose="020B0604020202020204" pitchFamily="34" charset="0"/>
              </a:rPr>
              <a:t>si</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elles</a:t>
            </a:r>
            <a:r>
              <a:rPr lang="en-US" b="0" i="0" dirty="0" smtClean="0">
                <a:solidFill>
                  <a:srgbClr val="3C4245"/>
                </a:solidFill>
                <a:effectLst/>
                <a:latin typeface="Arial" panose="020B0604020202020204" pitchFamily="34" charset="0"/>
              </a:rPr>
              <a:t> ne </a:t>
            </a:r>
            <a:r>
              <a:rPr lang="en-US" b="0" i="0" dirty="0" err="1" smtClean="0">
                <a:solidFill>
                  <a:srgbClr val="3C4245"/>
                </a:solidFill>
                <a:effectLst/>
                <a:latin typeface="Arial" panose="020B0604020202020204" pitchFamily="34" charset="0"/>
              </a:rPr>
              <a:t>sont</a:t>
            </a:r>
            <a:r>
              <a:rPr lang="en-US" b="0" i="0" dirty="0" smtClean="0">
                <a:solidFill>
                  <a:srgbClr val="3C4245"/>
                </a:solidFill>
                <a:effectLst/>
                <a:latin typeface="Arial" panose="020B0604020202020204" pitchFamily="34" charset="0"/>
              </a:rPr>
              <a:t> pas </a:t>
            </a:r>
            <a:r>
              <a:rPr lang="en-US" b="0" i="0" dirty="0" err="1" smtClean="0">
                <a:solidFill>
                  <a:srgbClr val="3C4245"/>
                </a:solidFill>
                <a:effectLst/>
                <a:latin typeface="Arial" panose="020B0604020202020204" pitchFamily="34" charset="0"/>
              </a:rPr>
              <a:t>prises</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en</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compte</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dans</a:t>
            </a:r>
            <a:r>
              <a:rPr lang="en-US" b="0" i="0" dirty="0" smtClean="0">
                <a:solidFill>
                  <a:srgbClr val="3C4245"/>
                </a:solidFill>
                <a:effectLst/>
                <a:latin typeface="Arial" panose="020B0604020202020204" pitchFamily="34" charset="0"/>
              </a:rPr>
              <a:t> le cadre des </a:t>
            </a:r>
            <a:r>
              <a:rPr lang="en-US" b="0" i="0" dirty="0" err="1" smtClean="0">
                <a:solidFill>
                  <a:srgbClr val="3C4245"/>
                </a:solidFill>
                <a:effectLst/>
                <a:latin typeface="Arial" panose="020B0604020202020204" pitchFamily="34" charset="0"/>
              </a:rPr>
              <a:t>soins</a:t>
            </a:r>
            <a:r>
              <a:rPr lang="en-US" b="0" i="0" dirty="0" smtClean="0">
                <a:solidFill>
                  <a:srgbClr val="3C4245"/>
                </a:solidFill>
                <a:effectLst/>
                <a:latin typeface="Arial" panose="020B0604020202020204" pitchFamily="34" charset="0"/>
              </a:rPr>
              <a:t>. Les </a:t>
            </a:r>
            <a:r>
              <a:rPr lang="en-US" b="0" i="0" dirty="0" err="1" smtClean="0">
                <a:solidFill>
                  <a:srgbClr val="3C4245"/>
                </a:solidFill>
                <a:effectLst/>
                <a:latin typeface="Arial" panose="020B0604020202020204" pitchFamily="34" charset="0"/>
              </a:rPr>
              <a:t>principales</a:t>
            </a:r>
            <a:r>
              <a:rPr lang="en-US" b="0" i="0" dirty="0" smtClean="0">
                <a:solidFill>
                  <a:srgbClr val="3C4245"/>
                </a:solidFill>
                <a:effectLst/>
                <a:latin typeface="Arial" panose="020B0604020202020204" pitchFamily="34" charset="0"/>
              </a:rPr>
              <a:t> complications, qui </a:t>
            </a:r>
            <a:r>
              <a:rPr lang="en-US" b="0" i="0" dirty="0" err="1" smtClean="0">
                <a:solidFill>
                  <a:srgbClr val="3C4245"/>
                </a:solidFill>
                <a:effectLst/>
                <a:latin typeface="Arial" panose="020B0604020202020204" pitchFamily="34" charset="0"/>
              </a:rPr>
              <a:t>représentent</a:t>
            </a:r>
            <a:r>
              <a:rPr lang="en-US" b="0" i="0" dirty="0" smtClean="0">
                <a:solidFill>
                  <a:srgbClr val="3C4245"/>
                </a:solidFill>
                <a:effectLst/>
                <a:latin typeface="Arial" panose="020B0604020202020204" pitchFamily="34" charset="0"/>
              </a:rPr>
              <a:t> 75% de </a:t>
            </a:r>
            <a:r>
              <a:rPr lang="en-US" b="0" i="0" dirty="0" err="1" smtClean="0">
                <a:solidFill>
                  <a:srgbClr val="3C4245"/>
                </a:solidFill>
                <a:effectLst/>
                <a:latin typeface="Arial" panose="020B0604020202020204" pitchFamily="34" charset="0"/>
              </a:rPr>
              <a:t>l’ensemble</a:t>
            </a:r>
            <a:r>
              <a:rPr lang="en-US" b="0" i="0" dirty="0" smtClean="0">
                <a:solidFill>
                  <a:srgbClr val="3C4245"/>
                </a:solidFill>
                <a:effectLst/>
                <a:latin typeface="Arial" panose="020B0604020202020204" pitchFamily="34" charset="0"/>
              </a:rPr>
              <a:t> des </a:t>
            </a:r>
            <a:r>
              <a:rPr lang="en-US" b="0" i="0" dirty="0" err="1" smtClean="0">
                <a:solidFill>
                  <a:srgbClr val="3C4245"/>
                </a:solidFill>
                <a:effectLst/>
                <a:latin typeface="Arial" panose="020B0604020202020204" pitchFamily="34" charset="0"/>
              </a:rPr>
              <a:t>décès</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maternels</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sont</a:t>
            </a:r>
            <a:r>
              <a:rPr lang="en-US" b="0" i="0" dirty="0" smtClean="0">
                <a:solidFill>
                  <a:srgbClr val="3C4245"/>
                </a:solidFill>
                <a:effectLst/>
                <a:latin typeface="Arial" panose="020B0604020202020204" pitchFamily="34" charset="0"/>
              </a:rPr>
              <a:t> les suivantes</a:t>
            </a:r>
            <a:r>
              <a:rPr lang="en-US" b="0" i="0" baseline="30000" dirty="0" smtClean="0">
                <a:solidFill>
                  <a:srgbClr val="3C4245"/>
                </a:solidFill>
                <a:effectLst/>
                <a:latin typeface="Arial" panose="020B0604020202020204" pitchFamily="34" charset="0"/>
              </a:rPr>
              <a:t>4</a:t>
            </a:r>
            <a:r>
              <a:rPr lang="en-US" b="0" i="0" dirty="0" smtClean="0">
                <a:solidFill>
                  <a:srgbClr val="3C4245"/>
                </a:solidFill>
                <a:effectLst/>
                <a:latin typeface="Arial" panose="020B0604020202020204" pitchFamily="34" charset="0"/>
              </a:rPr>
              <a:t>:</a:t>
            </a:r>
          </a:p>
          <a:p>
            <a:pPr algn="l">
              <a:buFont typeface="Arial" panose="020B0604020202020204" pitchFamily="34" charset="0"/>
              <a:buChar char="•"/>
            </a:pPr>
            <a:r>
              <a:rPr lang="en-US" b="0" i="0" dirty="0" err="1" smtClean="0">
                <a:solidFill>
                  <a:srgbClr val="3C4245"/>
                </a:solidFill>
                <a:effectLst/>
                <a:latin typeface="Arial" panose="020B0604020202020204" pitchFamily="34" charset="0"/>
              </a:rPr>
              <a:t>hémorragie</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sévère</a:t>
            </a:r>
            <a:r>
              <a:rPr lang="en-US" b="0" i="0" dirty="0" smtClean="0">
                <a:solidFill>
                  <a:srgbClr val="3C4245"/>
                </a:solidFill>
                <a:effectLst/>
                <a:latin typeface="Arial" panose="020B0604020202020204" pitchFamily="34" charset="0"/>
              </a:rPr>
              <a:t> (pour </a:t>
            </a:r>
            <a:r>
              <a:rPr lang="en-US" b="0" i="0" dirty="0" err="1" smtClean="0">
                <a:solidFill>
                  <a:srgbClr val="3C4245"/>
                </a:solidFill>
                <a:effectLst/>
                <a:latin typeface="Arial" panose="020B0604020202020204" pitchFamily="34" charset="0"/>
              </a:rPr>
              <a:t>l’essentiel</a:t>
            </a:r>
            <a:r>
              <a:rPr lang="en-US" b="0" i="0" dirty="0" smtClean="0">
                <a:solidFill>
                  <a:srgbClr val="3C4245"/>
                </a:solidFill>
                <a:effectLst/>
                <a:latin typeface="Arial" panose="020B0604020202020204" pitchFamily="34" charset="0"/>
              </a:rPr>
              <a:t> après </a:t>
            </a:r>
            <a:r>
              <a:rPr lang="en-US" b="0" i="0" dirty="0" err="1" smtClean="0">
                <a:solidFill>
                  <a:srgbClr val="3C4245"/>
                </a:solidFill>
                <a:effectLst/>
                <a:latin typeface="Arial" panose="020B0604020202020204" pitchFamily="34" charset="0"/>
              </a:rPr>
              <a:t>l’accouchement</a:t>
            </a:r>
            <a:r>
              <a:rPr lang="en-US" b="0" i="0" dirty="0" smtClean="0">
                <a:solidFill>
                  <a:srgbClr val="3C4245"/>
                </a:solidFill>
                <a:effectLst/>
                <a:latin typeface="Arial" panose="020B0604020202020204" pitchFamily="34" charset="0"/>
              </a:rPr>
              <a:t>);</a:t>
            </a:r>
          </a:p>
          <a:p>
            <a:pPr algn="l">
              <a:buFont typeface="Arial" panose="020B0604020202020204" pitchFamily="34" charset="0"/>
              <a:buChar char="•"/>
            </a:pPr>
            <a:r>
              <a:rPr lang="en-US" b="0" i="0" dirty="0" smtClean="0">
                <a:solidFill>
                  <a:srgbClr val="3C4245"/>
                </a:solidFill>
                <a:effectLst/>
                <a:latin typeface="Arial" panose="020B0604020202020204" pitchFamily="34" charset="0"/>
              </a:rPr>
              <a:t>infections (</a:t>
            </a:r>
            <a:r>
              <a:rPr lang="en-US" b="0" i="0" dirty="0" err="1" smtClean="0">
                <a:solidFill>
                  <a:srgbClr val="3C4245"/>
                </a:solidFill>
                <a:effectLst/>
                <a:latin typeface="Arial" panose="020B0604020202020204" pitchFamily="34" charset="0"/>
              </a:rPr>
              <a:t>habituellement</a:t>
            </a:r>
            <a:r>
              <a:rPr lang="en-US" b="0" i="0" dirty="0" smtClean="0">
                <a:solidFill>
                  <a:srgbClr val="3C4245"/>
                </a:solidFill>
                <a:effectLst/>
                <a:latin typeface="Arial" panose="020B0604020202020204" pitchFamily="34" charset="0"/>
              </a:rPr>
              <a:t> après </a:t>
            </a:r>
            <a:r>
              <a:rPr lang="en-US" b="0" i="0" dirty="0" err="1" smtClean="0">
                <a:solidFill>
                  <a:srgbClr val="3C4245"/>
                </a:solidFill>
                <a:effectLst/>
                <a:latin typeface="Arial" panose="020B0604020202020204" pitchFamily="34" charset="0"/>
              </a:rPr>
              <a:t>l’accouchement</a:t>
            </a:r>
            <a:r>
              <a:rPr lang="en-US" b="0" i="0" dirty="0" smtClean="0">
                <a:solidFill>
                  <a:srgbClr val="3C4245"/>
                </a:solidFill>
                <a:effectLst/>
                <a:latin typeface="Arial" panose="020B0604020202020204" pitchFamily="34" charset="0"/>
              </a:rPr>
              <a:t>);</a:t>
            </a:r>
          </a:p>
          <a:p>
            <a:pPr algn="l">
              <a:buFont typeface="Arial" panose="020B0604020202020204" pitchFamily="34" charset="0"/>
              <a:buChar char="•"/>
            </a:pPr>
            <a:r>
              <a:rPr lang="en-US" b="0" i="0" dirty="0" smtClean="0">
                <a:solidFill>
                  <a:srgbClr val="3C4245"/>
                </a:solidFill>
                <a:effectLst/>
                <a:latin typeface="Arial" panose="020B0604020202020204" pitchFamily="34" charset="0"/>
              </a:rPr>
              <a:t>hypertension </a:t>
            </a:r>
            <a:r>
              <a:rPr lang="en-US" b="0" i="0" dirty="0" err="1" smtClean="0">
                <a:solidFill>
                  <a:srgbClr val="3C4245"/>
                </a:solidFill>
                <a:effectLst/>
                <a:latin typeface="Arial" panose="020B0604020202020204" pitchFamily="34" charset="0"/>
              </a:rPr>
              <a:t>durant</a:t>
            </a:r>
            <a:r>
              <a:rPr lang="en-US" b="0" i="0" dirty="0" smtClean="0">
                <a:solidFill>
                  <a:srgbClr val="3C4245"/>
                </a:solidFill>
                <a:effectLst/>
                <a:latin typeface="Arial" panose="020B0604020202020204" pitchFamily="34" charset="0"/>
              </a:rPr>
              <a:t> la </a:t>
            </a:r>
            <a:r>
              <a:rPr lang="en-US" b="0" i="0" dirty="0" err="1" smtClean="0">
                <a:solidFill>
                  <a:srgbClr val="3C4245"/>
                </a:solidFill>
                <a:effectLst/>
                <a:latin typeface="Arial" panose="020B0604020202020204" pitchFamily="34" charset="0"/>
              </a:rPr>
              <a:t>grossesse</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prééclampsie</a:t>
            </a:r>
            <a:r>
              <a:rPr lang="en-US" b="0" i="0" dirty="0" smtClean="0">
                <a:solidFill>
                  <a:srgbClr val="3C4245"/>
                </a:solidFill>
                <a:effectLst/>
                <a:latin typeface="Arial" panose="020B0604020202020204" pitchFamily="34" charset="0"/>
              </a:rPr>
              <a:t> et </a:t>
            </a:r>
            <a:r>
              <a:rPr lang="en-US" b="0" i="0" dirty="0" err="1" smtClean="0">
                <a:solidFill>
                  <a:srgbClr val="3C4245"/>
                </a:solidFill>
                <a:effectLst/>
                <a:latin typeface="Arial" panose="020B0604020202020204" pitchFamily="34" charset="0"/>
              </a:rPr>
              <a:t>éclampsie</a:t>
            </a:r>
            <a:r>
              <a:rPr lang="en-US" b="0" i="0" dirty="0" smtClean="0">
                <a:solidFill>
                  <a:srgbClr val="3C4245"/>
                </a:solidFill>
                <a:effectLst/>
                <a:latin typeface="Arial" panose="020B0604020202020204" pitchFamily="34" charset="0"/>
              </a:rPr>
              <a:t>);</a:t>
            </a:r>
          </a:p>
          <a:p>
            <a:pPr algn="l">
              <a:buFont typeface="Arial" panose="020B0604020202020204" pitchFamily="34" charset="0"/>
              <a:buChar char="•"/>
            </a:pPr>
            <a:r>
              <a:rPr lang="en-US" b="0" i="0" dirty="0" smtClean="0">
                <a:solidFill>
                  <a:srgbClr val="3C4245"/>
                </a:solidFill>
                <a:effectLst/>
                <a:latin typeface="Arial" panose="020B0604020202020204" pitchFamily="34" charset="0"/>
              </a:rPr>
              <a:t>complications dues à </a:t>
            </a:r>
            <a:r>
              <a:rPr lang="en-US" b="0" i="0" dirty="0" err="1" smtClean="0">
                <a:solidFill>
                  <a:srgbClr val="3C4245"/>
                </a:solidFill>
                <a:effectLst/>
                <a:latin typeface="Arial" panose="020B0604020202020204" pitchFamily="34" charset="0"/>
              </a:rPr>
              <a:t>l'accouchement</a:t>
            </a:r>
            <a:r>
              <a:rPr lang="en-US" b="0" i="0" dirty="0" smtClean="0">
                <a:solidFill>
                  <a:srgbClr val="3C4245"/>
                </a:solidFill>
                <a:effectLst/>
                <a:latin typeface="Arial" panose="020B0604020202020204" pitchFamily="34" charset="0"/>
              </a:rPr>
              <a:t>;</a:t>
            </a:r>
          </a:p>
          <a:p>
            <a:pPr algn="l">
              <a:buFont typeface="Arial" panose="020B0604020202020204" pitchFamily="34" charset="0"/>
              <a:buChar char="•"/>
            </a:pPr>
            <a:r>
              <a:rPr lang="en-US" b="0" i="0" dirty="0" err="1" smtClean="0">
                <a:solidFill>
                  <a:srgbClr val="3C4245"/>
                </a:solidFill>
                <a:effectLst/>
                <a:latin typeface="Arial" panose="020B0604020202020204" pitchFamily="34" charset="0"/>
              </a:rPr>
              <a:t>avortement</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pratiqué</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dans</a:t>
            </a:r>
            <a:r>
              <a:rPr lang="en-US" b="0" i="0" dirty="0" smtClean="0">
                <a:solidFill>
                  <a:srgbClr val="3C4245"/>
                </a:solidFill>
                <a:effectLst/>
                <a:latin typeface="Arial" panose="020B0604020202020204" pitchFamily="34" charset="0"/>
              </a:rPr>
              <a:t> de </a:t>
            </a:r>
            <a:r>
              <a:rPr lang="en-US" b="0" i="0" dirty="0" err="1" smtClean="0">
                <a:solidFill>
                  <a:srgbClr val="3C4245"/>
                </a:solidFill>
                <a:effectLst/>
                <a:latin typeface="Arial" panose="020B0604020202020204" pitchFamily="34" charset="0"/>
              </a:rPr>
              <a:t>mauvaises</a:t>
            </a:r>
            <a:r>
              <a:rPr lang="en-US" b="0" i="0" dirty="0" smtClean="0">
                <a:solidFill>
                  <a:srgbClr val="3C4245"/>
                </a:solidFill>
                <a:effectLst/>
                <a:latin typeface="Arial" panose="020B0604020202020204" pitchFamily="34" charset="0"/>
              </a:rPr>
              <a:t> conditions de </a:t>
            </a:r>
            <a:r>
              <a:rPr lang="en-US" b="0" i="0" dirty="0" err="1" smtClean="0">
                <a:solidFill>
                  <a:srgbClr val="3C4245"/>
                </a:solidFill>
                <a:effectLst/>
                <a:latin typeface="Arial" panose="020B0604020202020204" pitchFamily="34" charset="0"/>
              </a:rPr>
              <a:t>sécurité</a:t>
            </a:r>
            <a:r>
              <a:rPr lang="en-US" b="0" i="0" dirty="0" smtClean="0">
                <a:solidFill>
                  <a:srgbClr val="3C4245"/>
                </a:solidFill>
                <a:effectLst/>
                <a:latin typeface="Arial" panose="020B0604020202020204" pitchFamily="34" charset="0"/>
              </a:rPr>
              <a:t>.</a:t>
            </a:r>
          </a:p>
          <a:p>
            <a:pPr algn="l"/>
            <a:r>
              <a:rPr lang="en-US" b="0" i="0" dirty="0" smtClean="0">
                <a:solidFill>
                  <a:srgbClr val="3C4245"/>
                </a:solidFill>
                <a:effectLst/>
                <a:latin typeface="Arial" panose="020B0604020202020204" pitchFamily="34" charset="0"/>
              </a:rPr>
              <a:t>Les </a:t>
            </a:r>
            <a:r>
              <a:rPr lang="en-US" b="0" i="0" dirty="0" err="1" smtClean="0">
                <a:solidFill>
                  <a:srgbClr val="3C4245"/>
                </a:solidFill>
                <a:effectLst/>
                <a:latin typeface="Arial" panose="020B0604020202020204" pitchFamily="34" charset="0"/>
              </a:rPr>
              <a:t>autres</a:t>
            </a:r>
            <a:r>
              <a:rPr lang="en-US" b="0" i="0" dirty="0" smtClean="0">
                <a:solidFill>
                  <a:srgbClr val="3C4245"/>
                </a:solidFill>
                <a:effectLst/>
                <a:latin typeface="Arial" panose="020B0604020202020204" pitchFamily="34" charset="0"/>
              </a:rPr>
              <a:t> causes de complications </a:t>
            </a:r>
            <a:r>
              <a:rPr lang="en-US" b="0" i="0" dirty="0" err="1" smtClean="0">
                <a:solidFill>
                  <a:srgbClr val="3C4245"/>
                </a:solidFill>
                <a:effectLst/>
                <a:latin typeface="Arial" panose="020B0604020202020204" pitchFamily="34" charset="0"/>
              </a:rPr>
              <a:t>sont</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associées</a:t>
            </a:r>
            <a:r>
              <a:rPr lang="en-US" b="0" i="0" dirty="0" smtClean="0">
                <a:solidFill>
                  <a:srgbClr val="3C4245"/>
                </a:solidFill>
                <a:effectLst/>
                <a:latin typeface="Arial" panose="020B0604020202020204" pitchFamily="34" charset="0"/>
              </a:rPr>
              <a:t> à des maladies </a:t>
            </a:r>
            <a:r>
              <a:rPr lang="en-US" b="0" i="0" dirty="0" err="1" smtClean="0">
                <a:solidFill>
                  <a:srgbClr val="3C4245"/>
                </a:solidFill>
                <a:effectLst/>
                <a:latin typeface="Arial" panose="020B0604020202020204" pitchFamily="34" charset="0"/>
              </a:rPr>
              <a:t>comme</a:t>
            </a:r>
            <a:r>
              <a:rPr lang="en-US" b="0" i="0" dirty="0" smtClean="0">
                <a:solidFill>
                  <a:srgbClr val="3C4245"/>
                </a:solidFill>
                <a:effectLst/>
                <a:latin typeface="Arial" panose="020B0604020202020204" pitchFamily="34" charset="0"/>
              </a:rPr>
              <a:t> le </a:t>
            </a:r>
            <a:r>
              <a:rPr lang="en-US" b="0" i="0" dirty="0" err="1" smtClean="0">
                <a:solidFill>
                  <a:srgbClr val="3C4245"/>
                </a:solidFill>
                <a:effectLst/>
                <a:latin typeface="Arial" panose="020B0604020202020204" pitchFamily="34" charset="0"/>
              </a:rPr>
              <a:t>paludisme</a:t>
            </a:r>
            <a:r>
              <a:rPr lang="en-US" b="0" i="0" dirty="0" smtClean="0">
                <a:solidFill>
                  <a:srgbClr val="3C4245"/>
                </a:solidFill>
                <a:effectLst/>
                <a:latin typeface="Arial" panose="020B0604020202020204" pitchFamily="34" charset="0"/>
              </a:rPr>
              <a:t>, et le VIH </a:t>
            </a:r>
            <a:r>
              <a:rPr lang="en-US" b="0" i="0" dirty="0" err="1" smtClean="0">
                <a:solidFill>
                  <a:srgbClr val="3C4245"/>
                </a:solidFill>
                <a:effectLst/>
                <a:latin typeface="Arial" panose="020B0604020202020204" pitchFamily="34" charset="0"/>
              </a:rPr>
              <a:t>durant</a:t>
            </a:r>
            <a:r>
              <a:rPr lang="en-US" b="0" i="0" dirty="0" smtClean="0">
                <a:solidFill>
                  <a:srgbClr val="3C4245"/>
                </a:solidFill>
                <a:effectLst/>
                <a:latin typeface="Arial" panose="020B0604020202020204" pitchFamily="34" charset="0"/>
              </a:rPr>
              <a:t> la </a:t>
            </a:r>
            <a:r>
              <a:rPr lang="en-US" b="0" i="0" dirty="0" err="1" smtClean="0">
                <a:solidFill>
                  <a:srgbClr val="3C4245"/>
                </a:solidFill>
                <a:effectLst/>
                <a:latin typeface="Arial" panose="020B0604020202020204" pitchFamily="34" charset="0"/>
              </a:rPr>
              <a:t>grossesse</a:t>
            </a:r>
            <a:r>
              <a:rPr lang="en-US" b="0" i="0" dirty="0" smtClean="0">
                <a:solidFill>
                  <a:srgbClr val="3C4245"/>
                </a:solidFill>
                <a:effectLst/>
                <a:latin typeface="Arial" panose="020B0604020202020204" pitchFamily="34" charset="0"/>
              </a:rPr>
              <a:t>.</a:t>
            </a:r>
          </a:p>
          <a:p>
            <a:pPr algn="l"/>
            <a:r>
              <a:rPr lang="en-US" b="1" i="0" dirty="0" smtClean="0">
                <a:solidFill>
                  <a:srgbClr val="3C4245"/>
                </a:solidFill>
                <a:effectLst/>
                <a:latin typeface="Arial" panose="020B0604020202020204" pitchFamily="34" charset="0"/>
              </a:rPr>
              <a:t>Comment </a:t>
            </a:r>
            <a:r>
              <a:rPr lang="en-US" b="1" i="0" dirty="0" err="1" smtClean="0">
                <a:solidFill>
                  <a:srgbClr val="3C4245"/>
                </a:solidFill>
                <a:effectLst/>
                <a:latin typeface="Arial" panose="020B0604020202020204" pitchFamily="34" charset="0"/>
              </a:rPr>
              <a:t>peut</a:t>
            </a:r>
            <a:r>
              <a:rPr lang="en-US" b="1" i="0" dirty="0" smtClean="0">
                <a:solidFill>
                  <a:srgbClr val="3C4245"/>
                </a:solidFill>
                <a:effectLst/>
                <a:latin typeface="Arial" panose="020B0604020202020204" pitchFamily="34" charset="0"/>
              </a:rPr>
              <a:t>-on </a:t>
            </a:r>
            <a:r>
              <a:rPr lang="en-US" b="1" i="0" dirty="0" err="1" smtClean="0">
                <a:solidFill>
                  <a:srgbClr val="3C4245"/>
                </a:solidFill>
                <a:effectLst/>
                <a:latin typeface="Arial" panose="020B0604020202020204" pitchFamily="34" charset="0"/>
              </a:rPr>
              <a:t>sauver</a:t>
            </a:r>
            <a:r>
              <a:rPr lang="en-US" b="1" i="0" dirty="0" smtClean="0">
                <a:solidFill>
                  <a:srgbClr val="3C4245"/>
                </a:solidFill>
                <a:effectLst/>
                <a:latin typeface="Arial" panose="020B0604020202020204" pitchFamily="34" charset="0"/>
              </a:rPr>
              <a:t> la vie des femmes?</a:t>
            </a:r>
          </a:p>
          <a:p>
            <a:pPr algn="l"/>
            <a:r>
              <a:rPr lang="en-US" b="0" i="0" dirty="0" smtClean="0">
                <a:solidFill>
                  <a:srgbClr val="3C4245"/>
                </a:solidFill>
                <a:effectLst/>
                <a:latin typeface="Arial" panose="020B0604020202020204" pitchFamily="34" charset="0"/>
              </a:rPr>
              <a:t>La majeure </a:t>
            </a:r>
            <a:r>
              <a:rPr lang="en-US" b="0" i="0" dirty="0" err="1" smtClean="0">
                <a:solidFill>
                  <a:srgbClr val="3C4245"/>
                </a:solidFill>
                <a:effectLst/>
                <a:latin typeface="Arial" panose="020B0604020202020204" pitchFamily="34" charset="0"/>
              </a:rPr>
              <a:t>partie</a:t>
            </a:r>
            <a:r>
              <a:rPr lang="en-US" b="0" i="0" dirty="0" smtClean="0">
                <a:solidFill>
                  <a:srgbClr val="3C4245"/>
                </a:solidFill>
                <a:effectLst/>
                <a:latin typeface="Arial" panose="020B0604020202020204" pitchFamily="34" charset="0"/>
              </a:rPr>
              <a:t> des </a:t>
            </a:r>
            <a:r>
              <a:rPr lang="en-US" b="0" i="0" dirty="0" err="1" smtClean="0">
                <a:solidFill>
                  <a:srgbClr val="3C4245"/>
                </a:solidFill>
                <a:effectLst/>
                <a:latin typeface="Arial" panose="020B0604020202020204" pitchFamily="34" charset="0"/>
              </a:rPr>
              <a:t>décès</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maternels</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sont</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évitables</a:t>
            </a:r>
            <a:r>
              <a:rPr lang="en-US" b="0" i="0" dirty="0" smtClean="0">
                <a:solidFill>
                  <a:srgbClr val="3C4245"/>
                </a:solidFill>
                <a:effectLst/>
                <a:latin typeface="Arial" panose="020B0604020202020204" pitchFamily="34" charset="0"/>
              </a:rPr>
              <a:t> car on </a:t>
            </a:r>
            <a:r>
              <a:rPr lang="en-US" b="0" i="0" dirty="0" err="1" smtClean="0">
                <a:solidFill>
                  <a:srgbClr val="3C4245"/>
                </a:solidFill>
                <a:effectLst/>
                <a:latin typeface="Arial" panose="020B0604020202020204" pitchFamily="34" charset="0"/>
              </a:rPr>
              <a:t>connaît</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bien</a:t>
            </a:r>
            <a:r>
              <a:rPr lang="en-US" b="0" i="0" dirty="0" smtClean="0">
                <a:solidFill>
                  <a:srgbClr val="3C4245"/>
                </a:solidFill>
                <a:effectLst/>
                <a:latin typeface="Arial" panose="020B0604020202020204" pitchFamily="34" charset="0"/>
              </a:rPr>
              <a:t> les solutions </a:t>
            </a:r>
            <a:r>
              <a:rPr lang="en-US" b="0" i="0" dirty="0" err="1" smtClean="0">
                <a:solidFill>
                  <a:srgbClr val="3C4245"/>
                </a:solidFill>
                <a:effectLst/>
                <a:latin typeface="Arial" panose="020B0604020202020204" pitchFamily="34" charset="0"/>
              </a:rPr>
              <a:t>médicales</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permettant</a:t>
            </a:r>
            <a:r>
              <a:rPr lang="en-US" b="0" i="0" dirty="0" smtClean="0">
                <a:solidFill>
                  <a:srgbClr val="3C4245"/>
                </a:solidFill>
                <a:effectLst/>
                <a:latin typeface="Arial" panose="020B0604020202020204" pitchFamily="34" charset="0"/>
              </a:rPr>
              <a:t> de </a:t>
            </a:r>
            <a:r>
              <a:rPr lang="en-US" b="0" i="0" dirty="0" err="1" smtClean="0">
                <a:solidFill>
                  <a:srgbClr val="3C4245"/>
                </a:solidFill>
                <a:effectLst/>
                <a:latin typeface="Arial" panose="020B0604020202020204" pitchFamily="34" charset="0"/>
              </a:rPr>
              <a:t>prévenir</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ou</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prendre</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en</a:t>
            </a:r>
            <a:r>
              <a:rPr lang="en-US" b="0" i="0" dirty="0" smtClean="0">
                <a:solidFill>
                  <a:srgbClr val="3C4245"/>
                </a:solidFill>
                <a:effectLst/>
                <a:latin typeface="Arial" panose="020B0604020202020204" pitchFamily="34" charset="0"/>
              </a:rPr>
              <a:t> charge les complications. </a:t>
            </a:r>
            <a:r>
              <a:rPr lang="en-US" b="0" i="0" dirty="0" err="1" smtClean="0">
                <a:solidFill>
                  <a:srgbClr val="3C4245"/>
                </a:solidFill>
                <a:effectLst/>
                <a:latin typeface="Arial" panose="020B0604020202020204" pitchFamily="34" charset="0"/>
              </a:rPr>
              <a:t>Toutes</a:t>
            </a:r>
            <a:r>
              <a:rPr lang="en-US" b="0" i="0" dirty="0" smtClean="0">
                <a:solidFill>
                  <a:srgbClr val="3C4245"/>
                </a:solidFill>
                <a:effectLst/>
                <a:latin typeface="Arial" panose="020B0604020202020204" pitchFamily="34" charset="0"/>
              </a:rPr>
              <a:t> les femmes </a:t>
            </a:r>
            <a:r>
              <a:rPr lang="en-US" b="0" i="0" dirty="0" err="1" smtClean="0">
                <a:solidFill>
                  <a:srgbClr val="3C4245"/>
                </a:solidFill>
                <a:effectLst/>
                <a:latin typeface="Arial" panose="020B0604020202020204" pitchFamily="34" charset="0"/>
              </a:rPr>
              <a:t>doivent</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avoir</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accès</a:t>
            </a:r>
            <a:r>
              <a:rPr lang="en-US" b="0" i="0" dirty="0" smtClean="0">
                <a:solidFill>
                  <a:srgbClr val="3C4245"/>
                </a:solidFill>
                <a:effectLst/>
                <a:latin typeface="Arial" panose="020B0604020202020204" pitchFamily="34" charset="0"/>
              </a:rPr>
              <a:t> aux </a:t>
            </a:r>
            <a:r>
              <a:rPr lang="en-US" b="0" i="0" dirty="0" err="1" smtClean="0">
                <a:solidFill>
                  <a:srgbClr val="3C4245"/>
                </a:solidFill>
                <a:effectLst/>
                <a:latin typeface="Arial" panose="020B0604020202020204" pitchFamily="34" charset="0"/>
              </a:rPr>
              <a:t>soins</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prénatals</a:t>
            </a:r>
            <a:r>
              <a:rPr lang="en-US" b="0" i="0" dirty="0" smtClean="0">
                <a:solidFill>
                  <a:srgbClr val="3C4245"/>
                </a:solidFill>
                <a:effectLst/>
                <a:latin typeface="Arial" panose="020B0604020202020204" pitchFamily="34" charset="0"/>
              </a:rPr>
              <a:t> pendant la </a:t>
            </a:r>
            <a:r>
              <a:rPr lang="en-US" b="0" i="0" dirty="0" err="1" smtClean="0">
                <a:solidFill>
                  <a:srgbClr val="3C4245"/>
                </a:solidFill>
                <a:effectLst/>
                <a:latin typeface="Arial" panose="020B0604020202020204" pitchFamily="34" charset="0"/>
              </a:rPr>
              <a:t>grossesse</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bénéficier</a:t>
            </a:r>
            <a:r>
              <a:rPr lang="en-US" b="0" i="0" dirty="0" smtClean="0">
                <a:solidFill>
                  <a:srgbClr val="3C4245"/>
                </a:solidFill>
                <a:effectLst/>
                <a:latin typeface="Arial" panose="020B0604020202020204" pitchFamily="34" charset="0"/>
              </a:rPr>
              <a:t> de </a:t>
            </a:r>
            <a:r>
              <a:rPr lang="en-US" b="0" i="0" dirty="0" err="1" smtClean="0">
                <a:solidFill>
                  <a:srgbClr val="3C4245"/>
                </a:solidFill>
                <a:effectLst/>
                <a:latin typeface="Arial" panose="020B0604020202020204" pitchFamily="34" charset="0"/>
              </a:rPr>
              <a:t>l’assistance</a:t>
            </a:r>
            <a:r>
              <a:rPr lang="en-US" b="0" i="0" dirty="0" smtClean="0">
                <a:solidFill>
                  <a:srgbClr val="3C4245"/>
                </a:solidFill>
                <a:effectLst/>
                <a:latin typeface="Arial" panose="020B0604020202020204" pitchFamily="34" charset="0"/>
              </a:rPr>
              <a:t> d’un personnel </a:t>
            </a:r>
            <a:r>
              <a:rPr lang="en-US" b="0" i="0" dirty="0" err="1" smtClean="0">
                <a:solidFill>
                  <a:srgbClr val="3C4245"/>
                </a:solidFill>
                <a:effectLst/>
                <a:latin typeface="Arial" panose="020B0604020202020204" pitchFamily="34" charset="0"/>
              </a:rPr>
              <a:t>qualifié</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lors</a:t>
            </a:r>
            <a:r>
              <a:rPr lang="en-US" b="0" i="0" dirty="0" smtClean="0">
                <a:solidFill>
                  <a:srgbClr val="3C4245"/>
                </a:solidFill>
                <a:effectLst/>
                <a:latin typeface="Arial" panose="020B0604020202020204" pitchFamily="34" charset="0"/>
              </a:rPr>
              <a:t> de </a:t>
            </a:r>
            <a:r>
              <a:rPr lang="en-US" b="0" i="0" dirty="0" err="1" smtClean="0">
                <a:solidFill>
                  <a:srgbClr val="3C4245"/>
                </a:solidFill>
                <a:effectLst/>
                <a:latin typeface="Arial" panose="020B0604020202020204" pitchFamily="34" charset="0"/>
              </a:rPr>
              <a:t>l’accouchement</a:t>
            </a:r>
            <a:r>
              <a:rPr lang="en-US" b="0" i="0" dirty="0" smtClean="0">
                <a:solidFill>
                  <a:srgbClr val="3C4245"/>
                </a:solidFill>
                <a:effectLst/>
                <a:latin typeface="Arial" panose="020B0604020202020204" pitchFamily="34" charset="0"/>
              </a:rPr>
              <a:t> et </a:t>
            </a:r>
            <a:r>
              <a:rPr lang="en-US" b="0" i="0" dirty="0" err="1" smtClean="0">
                <a:solidFill>
                  <a:srgbClr val="3C4245"/>
                </a:solidFill>
                <a:effectLst/>
                <a:latin typeface="Arial" panose="020B0604020202020204" pitchFamily="34" charset="0"/>
              </a:rPr>
              <a:t>recevoir</a:t>
            </a:r>
            <a:r>
              <a:rPr lang="en-US" b="0" i="0" dirty="0" smtClean="0">
                <a:solidFill>
                  <a:srgbClr val="3C4245"/>
                </a:solidFill>
                <a:effectLst/>
                <a:latin typeface="Arial" panose="020B0604020202020204" pitchFamily="34" charset="0"/>
              </a:rPr>
              <a:t> des </a:t>
            </a:r>
            <a:r>
              <a:rPr lang="en-US" b="0" i="0" dirty="0" err="1" smtClean="0">
                <a:solidFill>
                  <a:srgbClr val="3C4245"/>
                </a:solidFill>
                <a:effectLst/>
                <a:latin typeface="Arial" panose="020B0604020202020204" pitchFamily="34" charset="0"/>
              </a:rPr>
              <a:t>soins</a:t>
            </a:r>
            <a:r>
              <a:rPr lang="en-US" b="0" i="0" dirty="0" smtClean="0">
                <a:solidFill>
                  <a:srgbClr val="3C4245"/>
                </a:solidFill>
                <a:effectLst/>
                <a:latin typeface="Arial" panose="020B0604020202020204" pitchFamily="34" charset="0"/>
              </a:rPr>
              <a:t> et un </a:t>
            </a:r>
            <a:r>
              <a:rPr lang="en-US" b="0" i="0" dirty="0" err="1" smtClean="0">
                <a:solidFill>
                  <a:srgbClr val="3C4245"/>
                </a:solidFill>
                <a:effectLst/>
                <a:latin typeface="Arial" panose="020B0604020202020204" pitchFamily="34" charset="0"/>
              </a:rPr>
              <a:t>soutien</a:t>
            </a:r>
            <a:r>
              <a:rPr lang="en-US" b="0" i="0" dirty="0" smtClean="0">
                <a:solidFill>
                  <a:srgbClr val="3C4245"/>
                </a:solidFill>
                <a:effectLst/>
                <a:latin typeface="Arial" panose="020B0604020202020204" pitchFamily="34" charset="0"/>
              </a:rPr>
              <a:t> au </a:t>
            </a:r>
            <a:r>
              <a:rPr lang="en-US" b="0" i="0" dirty="0" err="1" smtClean="0">
                <a:solidFill>
                  <a:srgbClr val="3C4245"/>
                </a:solidFill>
                <a:effectLst/>
                <a:latin typeface="Arial" panose="020B0604020202020204" pitchFamily="34" charset="0"/>
              </a:rPr>
              <a:t>cours</a:t>
            </a:r>
            <a:r>
              <a:rPr lang="en-US" b="0" i="0" dirty="0" smtClean="0">
                <a:solidFill>
                  <a:srgbClr val="3C4245"/>
                </a:solidFill>
                <a:effectLst/>
                <a:latin typeface="Arial" panose="020B0604020202020204" pitchFamily="34" charset="0"/>
              </a:rPr>
              <a:t> des </a:t>
            </a:r>
            <a:r>
              <a:rPr lang="en-US" b="0" i="0" dirty="0" err="1" smtClean="0">
                <a:solidFill>
                  <a:srgbClr val="3C4245"/>
                </a:solidFill>
                <a:effectLst/>
                <a:latin typeface="Arial" panose="020B0604020202020204" pitchFamily="34" charset="0"/>
              </a:rPr>
              <a:t>semaines</a:t>
            </a:r>
            <a:r>
              <a:rPr lang="en-US" b="0" i="0" dirty="0" smtClean="0">
                <a:solidFill>
                  <a:srgbClr val="3C4245"/>
                </a:solidFill>
                <a:effectLst/>
                <a:latin typeface="Arial" panose="020B0604020202020204" pitchFamily="34" charset="0"/>
              </a:rPr>
              <a:t> qui </a:t>
            </a:r>
            <a:r>
              <a:rPr lang="en-US" b="0" i="0" dirty="0" err="1" smtClean="0">
                <a:solidFill>
                  <a:srgbClr val="3C4245"/>
                </a:solidFill>
                <a:effectLst/>
                <a:latin typeface="Arial" panose="020B0604020202020204" pitchFamily="34" charset="0"/>
              </a:rPr>
              <a:t>suivent</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cet</a:t>
            </a:r>
            <a:r>
              <a:rPr lang="en-US" b="0" i="0" dirty="0" smtClean="0">
                <a:solidFill>
                  <a:srgbClr val="3C4245"/>
                </a:solidFill>
                <a:effectLst/>
                <a:latin typeface="Arial" panose="020B0604020202020204" pitchFamily="34" charset="0"/>
              </a:rPr>
              <a:t> accouchement.</a:t>
            </a:r>
          </a:p>
          <a:p>
            <a:pPr algn="l"/>
            <a:r>
              <a:rPr lang="en-US" b="0" i="0" dirty="0" smtClean="0">
                <a:solidFill>
                  <a:srgbClr val="3C4245"/>
                </a:solidFill>
                <a:effectLst/>
                <a:latin typeface="Arial" panose="020B0604020202020204" pitchFamily="34" charset="0"/>
              </a:rPr>
              <a:t>La santé </a:t>
            </a:r>
            <a:r>
              <a:rPr lang="en-US" b="0" i="0" dirty="0" err="1" smtClean="0">
                <a:solidFill>
                  <a:srgbClr val="3C4245"/>
                </a:solidFill>
                <a:effectLst/>
                <a:latin typeface="Arial" panose="020B0604020202020204" pitchFamily="34" charset="0"/>
              </a:rPr>
              <a:t>maternelle</a:t>
            </a:r>
            <a:r>
              <a:rPr lang="en-US" b="0" i="0" dirty="0" smtClean="0">
                <a:solidFill>
                  <a:srgbClr val="3C4245"/>
                </a:solidFill>
                <a:effectLst/>
                <a:latin typeface="Arial" panose="020B0604020202020204" pitchFamily="34" charset="0"/>
              </a:rPr>
              <a:t> et la santé du nouveau-né </a:t>
            </a:r>
            <a:r>
              <a:rPr lang="en-US" b="0" i="0" dirty="0" err="1" smtClean="0">
                <a:solidFill>
                  <a:srgbClr val="3C4245"/>
                </a:solidFill>
                <a:effectLst/>
                <a:latin typeface="Arial" panose="020B0604020202020204" pitchFamily="34" charset="0"/>
              </a:rPr>
              <a:t>sont</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étroitement</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liées</a:t>
            </a:r>
            <a:r>
              <a:rPr lang="en-US" b="0" i="0" dirty="0" smtClean="0">
                <a:solidFill>
                  <a:srgbClr val="3C4245"/>
                </a:solidFill>
                <a:effectLst/>
                <a:latin typeface="Arial" panose="020B0604020202020204" pitchFamily="34" charset="0"/>
              </a:rPr>
              <a:t>. On </a:t>
            </a:r>
            <a:r>
              <a:rPr lang="en-US" b="0" i="0" dirty="0" err="1" smtClean="0">
                <a:solidFill>
                  <a:srgbClr val="3C4245"/>
                </a:solidFill>
                <a:effectLst/>
                <a:latin typeface="Arial" panose="020B0604020202020204" pitchFamily="34" charset="0"/>
              </a:rPr>
              <a:t>estime</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qu'environ</a:t>
            </a:r>
            <a:r>
              <a:rPr lang="en-US" b="0" i="0" dirty="0" smtClean="0">
                <a:solidFill>
                  <a:srgbClr val="3C4245"/>
                </a:solidFill>
                <a:effectLst/>
                <a:latin typeface="Arial" panose="020B0604020202020204" pitchFamily="34" charset="0"/>
              </a:rPr>
              <a:t> 2,7 millions de nouveau-</a:t>
            </a:r>
            <a:r>
              <a:rPr lang="en-US" b="0" i="0" dirty="0" err="1" smtClean="0">
                <a:solidFill>
                  <a:srgbClr val="3C4245"/>
                </a:solidFill>
                <a:effectLst/>
                <a:latin typeface="Arial" panose="020B0604020202020204" pitchFamily="34" charset="0"/>
              </a:rPr>
              <a:t>nés</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sont</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décédés</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en</a:t>
            </a:r>
            <a:r>
              <a:rPr lang="en-US" b="0" i="0" dirty="0" smtClean="0">
                <a:solidFill>
                  <a:srgbClr val="3C4245"/>
                </a:solidFill>
                <a:effectLst/>
                <a:latin typeface="Arial" panose="020B0604020202020204" pitchFamily="34" charset="0"/>
              </a:rPr>
              <a:t> 2015</a:t>
            </a:r>
            <a:r>
              <a:rPr lang="en-US" b="0" i="0" baseline="30000" dirty="0" smtClean="0">
                <a:solidFill>
                  <a:srgbClr val="3C4245"/>
                </a:solidFill>
                <a:effectLst/>
                <a:latin typeface="Arial" panose="020B0604020202020204" pitchFamily="34" charset="0"/>
              </a:rPr>
              <a:t>5</a:t>
            </a:r>
            <a:r>
              <a:rPr lang="en-US" b="0" i="0" dirty="0" smtClean="0">
                <a:solidFill>
                  <a:srgbClr val="3C4245"/>
                </a:solidFill>
                <a:effectLst/>
                <a:latin typeface="Arial" panose="020B0604020202020204" pitchFamily="34" charset="0"/>
              </a:rPr>
              <a:t> et 2,6 millions </a:t>
            </a:r>
            <a:r>
              <a:rPr lang="en-US" b="0" i="0" dirty="0" err="1" smtClean="0">
                <a:solidFill>
                  <a:srgbClr val="3C4245"/>
                </a:solidFill>
                <a:effectLst/>
                <a:latin typeface="Arial" panose="020B0604020202020204" pitchFamily="34" charset="0"/>
              </a:rPr>
              <a:t>d’autres</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enfants</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sont</a:t>
            </a:r>
            <a:r>
              <a:rPr lang="en-US" b="0" i="0" dirty="0" smtClean="0">
                <a:solidFill>
                  <a:srgbClr val="3C4245"/>
                </a:solidFill>
                <a:effectLst/>
                <a:latin typeface="Arial" panose="020B0604020202020204" pitchFamily="34" charset="0"/>
              </a:rPr>
              <a:t> mort-nés</a:t>
            </a:r>
            <a:r>
              <a:rPr lang="en-US" b="0" i="0" baseline="30000" dirty="0" smtClean="0">
                <a:solidFill>
                  <a:srgbClr val="3C4245"/>
                </a:solidFill>
                <a:effectLst/>
                <a:latin typeface="Arial" panose="020B0604020202020204" pitchFamily="34" charset="0"/>
              </a:rPr>
              <a:t>6</a:t>
            </a:r>
            <a:r>
              <a:rPr lang="en-US" b="0" i="0" dirty="0" smtClean="0">
                <a:solidFill>
                  <a:srgbClr val="3C4245"/>
                </a:solidFill>
                <a:effectLst/>
                <a:latin typeface="Arial" panose="020B0604020202020204" pitchFamily="34" charset="0"/>
              </a:rPr>
              <a:t>. Il </a:t>
            </a:r>
            <a:r>
              <a:rPr lang="en-US" b="0" i="0" dirty="0" err="1" smtClean="0">
                <a:solidFill>
                  <a:srgbClr val="3C4245"/>
                </a:solidFill>
                <a:effectLst/>
                <a:latin typeface="Arial" panose="020B0604020202020204" pitchFamily="34" charset="0"/>
              </a:rPr>
              <a:t>est</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fondamental</a:t>
            </a:r>
            <a:r>
              <a:rPr lang="en-US" b="0" i="0" dirty="0" smtClean="0">
                <a:solidFill>
                  <a:srgbClr val="3C4245"/>
                </a:solidFill>
                <a:effectLst/>
                <a:latin typeface="Arial" panose="020B0604020202020204" pitchFamily="34" charset="0"/>
              </a:rPr>
              <a:t> que </a:t>
            </a:r>
            <a:r>
              <a:rPr lang="en-US" b="0" i="0" dirty="0" err="1" smtClean="0">
                <a:solidFill>
                  <a:srgbClr val="3C4245"/>
                </a:solidFill>
                <a:effectLst/>
                <a:latin typeface="Arial" panose="020B0604020202020204" pitchFamily="34" charset="0"/>
              </a:rPr>
              <a:t>toutes</a:t>
            </a:r>
            <a:r>
              <a:rPr lang="en-US" b="0" i="0" dirty="0" smtClean="0">
                <a:solidFill>
                  <a:srgbClr val="3C4245"/>
                </a:solidFill>
                <a:effectLst/>
                <a:latin typeface="Arial" panose="020B0604020202020204" pitchFamily="34" charset="0"/>
              </a:rPr>
              <a:t> les naissances </a:t>
            </a:r>
            <a:r>
              <a:rPr lang="en-US" b="0" i="0" dirty="0" err="1" smtClean="0">
                <a:solidFill>
                  <a:srgbClr val="3C4245"/>
                </a:solidFill>
                <a:effectLst/>
                <a:latin typeface="Arial" panose="020B0604020202020204" pitchFamily="34" charset="0"/>
              </a:rPr>
              <a:t>aient</a:t>
            </a:r>
            <a:r>
              <a:rPr lang="en-US" b="0" i="0" dirty="0" smtClean="0">
                <a:solidFill>
                  <a:srgbClr val="3C4245"/>
                </a:solidFill>
                <a:effectLst/>
                <a:latin typeface="Arial" panose="020B0604020202020204" pitchFamily="34" charset="0"/>
              </a:rPr>
              <a:t> lieu </a:t>
            </a:r>
            <a:r>
              <a:rPr lang="en-US" b="0" i="0" dirty="0" err="1" smtClean="0">
                <a:solidFill>
                  <a:srgbClr val="3C4245"/>
                </a:solidFill>
                <a:effectLst/>
                <a:latin typeface="Arial" panose="020B0604020202020204" pitchFamily="34" charset="0"/>
              </a:rPr>
              <a:t>en</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présence</a:t>
            </a:r>
            <a:r>
              <a:rPr lang="en-US" b="0" i="0" dirty="0" smtClean="0">
                <a:solidFill>
                  <a:srgbClr val="3C4245"/>
                </a:solidFill>
                <a:effectLst/>
                <a:latin typeface="Arial" panose="020B0604020202020204" pitchFamily="34" charset="0"/>
              </a:rPr>
              <a:t> de </a:t>
            </a:r>
            <a:r>
              <a:rPr lang="en-US" b="0" i="0" dirty="0" err="1" smtClean="0">
                <a:solidFill>
                  <a:srgbClr val="3C4245"/>
                </a:solidFill>
                <a:effectLst/>
                <a:latin typeface="Arial" panose="020B0604020202020204" pitchFamily="34" charset="0"/>
              </a:rPr>
              <a:t>professionnels</a:t>
            </a:r>
            <a:r>
              <a:rPr lang="en-US" b="0" i="0" dirty="0" smtClean="0">
                <a:solidFill>
                  <a:srgbClr val="3C4245"/>
                </a:solidFill>
                <a:effectLst/>
                <a:latin typeface="Arial" panose="020B0604020202020204" pitchFamily="34" charset="0"/>
              </a:rPr>
              <a:t> de la santé </a:t>
            </a:r>
            <a:r>
              <a:rPr lang="en-US" b="0" i="0" dirty="0" err="1" smtClean="0">
                <a:solidFill>
                  <a:srgbClr val="3C4245"/>
                </a:solidFill>
                <a:effectLst/>
                <a:latin typeface="Arial" panose="020B0604020202020204" pitchFamily="34" charset="0"/>
              </a:rPr>
              <a:t>compétents</a:t>
            </a:r>
            <a:r>
              <a:rPr lang="en-US" b="0" i="0" dirty="0" smtClean="0">
                <a:solidFill>
                  <a:srgbClr val="3C4245"/>
                </a:solidFill>
                <a:effectLst/>
                <a:latin typeface="Arial" panose="020B0604020202020204" pitchFamily="34" charset="0"/>
              </a:rPr>
              <a:t>, car </a:t>
            </a:r>
            <a:r>
              <a:rPr lang="en-US" b="0" i="0" dirty="0" err="1" smtClean="0">
                <a:solidFill>
                  <a:srgbClr val="3C4245"/>
                </a:solidFill>
                <a:effectLst/>
                <a:latin typeface="Arial" panose="020B0604020202020204" pitchFamily="34" charset="0"/>
              </a:rPr>
              <a:t>une</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prise</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en</a:t>
            </a:r>
            <a:r>
              <a:rPr lang="en-US" b="0" i="0" dirty="0" smtClean="0">
                <a:solidFill>
                  <a:srgbClr val="3C4245"/>
                </a:solidFill>
                <a:effectLst/>
                <a:latin typeface="Arial" panose="020B0604020202020204" pitchFamily="34" charset="0"/>
              </a:rPr>
              <a:t> charge et un </a:t>
            </a:r>
            <a:r>
              <a:rPr lang="en-US" b="0" i="0" dirty="0" err="1" smtClean="0">
                <a:solidFill>
                  <a:srgbClr val="3C4245"/>
                </a:solidFill>
                <a:effectLst/>
                <a:latin typeface="Arial" panose="020B0604020202020204" pitchFamily="34" charset="0"/>
              </a:rPr>
              <a:t>traitement</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rapides</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peuvent</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sauver</a:t>
            </a:r>
            <a:r>
              <a:rPr lang="en-US" b="0" i="0" dirty="0" smtClean="0">
                <a:solidFill>
                  <a:srgbClr val="3C4245"/>
                </a:solidFill>
                <a:effectLst/>
                <a:latin typeface="Arial" panose="020B0604020202020204" pitchFamily="34" charset="0"/>
              </a:rPr>
              <a:t> la vie de la </a:t>
            </a:r>
            <a:r>
              <a:rPr lang="en-US" b="0" i="0" dirty="0" err="1" smtClean="0">
                <a:solidFill>
                  <a:srgbClr val="3C4245"/>
                </a:solidFill>
                <a:effectLst/>
                <a:latin typeface="Arial" panose="020B0604020202020204" pitchFamily="34" charset="0"/>
              </a:rPr>
              <a:t>mère</a:t>
            </a:r>
            <a:r>
              <a:rPr lang="en-US" b="0" i="0" dirty="0" smtClean="0">
                <a:solidFill>
                  <a:srgbClr val="3C4245"/>
                </a:solidFill>
                <a:effectLst/>
                <a:latin typeface="Arial" panose="020B0604020202020204" pitchFamily="34" charset="0"/>
              </a:rPr>
              <a:t> et de </a:t>
            </a:r>
            <a:r>
              <a:rPr lang="en-US" b="0" i="0" dirty="0" err="1" smtClean="0">
                <a:solidFill>
                  <a:srgbClr val="3C4245"/>
                </a:solidFill>
                <a:effectLst/>
                <a:latin typeface="Arial" panose="020B0604020202020204" pitchFamily="34" charset="0"/>
              </a:rPr>
              <a:t>l’enfant</a:t>
            </a:r>
            <a:r>
              <a:rPr lang="en-US" b="0" i="0" dirty="0" smtClean="0">
                <a:solidFill>
                  <a:srgbClr val="3C4245"/>
                </a:solidFill>
                <a:effectLst/>
                <a:latin typeface="Arial" panose="020B0604020202020204" pitchFamily="34" charset="0"/>
              </a:rPr>
              <a:t>.</a:t>
            </a:r>
          </a:p>
          <a:p>
            <a:pPr algn="l"/>
            <a:r>
              <a:rPr lang="en-US" b="0" i="0" dirty="0" err="1" smtClean="0">
                <a:solidFill>
                  <a:srgbClr val="3C4245"/>
                </a:solidFill>
                <a:effectLst/>
                <a:latin typeface="Arial" panose="020B0604020202020204" pitchFamily="34" charset="0"/>
              </a:rPr>
              <a:t>Une</a:t>
            </a:r>
            <a:r>
              <a:rPr lang="en-US" b="0" i="0" dirty="0" smtClean="0">
                <a:solidFill>
                  <a:srgbClr val="3C4245"/>
                </a:solidFill>
                <a:effectLst/>
                <a:latin typeface="Arial" panose="020B0604020202020204" pitchFamily="34" charset="0"/>
              </a:rPr>
              <a:t> </a:t>
            </a:r>
            <a:r>
              <a:rPr lang="en-US" b="1" i="0" dirty="0" err="1" smtClean="0">
                <a:solidFill>
                  <a:srgbClr val="3C4245"/>
                </a:solidFill>
                <a:effectLst/>
                <a:latin typeface="Arial" panose="020B0604020202020204" pitchFamily="34" charset="0"/>
              </a:rPr>
              <a:t>hémorragie</a:t>
            </a:r>
            <a:r>
              <a:rPr lang="en-US" b="1" i="0" dirty="0" smtClean="0">
                <a:solidFill>
                  <a:srgbClr val="3C4245"/>
                </a:solidFill>
                <a:effectLst/>
                <a:latin typeface="Arial" panose="020B0604020202020204" pitchFamily="34" charset="0"/>
              </a:rPr>
              <a:t> </a:t>
            </a:r>
            <a:r>
              <a:rPr lang="en-US" b="1" i="0" dirty="0" err="1" smtClean="0">
                <a:solidFill>
                  <a:srgbClr val="3C4245"/>
                </a:solidFill>
                <a:effectLst/>
                <a:latin typeface="Arial" panose="020B0604020202020204" pitchFamily="34" charset="0"/>
              </a:rPr>
              <a:t>sévère</a:t>
            </a:r>
            <a:r>
              <a:rPr lang="en-US" b="0" i="0" dirty="0" smtClean="0">
                <a:solidFill>
                  <a:srgbClr val="3C4245"/>
                </a:solidFill>
                <a:effectLst/>
                <a:latin typeface="Arial" panose="020B0604020202020204" pitchFamily="34" charset="0"/>
              </a:rPr>
              <a:t> après la naissance de </a:t>
            </a:r>
            <a:r>
              <a:rPr lang="en-US" b="0" i="0" dirty="0" err="1" smtClean="0">
                <a:solidFill>
                  <a:srgbClr val="3C4245"/>
                </a:solidFill>
                <a:effectLst/>
                <a:latin typeface="Arial" panose="020B0604020202020204" pitchFamily="34" charset="0"/>
              </a:rPr>
              <a:t>l’enfant</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peut</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tuer</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une</a:t>
            </a:r>
            <a:r>
              <a:rPr lang="en-US" b="0" i="0" dirty="0" smtClean="0">
                <a:solidFill>
                  <a:srgbClr val="3C4245"/>
                </a:solidFill>
                <a:effectLst/>
                <a:latin typeface="Arial" panose="020B0604020202020204" pitchFamily="34" charset="0"/>
              </a:rPr>
              <a:t> femme </a:t>
            </a:r>
            <a:r>
              <a:rPr lang="en-US" b="0" i="0" dirty="0" err="1" smtClean="0">
                <a:solidFill>
                  <a:srgbClr val="3C4245"/>
                </a:solidFill>
                <a:effectLst/>
                <a:latin typeface="Arial" panose="020B0604020202020204" pitchFamily="34" charset="0"/>
              </a:rPr>
              <a:t>en</a:t>
            </a:r>
            <a:r>
              <a:rPr lang="en-US" b="0" i="0" dirty="0" smtClean="0">
                <a:solidFill>
                  <a:srgbClr val="3C4245"/>
                </a:solidFill>
                <a:effectLst/>
                <a:latin typeface="Arial" panose="020B0604020202020204" pitchFamily="34" charset="0"/>
              </a:rPr>
              <a:t> bonne santé </a:t>
            </a:r>
            <a:r>
              <a:rPr lang="en-US" b="0" i="0" dirty="0" err="1" smtClean="0">
                <a:solidFill>
                  <a:srgbClr val="3C4245"/>
                </a:solidFill>
                <a:effectLst/>
                <a:latin typeface="Arial" panose="020B0604020202020204" pitchFamily="34" charset="0"/>
              </a:rPr>
              <a:t>en</a:t>
            </a:r>
            <a:r>
              <a:rPr lang="en-US" b="0" i="0" dirty="0" smtClean="0">
                <a:solidFill>
                  <a:srgbClr val="3C4245"/>
                </a:solidFill>
                <a:effectLst/>
                <a:latin typeface="Arial" panose="020B0604020202020204" pitchFamily="34" charset="0"/>
              </a:rPr>
              <a:t> 2 </a:t>
            </a:r>
            <a:r>
              <a:rPr lang="en-US" b="0" i="0" dirty="0" err="1" smtClean="0">
                <a:solidFill>
                  <a:srgbClr val="3C4245"/>
                </a:solidFill>
                <a:effectLst/>
                <a:latin typeface="Arial" panose="020B0604020202020204" pitchFamily="34" charset="0"/>
              </a:rPr>
              <a:t>heures</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seulement</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si</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elle</a:t>
            </a:r>
            <a:r>
              <a:rPr lang="en-US" b="0" i="0" dirty="0" smtClean="0">
                <a:solidFill>
                  <a:srgbClr val="3C4245"/>
                </a:solidFill>
                <a:effectLst/>
                <a:latin typeface="Arial" panose="020B0604020202020204" pitchFamily="34" charset="0"/>
              </a:rPr>
              <a:t> ne </a:t>
            </a:r>
            <a:r>
              <a:rPr lang="en-US" b="0" i="0" dirty="0" err="1" smtClean="0">
                <a:solidFill>
                  <a:srgbClr val="3C4245"/>
                </a:solidFill>
                <a:effectLst/>
                <a:latin typeface="Arial" panose="020B0604020202020204" pitchFamily="34" charset="0"/>
              </a:rPr>
              <a:t>bénéficie</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d’aucune</a:t>
            </a:r>
            <a:r>
              <a:rPr lang="en-US" b="0" i="0" dirty="0" smtClean="0">
                <a:solidFill>
                  <a:srgbClr val="3C4245"/>
                </a:solidFill>
                <a:effectLst/>
                <a:latin typeface="Arial" panose="020B0604020202020204" pitchFamily="34" charset="0"/>
              </a:rPr>
              <a:t> assistance. </a:t>
            </a:r>
            <a:r>
              <a:rPr lang="en-US" b="0" i="0" dirty="0" err="1" smtClean="0">
                <a:solidFill>
                  <a:srgbClr val="3C4245"/>
                </a:solidFill>
                <a:effectLst/>
                <a:latin typeface="Arial" panose="020B0604020202020204" pitchFamily="34" charset="0"/>
              </a:rPr>
              <a:t>L’injection</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d’ocytocine</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immédiatement</a:t>
            </a:r>
            <a:r>
              <a:rPr lang="en-US" b="0" i="0" dirty="0" smtClean="0">
                <a:solidFill>
                  <a:srgbClr val="3C4245"/>
                </a:solidFill>
                <a:effectLst/>
                <a:latin typeface="Arial" panose="020B0604020202020204" pitchFamily="34" charset="0"/>
              </a:rPr>
              <a:t> après </a:t>
            </a:r>
            <a:r>
              <a:rPr lang="en-US" b="0" i="0" dirty="0" err="1" smtClean="0">
                <a:solidFill>
                  <a:srgbClr val="3C4245"/>
                </a:solidFill>
                <a:effectLst/>
                <a:latin typeface="Arial" panose="020B0604020202020204" pitchFamily="34" charset="0"/>
              </a:rPr>
              <a:t>l’accouchement</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réduit</a:t>
            </a:r>
            <a:r>
              <a:rPr lang="en-US" b="0" i="0" dirty="0" smtClean="0">
                <a:solidFill>
                  <a:srgbClr val="3C4245"/>
                </a:solidFill>
                <a:effectLst/>
                <a:latin typeface="Arial" panose="020B0604020202020204" pitchFamily="34" charset="0"/>
              </a:rPr>
              <a:t> de </a:t>
            </a:r>
            <a:r>
              <a:rPr lang="en-US" b="0" i="0" dirty="0" err="1" smtClean="0">
                <a:solidFill>
                  <a:srgbClr val="3C4245"/>
                </a:solidFill>
                <a:effectLst/>
                <a:latin typeface="Arial" panose="020B0604020202020204" pitchFamily="34" charset="0"/>
              </a:rPr>
              <a:t>manière</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efficace</a:t>
            </a:r>
            <a:r>
              <a:rPr lang="en-US" b="0" i="0" dirty="0" smtClean="0">
                <a:solidFill>
                  <a:srgbClr val="3C4245"/>
                </a:solidFill>
                <a:effectLst/>
                <a:latin typeface="Arial" panose="020B0604020202020204" pitchFamily="34" charset="0"/>
              </a:rPr>
              <a:t> le </a:t>
            </a:r>
            <a:r>
              <a:rPr lang="en-US" b="0" i="0" dirty="0" err="1" smtClean="0">
                <a:solidFill>
                  <a:srgbClr val="3C4245"/>
                </a:solidFill>
                <a:effectLst/>
                <a:latin typeface="Arial" panose="020B0604020202020204" pitchFamily="34" charset="0"/>
              </a:rPr>
              <a:t>risque</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d’hémorragie</a:t>
            </a:r>
            <a:r>
              <a:rPr lang="en-US" b="0" i="0" dirty="0" smtClean="0">
                <a:solidFill>
                  <a:srgbClr val="3C4245"/>
                </a:solidFill>
                <a:effectLst/>
                <a:latin typeface="Arial" panose="020B0604020202020204" pitchFamily="34" charset="0"/>
              </a:rPr>
              <a:t>.</a:t>
            </a:r>
          </a:p>
          <a:p>
            <a:pPr algn="l"/>
            <a:r>
              <a:rPr lang="en-US" b="0" i="0" dirty="0" smtClean="0">
                <a:solidFill>
                  <a:srgbClr val="3C4245"/>
                </a:solidFill>
                <a:effectLst/>
                <a:latin typeface="Arial" panose="020B0604020202020204" pitchFamily="34" charset="0"/>
              </a:rPr>
              <a:t>Le </a:t>
            </a:r>
            <a:r>
              <a:rPr lang="en-US" b="0" i="0" dirty="0" err="1" smtClean="0">
                <a:solidFill>
                  <a:srgbClr val="3C4245"/>
                </a:solidFill>
                <a:effectLst/>
                <a:latin typeface="Arial" panose="020B0604020202020204" pitchFamily="34" charset="0"/>
              </a:rPr>
              <a:t>risque</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d’</a:t>
            </a:r>
            <a:r>
              <a:rPr lang="en-US" b="1" i="0" dirty="0" err="1" smtClean="0">
                <a:solidFill>
                  <a:srgbClr val="3C4245"/>
                </a:solidFill>
                <a:effectLst/>
                <a:latin typeface="Arial" panose="020B0604020202020204" pitchFamily="34" charset="0"/>
              </a:rPr>
              <a:t>infection</a:t>
            </a:r>
            <a:r>
              <a:rPr lang="en-US" b="0" i="0" dirty="0" smtClean="0">
                <a:solidFill>
                  <a:srgbClr val="3C4245"/>
                </a:solidFill>
                <a:effectLst/>
                <a:latin typeface="Arial" panose="020B0604020202020204" pitchFamily="34" charset="0"/>
              </a:rPr>
              <a:t> après </a:t>
            </a:r>
            <a:r>
              <a:rPr lang="en-US" b="0" i="0" dirty="0" err="1" smtClean="0">
                <a:solidFill>
                  <a:srgbClr val="3C4245"/>
                </a:solidFill>
                <a:effectLst/>
                <a:latin typeface="Arial" panose="020B0604020202020204" pitchFamily="34" charset="0"/>
              </a:rPr>
              <a:t>l’accouchement</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peut</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être</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supprimé</a:t>
            </a:r>
            <a:r>
              <a:rPr lang="en-US" b="0" i="0" dirty="0" smtClean="0">
                <a:solidFill>
                  <a:srgbClr val="3C4245"/>
                </a:solidFill>
                <a:effectLst/>
                <a:latin typeface="Arial" panose="020B0604020202020204" pitchFamily="34" charset="0"/>
              </a:rPr>
              <a:t> par la </a:t>
            </a:r>
            <a:r>
              <a:rPr lang="en-US" b="0" i="0" dirty="0" err="1" smtClean="0">
                <a:solidFill>
                  <a:srgbClr val="3C4245"/>
                </a:solidFill>
                <a:effectLst/>
                <a:latin typeface="Arial" panose="020B0604020202020204" pitchFamily="34" charset="0"/>
              </a:rPr>
              <a:t>pratique</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d'une</a:t>
            </a:r>
            <a:r>
              <a:rPr lang="en-US" b="0" i="0" dirty="0" smtClean="0">
                <a:solidFill>
                  <a:srgbClr val="3C4245"/>
                </a:solidFill>
                <a:effectLst/>
                <a:latin typeface="Arial" panose="020B0604020202020204" pitchFamily="34" charset="0"/>
              </a:rPr>
              <a:t> bonne </a:t>
            </a:r>
            <a:r>
              <a:rPr lang="en-US" b="0" i="0" dirty="0" err="1" smtClean="0">
                <a:solidFill>
                  <a:srgbClr val="3C4245"/>
                </a:solidFill>
                <a:effectLst/>
                <a:latin typeface="Arial" panose="020B0604020202020204" pitchFamily="34" charset="0"/>
              </a:rPr>
              <a:t>hygiène</a:t>
            </a:r>
            <a:r>
              <a:rPr lang="en-US" b="0" i="0" dirty="0" smtClean="0">
                <a:solidFill>
                  <a:srgbClr val="3C4245"/>
                </a:solidFill>
                <a:effectLst/>
                <a:latin typeface="Arial" panose="020B0604020202020204" pitchFamily="34" charset="0"/>
              </a:rPr>
              <a:t> et </a:t>
            </a:r>
            <a:r>
              <a:rPr lang="en-US" b="0" i="0" dirty="0" err="1" smtClean="0">
                <a:solidFill>
                  <a:srgbClr val="3C4245"/>
                </a:solidFill>
                <a:effectLst/>
                <a:latin typeface="Arial" panose="020B0604020202020204" pitchFamily="34" charset="0"/>
              </a:rPr>
              <a:t>si</a:t>
            </a:r>
            <a:r>
              <a:rPr lang="en-US" b="0" i="0" dirty="0" smtClean="0">
                <a:solidFill>
                  <a:srgbClr val="3C4245"/>
                </a:solidFill>
                <a:effectLst/>
                <a:latin typeface="Arial" panose="020B0604020202020204" pitchFamily="34" charset="0"/>
              </a:rPr>
              <a:t> les premiers </a:t>
            </a:r>
            <a:r>
              <a:rPr lang="en-US" b="0" i="0" dirty="0" err="1" smtClean="0">
                <a:solidFill>
                  <a:srgbClr val="3C4245"/>
                </a:solidFill>
                <a:effectLst/>
                <a:latin typeface="Arial" panose="020B0604020202020204" pitchFamily="34" charset="0"/>
              </a:rPr>
              <a:t>signes</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d’infection</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sont</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reconnus</a:t>
            </a:r>
            <a:r>
              <a:rPr lang="en-US" b="0" i="0" dirty="0" smtClean="0">
                <a:solidFill>
                  <a:srgbClr val="3C4245"/>
                </a:solidFill>
                <a:effectLst/>
                <a:latin typeface="Arial" panose="020B0604020202020204" pitchFamily="34" charset="0"/>
              </a:rPr>
              <a:t> et </a:t>
            </a:r>
            <a:r>
              <a:rPr lang="en-US" b="0" i="0" dirty="0" err="1" smtClean="0">
                <a:solidFill>
                  <a:srgbClr val="3C4245"/>
                </a:solidFill>
                <a:effectLst/>
                <a:latin typeface="Arial" panose="020B0604020202020204" pitchFamily="34" charset="0"/>
              </a:rPr>
              <a:t>traités</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dans</a:t>
            </a:r>
            <a:r>
              <a:rPr lang="en-US" b="0" i="0" dirty="0" smtClean="0">
                <a:solidFill>
                  <a:srgbClr val="3C4245"/>
                </a:solidFill>
                <a:effectLst/>
                <a:latin typeface="Arial" panose="020B0604020202020204" pitchFamily="34" charset="0"/>
              </a:rPr>
              <a:t> les </a:t>
            </a:r>
            <a:r>
              <a:rPr lang="en-US" b="0" i="0" dirty="0" err="1" smtClean="0">
                <a:solidFill>
                  <a:srgbClr val="3C4245"/>
                </a:solidFill>
                <a:effectLst/>
                <a:latin typeface="Arial" panose="020B0604020202020204" pitchFamily="34" charset="0"/>
              </a:rPr>
              <a:t>meilleurs</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délais</a:t>
            </a:r>
            <a:r>
              <a:rPr lang="en-US" b="0" i="0" dirty="0" smtClean="0">
                <a:solidFill>
                  <a:srgbClr val="3C4245"/>
                </a:solidFill>
                <a:effectLst/>
                <a:latin typeface="Arial" panose="020B0604020202020204" pitchFamily="34" charset="0"/>
              </a:rPr>
              <a:t>.</a:t>
            </a:r>
          </a:p>
          <a:p>
            <a:pPr algn="l"/>
            <a:r>
              <a:rPr lang="en-US" b="0" i="0" dirty="0" smtClean="0">
                <a:solidFill>
                  <a:srgbClr val="3C4245"/>
                </a:solidFill>
                <a:effectLst/>
                <a:latin typeface="Arial" panose="020B0604020202020204" pitchFamily="34" charset="0"/>
              </a:rPr>
              <a:t>Il </a:t>
            </a:r>
            <a:r>
              <a:rPr lang="en-US" b="0" i="0" dirty="0" err="1" smtClean="0">
                <a:solidFill>
                  <a:srgbClr val="3C4245"/>
                </a:solidFill>
                <a:effectLst/>
                <a:latin typeface="Arial" panose="020B0604020202020204" pitchFamily="34" charset="0"/>
              </a:rPr>
              <a:t>conviendrait</a:t>
            </a:r>
            <a:r>
              <a:rPr lang="en-US" b="0" i="0" dirty="0" smtClean="0">
                <a:solidFill>
                  <a:srgbClr val="3C4245"/>
                </a:solidFill>
                <a:effectLst/>
                <a:latin typeface="Arial" panose="020B0604020202020204" pitchFamily="34" charset="0"/>
              </a:rPr>
              <a:t> de </a:t>
            </a:r>
            <a:r>
              <a:rPr lang="en-US" b="0" i="0" dirty="0" err="1" smtClean="0">
                <a:solidFill>
                  <a:srgbClr val="3C4245"/>
                </a:solidFill>
                <a:effectLst/>
                <a:latin typeface="Arial" panose="020B0604020202020204" pitchFamily="34" charset="0"/>
              </a:rPr>
              <a:t>repérer</a:t>
            </a:r>
            <a:r>
              <a:rPr lang="en-US" b="0" i="0" dirty="0" smtClean="0">
                <a:solidFill>
                  <a:srgbClr val="3C4245"/>
                </a:solidFill>
                <a:effectLst/>
                <a:latin typeface="Arial" panose="020B0604020202020204" pitchFamily="34" charset="0"/>
              </a:rPr>
              <a:t> la </a:t>
            </a:r>
            <a:r>
              <a:rPr lang="en-US" b="1" i="0" dirty="0" err="1" smtClean="0">
                <a:solidFill>
                  <a:srgbClr val="3C4245"/>
                </a:solidFill>
                <a:effectLst/>
                <a:latin typeface="Arial" panose="020B0604020202020204" pitchFamily="34" charset="0"/>
              </a:rPr>
              <a:t>prééclampsie</a:t>
            </a:r>
            <a:r>
              <a:rPr lang="en-US" b="1" i="0" dirty="0" smtClean="0">
                <a:solidFill>
                  <a:srgbClr val="3C4245"/>
                </a:solidFill>
                <a:effectLst/>
                <a:latin typeface="Arial" panose="020B0604020202020204" pitchFamily="34" charset="0"/>
              </a:rPr>
              <a:t> </a:t>
            </a:r>
            <a:r>
              <a:rPr lang="en-US" b="0" i="0" dirty="0" smtClean="0">
                <a:solidFill>
                  <a:srgbClr val="3C4245"/>
                </a:solidFill>
                <a:effectLst/>
                <a:latin typeface="Arial" panose="020B0604020202020204" pitchFamily="34" charset="0"/>
              </a:rPr>
              <a:t>et de la </a:t>
            </a:r>
            <a:r>
              <a:rPr lang="en-US" b="0" i="0" dirty="0" err="1" smtClean="0">
                <a:solidFill>
                  <a:srgbClr val="3C4245"/>
                </a:solidFill>
                <a:effectLst/>
                <a:latin typeface="Arial" panose="020B0604020202020204" pitchFamily="34" charset="0"/>
              </a:rPr>
              <a:t>prendre</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en</a:t>
            </a:r>
            <a:r>
              <a:rPr lang="en-US" b="0" i="0" dirty="0" smtClean="0">
                <a:solidFill>
                  <a:srgbClr val="3C4245"/>
                </a:solidFill>
                <a:effectLst/>
                <a:latin typeface="Arial" panose="020B0604020202020204" pitchFamily="34" charset="0"/>
              </a:rPr>
              <a:t> charge </a:t>
            </a:r>
            <a:r>
              <a:rPr lang="en-US" b="0" i="0" dirty="0" err="1" smtClean="0">
                <a:solidFill>
                  <a:srgbClr val="3C4245"/>
                </a:solidFill>
                <a:effectLst/>
                <a:latin typeface="Arial" panose="020B0604020202020204" pitchFamily="34" charset="0"/>
              </a:rPr>
              <a:t>d’une</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manière</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appropriée</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avant</a:t>
            </a:r>
            <a:r>
              <a:rPr lang="en-US" b="0" i="0" dirty="0" smtClean="0">
                <a:solidFill>
                  <a:srgbClr val="3C4245"/>
                </a:solidFill>
                <a:effectLst/>
                <a:latin typeface="Arial" panose="020B0604020202020204" pitchFamily="34" charset="0"/>
              </a:rPr>
              <a:t> la </a:t>
            </a:r>
            <a:r>
              <a:rPr lang="en-US" b="0" i="0" dirty="0" err="1" smtClean="0">
                <a:solidFill>
                  <a:srgbClr val="3C4245"/>
                </a:solidFill>
                <a:effectLst/>
                <a:latin typeface="Arial" panose="020B0604020202020204" pitchFamily="34" charset="0"/>
              </a:rPr>
              <a:t>survenue</a:t>
            </a:r>
            <a:r>
              <a:rPr lang="en-US" b="0" i="0" dirty="0" smtClean="0">
                <a:solidFill>
                  <a:srgbClr val="3C4245"/>
                </a:solidFill>
                <a:effectLst/>
                <a:latin typeface="Arial" panose="020B0604020202020204" pitchFamily="34" charset="0"/>
              </a:rPr>
              <a:t> de convulsions (</a:t>
            </a:r>
            <a:r>
              <a:rPr lang="en-US" b="0" i="0" dirty="0" err="1" smtClean="0">
                <a:solidFill>
                  <a:srgbClr val="3C4245"/>
                </a:solidFill>
                <a:effectLst/>
                <a:latin typeface="Arial" panose="020B0604020202020204" pitchFamily="34" charset="0"/>
              </a:rPr>
              <a:t>éclampsie</a:t>
            </a:r>
            <a:r>
              <a:rPr lang="en-US" b="0" i="0" dirty="0" smtClean="0">
                <a:solidFill>
                  <a:srgbClr val="3C4245"/>
                </a:solidFill>
                <a:effectLst/>
                <a:latin typeface="Arial" panose="020B0604020202020204" pitchFamily="34" charset="0"/>
              </a:rPr>
              <a:t>) et </a:t>
            </a:r>
            <a:r>
              <a:rPr lang="en-US" b="0" i="0" dirty="0" err="1" smtClean="0">
                <a:solidFill>
                  <a:srgbClr val="3C4245"/>
                </a:solidFill>
                <a:effectLst/>
                <a:latin typeface="Arial" panose="020B0604020202020204" pitchFamily="34" charset="0"/>
              </a:rPr>
              <a:t>autres</a:t>
            </a:r>
            <a:r>
              <a:rPr lang="en-US" b="0" i="0" dirty="0" smtClean="0">
                <a:solidFill>
                  <a:srgbClr val="3C4245"/>
                </a:solidFill>
                <a:effectLst/>
                <a:latin typeface="Arial" panose="020B0604020202020204" pitchFamily="34" charset="0"/>
              </a:rPr>
              <a:t> complications </a:t>
            </a:r>
            <a:r>
              <a:rPr lang="en-US" b="0" i="0" dirty="0" err="1" smtClean="0">
                <a:solidFill>
                  <a:srgbClr val="3C4245"/>
                </a:solidFill>
                <a:effectLst/>
                <a:latin typeface="Arial" panose="020B0604020202020204" pitchFamily="34" charset="0"/>
              </a:rPr>
              <a:t>mettant</a:t>
            </a:r>
            <a:r>
              <a:rPr lang="en-US" b="0" i="0" dirty="0" smtClean="0">
                <a:solidFill>
                  <a:srgbClr val="3C4245"/>
                </a:solidFill>
                <a:effectLst/>
                <a:latin typeface="Arial" panose="020B0604020202020204" pitchFamily="34" charset="0"/>
              </a:rPr>
              <a:t> la vie </a:t>
            </a:r>
            <a:r>
              <a:rPr lang="en-US" b="0" i="0" dirty="0" err="1" smtClean="0">
                <a:solidFill>
                  <a:srgbClr val="3C4245"/>
                </a:solidFill>
                <a:effectLst/>
                <a:latin typeface="Arial" panose="020B0604020202020204" pitchFamily="34" charset="0"/>
              </a:rPr>
              <a:t>en</a:t>
            </a:r>
            <a:r>
              <a:rPr lang="en-US" b="0" i="0" dirty="0" smtClean="0">
                <a:solidFill>
                  <a:srgbClr val="3C4245"/>
                </a:solidFill>
                <a:effectLst/>
                <a:latin typeface="Arial" panose="020B0604020202020204" pitchFamily="34" charset="0"/>
              </a:rPr>
              <a:t> danger. </a:t>
            </a:r>
            <a:r>
              <a:rPr lang="en-US" b="0" i="0" dirty="0" err="1" smtClean="0">
                <a:solidFill>
                  <a:srgbClr val="3C4245"/>
                </a:solidFill>
                <a:effectLst/>
                <a:latin typeface="Arial" panose="020B0604020202020204" pitchFamily="34" charset="0"/>
              </a:rPr>
              <a:t>L’administration</a:t>
            </a:r>
            <a:r>
              <a:rPr lang="en-US" b="0" i="0" dirty="0" smtClean="0">
                <a:solidFill>
                  <a:srgbClr val="3C4245"/>
                </a:solidFill>
                <a:effectLst/>
                <a:latin typeface="Arial" panose="020B0604020202020204" pitchFamily="34" charset="0"/>
              </a:rPr>
              <a:t> de </a:t>
            </a:r>
            <a:r>
              <a:rPr lang="en-US" b="0" i="0" dirty="0" err="1" smtClean="0">
                <a:solidFill>
                  <a:srgbClr val="3C4245"/>
                </a:solidFill>
                <a:effectLst/>
                <a:latin typeface="Arial" panose="020B0604020202020204" pitchFamily="34" charset="0"/>
              </a:rPr>
              <a:t>médicaments</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comme</a:t>
            </a:r>
            <a:r>
              <a:rPr lang="en-US" b="0" i="0" dirty="0" smtClean="0">
                <a:solidFill>
                  <a:srgbClr val="3C4245"/>
                </a:solidFill>
                <a:effectLst/>
                <a:latin typeface="Arial" panose="020B0604020202020204" pitchFamily="34" charset="0"/>
              </a:rPr>
              <a:t> le sulfate de </a:t>
            </a:r>
            <a:r>
              <a:rPr lang="en-US" b="0" i="0" dirty="0" err="1" smtClean="0">
                <a:solidFill>
                  <a:srgbClr val="3C4245"/>
                </a:solidFill>
                <a:effectLst/>
                <a:latin typeface="Arial" panose="020B0604020202020204" pitchFamily="34" charset="0"/>
              </a:rPr>
              <a:t>magnésium</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en</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cas</a:t>
            </a:r>
            <a:r>
              <a:rPr lang="en-US" b="0" i="0" dirty="0" smtClean="0">
                <a:solidFill>
                  <a:srgbClr val="3C4245"/>
                </a:solidFill>
                <a:effectLst/>
                <a:latin typeface="Arial" panose="020B0604020202020204" pitchFamily="34" charset="0"/>
              </a:rPr>
              <a:t> de </a:t>
            </a:r>
            <a:r>
              <a:rPr lang="en-US" b="0" i="0" dirty="0" err="1" smtClean="0">
                <a:solidFill>
                  <a:srgbClr val="3C4245"/>
                </a:solidFill>
                <a:effectLst/>
                <a:latin typeface="Arial" panose="020B0604020202020204" pitchFamily="34" charset="0"/>
              </a:rPr>
              <a:t>prééclampsie</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peut</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réduire</a:t>
            </a:r>
            <a:r>
              <a:rPr lang="en-US" b="0" i="0" dirty="0" smtClean="0">
                <a:solidFill>
                  <a:srgbClr val="3C4245"/>
                </a:solidFill>
                <a:effectLst/>
                <a:latin typeface="Arial" panose="020B0604020202020204" pitchFamily="34" charset="0"/>
              </a:rPr>
              <a:t> le </a:t>
            </a:r>
            <a:r>
              <a:rPr lang="en-US" b="0" i="0" dirty="0" err="1" smtClean="0">
                <a:solidFill>
                  <a:srgbClr val="3C4245"/>
                </a:solidFill>
                <a:effectLst/>
                <a:latin typeface="Arial" panose="020B0604020202020204" pitchFamily="34" charset="0"/>
              </a:rPr>
              <a:t>risque</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d’éclampsie</a:t>
            </a:r>
            <a:r>
              <a:rPr lang="en-US" b="0" i="0" dirty="0" smtClean="0">
                <a:solidFill>
                  <a:srgbClr val="3C4245"/>
                </a:solidFill>
                <a:effectLst/>
                <a:latin typeface="Arial" panose="020B0604020202020204" pitchFamily="34" charset="0"/>
              </a:rPr>
              <a:t> chez la femme.</a:t>
            </a:r>
          </a:p>
          <a:p>
            <a:pPr algn="l"/>
            <a:r>
              <a:rPr lang="en-US" b="0" i="0" dirty="0" smtClean="0">
                <a:solidFill>
                  <a:srgbClr val="3C4245"/>
                </a:solidFill>
                <a:effectLst/>
                <a:latin typeface="Arial" panose="020B0604020202020204" pitchFamily="34" charset="0"/>
              </a:rPr>
              <a:t>Pour </a:t>
            </a:r>
            <a:r>
              <a:rPr lang="en-US" b="0" i="0" dirty="0" err="1" smtClean="0">
                <a:solidFill>
                  <a:srgbClr val="3C4245"/>
                </a:solidFill>
                <a:effectLst/>
                <a:latin typeface="Arial" panose="020B0604020202020204" pitchFamily="34" charset="0"/>
              </a:rPr>
              <a:t>éviter</a:t>
            </a:r>
            <a:r>
              <a:rPr lang="en-US" b="0" i="0" dirty="0" smtClean="0">
                <a:solidFill>
                  <a:srgbClr val="3C4245"/>
                </a:solidFill>
                <a:effectLst/>
                <a:latin typeface="Arial" panose="020B0604020202020204" pitchFamily="34" charset="0"/>
              </a:rPr>
              <a:t> les </a:t>
            </a:r>
            <a:r>
              <a:rPr lang="en-US" b="0" i="0" dirty="0" err="1" smtClean="0">
                <a:solidFill>
                  <a:srgbClr val="3C4245"/>
                </a:solidFill>
                <a:effectLst/>
                <a:latin typeface="Arial" panose="020B0604020202020204" pitchFamily="34" charset="0"/>
              </a:rPr>
              <a:t>décès</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maternels</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il</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est</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également</a:t>
            </a:r>
            <a:r>
              <a:rPr lang="en-US" b="0" i="0" dirty="0" smtClean="0">
                <a:solidFill>
                  <a:srgbClr val="3C4245"/>
                </a:solidFill>
                <a:effectLst/>
                <a:latin typeface="Arial" panose="020B0604020202020204" pitchFamily="34" charset="0"/>
              </a:rPr>
              <a:t> primordial de </a:t>
            </a:r>
            <a:r>
              <a:rPr lang="en-US" b="0" i="0" dirty="0" err="1" smtClean="0">
                <a:solidFill>
                  <a:srgbClr val="3C4245"/>
                </a:solidFill>
                <a:effectLst/>
                <a:latin typeface="Arial" panose="020B0604020202020204" pitchFamily="34" charset="0"/>
              </a:rPr>
              <a:t>prévenir</a:t>
            </a:r>
            <a:r>
              <a:rPr lang="en-US" b="0" i="0" dirty="0" smtClean="0">
                <a:solidFill>
                  <a:srgbClr val="3C4245"/>
                </a:solidFill>
                <a:effectLst/>
                <a:latin typeface="Arial" panose="020B0604020202020204" pitchFamily="34" charset="0"/>
              </a:rPr>
              <a:t> les </a:t>
            </a:r>
            <a:r>
              <a:rPr lang="en-US" b="0" i="0" dirty="0" err="1" smtClean="0">
                <a:solidFill>
                  <a:srgbClr val="3C4245"/>
                </a:solidFill>
                <a:effectLst/>
                <a:latin typeface="Arial" panose="020B0604020202020204" pitchFamily="34" charset="0"/>
              </a:rPr>
              <a:t>grossesses</a:t>
            </a:r>
            <a:r>
              <a:rPr lang="en-US" b="0" i="0" dirty="0" smtClean="0">
                <a:solidFill>
                  <a:srgbClr val="3C4245"/>
                </a:solidFill>
                <a:effectLst/>
                <a:latin typeface="Arial" panose="020B0604020202020204" pitchFamily="34" charset="0"/>
              </a:rPr>
              <a:t> non </a:t>
            </a:r>
            <a:r>
              <a:rPr lang="en-US" b="0" i="0" dirty="0" err="1" smtClean="0">
                <a:solidFill>
                  <a:srgbClr val="3C4245"/>
                </a:solidFill>
                <a:effectLst/>
                <a:latin typeface="Arial" panose="020B0604020202020204" pitchFamily="34" charset="0"/>
              </a:rPr>
              <a:t>désirées</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ou</a:t>
            </a:r>
            <a:r>
              <a:rPr lang="en-US" b="0" i="0" dirty="0" smtClean="0">
                <a:solidFill>
                  <a:srgbClr val="3C4245"/>
                </a:solidFill>
                <a:effectLst/>
                <a:latin typeface="Arial" panose="020B0604020202020204" pitchFamily="34" charset="0"/>
              </a:rPr>
              <a:t> trop </a:t>
            </a:r>
            <a:r>
              <a:rPr lang="en-US" b="0" i="0" dirty="0" err="1" smtClean="0">
                <a:solidFill>
                  <a:srgbClr val="3C4245"/>
                </a:solidFill>
                <a:effectLst/>
                <a:latin typeface="Arial" panose="020B0604020202020204" pitchFamily="34" charset="0"/>
              </a:rPr>
              <a:t>précoces</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Toutes</a:t>
            </a:r>
            <a:r>
              <a:rPr lang="en-US" b="0" i="0" dirty="0" smtClean="0">
                <a:solidFill>
                  <a:srgbClr val="3C4245"/>
                </a:solidFill>
                <a:effectLst/>
                <a:latin typeface="Arial" panose="020B0604020202020204" pitchFamily="34" charset="0"/>
              </a:rPr>
              <a:t> les femmes, y </a:t>
            </a:r>
            <a:r>
              <a:rPr lang="en-US" b="0" i="0" dirty="0" err="1" smtClean="0">
                <a:solidFill>
                  <a:srgbClr val="3C4245"/>
                </a:solidFill>
                <a:effectLst/>
                <a:latin typeface="Arial" panose="020B0604020202020204" pitchFamily="34" charset="0"/>
              </a:rPr>
              <a:t>compris</a:t>
            </a:r>
            <a:r>
              <a:rPr lang="en-US" b="0" i="0" dirty="0" smtClean="0">
                <a:solidFill>
                  <a:srgbClr val="3C4245"/>
                </a:solidFill>
                <a:effectLst/>
                <a:latin typeface="Arial" panose="020B0604020202020204" pitchFamily="34" charset="0"/>
              </a:rPr>
              <a:t> les </a:t>
            </a:r>
            <a:r>
              <a:rPr lang="en-US" b="0" i="0" dirty="0" err="1" smtClean="0">
                <a:solidFill>
                  <a:srgbClr val="3C4245"/>
                </a:solidFill>
                <a:effectLst/>
                <a:latin typeface="Arial" panose="020B0604020202020204" pitchFamily="34" charset="0"/>
              </a:rPr>
              <a:t>adolescentes</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doivent</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avoir</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accès</a:t>
            </a:r>
            <a:r>
              <a:rPr lang="en-US" b="0" i="0" dirty="0" smtClean="0">
                <a:solidFill>
                  <a:srgbClr val="3C4245"/>
                </a:solidFill>
                <a:effectLst/>
                <a:latin typeface="Arial" panose="020B0604020202020204" pitchFamily="34" charset="0"/>
              </a:rPr>
              <a:t> à la contraception, à </a:t>
            </a:r>
            <a:r>
              <a:rPr lang="en-US" b="0" i="0" dirty="0" err="1" smtClean="0">
                <a:solidFill>
                  <a:srgbClr val="3C4245"/>
                </a:solidFill>
                <a:effectLst/>
                <a:latin typeface="Arial" panose="020B0604020202020204" pitchFamily="34" charset="0"/>
              </a:rPr>
              <a:t>l’avortement</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dans</a:t>
            </a:r>
            <a:r>
              <a:rPr lang="en-US" b="0" i="0" dirty="0" smtClean="0">
                <a:solidFill>
                  <a:srgbClr val="3C4245"/>
                </a:solidFill>
                <a:effectLst/>
                <a:latin typeface="Arial" panose="020B0604020202020204" pitchFamily="34" charset="0"/>
              </a:rPr>
              <a:t> de </a:t>
            </a:r>
            <a:r>
              <a:rPr lang="en-US" b="0" i="0" dirty="0" err="1" smtClean="0">
                <a:solidFill>
                  <a:srgbClr val="3C4245"/>
                </a:solidFill>
                <a:effectLst/>
                <a:latin typeface="Arial" panose="020B0604020202020204" pitchFamily="34" charset="0"/>
              </a:rPr>
              <a:t>bonnes</a:t>
            </a:r>
            <a:r>
              <a:rPr lang="en-US" b="0" i="0" dirty="0" smtClean="0">
                <a:solidFill>
                  <a:srgbClr val="3C4245"/>
                </a:solidFill>
                <a:effectLst/>
                <a:latin typeface="Arial" panose="020B0604020202020204" pitchFamily="34" charset="0"/>
              </a:rPr>
              <a:t> conditions de </a:t>
            </a:r>
            <a:r>
              <a:rPr lang="en-US" b="0" i="0" dirty="0" err="1" smtClean="0">
                <a:solidFill>
                  <a:srgbClr val="3C4245"/>
                </a:solidFill>
                <a:effectLst/>
                <a:latin typeface="Arial" panose="020B0604020202020204" pitchFamily="34" charset="0"/>
              </a:rPr>
              <a:t>sécurité</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dans</a:t>
            </a:r>
            <a:r>
              <a:rPr lang="en-US" b="0" i="0" dirty="0" smtClean="0">
                <a:solidFill>
                  <a:srgbClr val="3C4245"/>
                </a:solidFill>
                <a:effectLst/>
                <a:latin typeface="Arial" panose="020B0604020202020204" pitchFamily="34" charset="0"/>
              </a:rPr>
              <a:t> le </a:t>
            </a:r>
            <a:r>
              <a:rPr lang="en-US" b="0" i="0" dirty="0" err="1" smtClean="0">
                <a:solidFill>
                  <a:srgbClr val="3C4245"/>
                </a:solidFill>
                <a:effectLst/>
                <a:latin typeface="Arial" panose="020B0604020202020204" pitchFamily="34" charset="0"/>
              </a:rPr>
              <a:t>plein</a:t>
            </a:r>
            <a:r>
              <a:rPr lang="en-US" b="0" i="0" dirty="0" smtClean="0">
                <a:solidFill>
                  <a:srgbClr val="3C4245"/>
                </a:solidFill>
                <a:effectLst/>
                <a:latin typeface="Arial" panose="020B0604020202020204" pitchFamily="34" charset="0"/>
              </a:rPr>
              <a:t> respect du cadre </a:t>
            </a:r>
            <a:r>
              <a:rPr lang="en-US" b="0" i="0" dirty="0" err="1" smtClean="0">
                <a:solidFill>
                  <a:srgbClr val="3C4245"/>
                </a:solidFill>
                <a:effectLst/>
                <a:latin typeface="Arial" panose="020B0604020202020204" pitchFamily="34" charset="0"/>
              </a:rPr>
              <a:t>législatif</a:t>
            </a:r>
            <a:r>
              <a:rPr lang="en-US" b="0" i="0" dirty="0" smtClean="0">
                <a:solidFill>
                  <a:srgbClr val="3C4245"/>
                </a:solidFill>
                <a:effectLst/>
                <a:latin typeface="Arial" panose="020B0604020202020204" pitchFamily="34" charset="0"/>
              </a:rPr>
              <a:t> et à des </a:t>
            </a:r>
            <a:r>
              <a:rPr lang="en-US" b="0" i="0" dirty="0" err="1" smtClean="0">
                <a:solidFill>
                  <a:srgbClr val="3C4245"/>
                </a:solidFill>
                <a:effectLst/>
                <a:latin typeface="Arial" panose="020B0604020202020204" pitchFamily="34" charset="0"/>
              </a:rPr>
              <a:t>soins</a:t>
            </a:r>
            <a:r>
              <a:rPr lang="en-US" b="0" i="0" dirty="0" smtClean="0">
                <a:solidFill>
                  <a:srgbClr val="3C4245"/>
                </a:solidFill>
                <a:effectLst/>
                <a:latin typeface="Arial" panose="020B0604020202020204" pitchFamily="34" charset="0"/>
              </a:rPr>
              <a:t> de </a:t>
            </a:r>
            <a:r>
              <a:rPr lang="en-US" b="0" i="0" dirty="0" err="1" smtClean="0">
                <a:solidFill>
                  <a:srgbClr val="3C4245"/>
                </a:solidFill>
                <a:effectLst/>
                <a:latin typeface="Arial" panose="020B0604020202020204" pitchFamily="34" charset="0"/>
              </a:rPr>
              <a:t>qualité</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suivant</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l’avortement</a:t>
            </a:r>
            <a:r>
              <a:rPr lang="en-US" b="0" i="0" dirty="0" smtClean="0">
                <a:solidFill>
                  <a:srgbClr val="3C4245"/>
                </a:solidFill>
                <a:effectLst/>
                <a:latin typeface="Arial" panose="020B0604020202020204" pitchFamily="34" charset="0"/>
              </a:rPr>
              <a:t>.</a:t>
            </a:r>
          </a:p>
          <a:p>
            <a:pPr algn="l"/>
            <a:r>
              <a:rPr lang="en-US" b="1" i="0" dirty="0" err="1" smtClean="0">
                <a:solidFill>
                  <a:srgbClr val="3C4245"/>
                </a:solidFill>
                <a:effectLst/>
                <a:latin typeface="Arial" panose="020B0604020202020204" pitchFamily="34" charset="0"/>
              </a:rPr>
              <a:t>Pourquoi</a:t>
            </a:r>
            <a:r>
              <a:rPr lang="en-US" b="1" i="0" dirty="0" smtClean="0">
                <a:solidFill>
                  <a:srgbClr val="3C4245"/>
                </a:solidFill>
                <a:effectLst/>
                <a:latin typeface="Arial" panose="020B0604020202020204" pitchFamily="34" charset="0"/>
              </a:rPr>
              <a:t> les femmes ne </a:t>
            </a:r>
            <a:r>
              <a:rPr lang="en-US" b="1" i="0" dirty="0" err="1" smtClean="0">
                <a:solidFill>
                  <a:srgbClr val="3C4245"/>
                </a:solidFill>
                <a:effectLst/>
                <a:latin typeface="Arial" panose="020B0604020202020204" pitchFamily="34" charset="0"/>
              </a:rPr>
              <a:t>bénéficient-elles</a:t>
            </a:r>
            <a:r>
              <a:rPr lang="en-US" b="1" i="0" dirty="0" smtClean="0">
                <a:solidFill>
                  <a:srgbClr val="3C4245"/>
                </a:solidFill>
                <a:effectLst/>
                <a:latin typeface="Arial" panose="020B0604020202020204" pitchFamily="34" charset="0"/>
              </a:rPr>
              <a:t> pas des </a:t>
            </a:r>
            <a:r>
              <a:rPr lang="en-US" b="1" i="0" dirty="0" err="1" smtClean="0">
                <a:solidFill>
                  <a:srgbClr val="3C4245"/>
                </a:solidFill>
                <a:effectLst/>
                <a:latin typeface="Arial" panose="020B0604020202020204" pitchFamily="34" charset="0"/>
              </a:rPr>
              <a:t>soins</a:t>
            </a:r>
            <a:r>
              <a:rPr lang="en-US" b="1" i="0" dirty="0" smtClean="0">
                <a:solidFill>
                  <a:srgbClr val="3C4245"/>
                </a:solidFill>
                <a:effectLst/>
                <a:latin typeface="Arial" panose="020B0604020202020204" pitchFamily="34" charset="0"/>
              </a:rPr>
              <a:t> </a:t>
            </a:r>
            <a:r>
              <a:rPr lang="en-US" b="1" i="0" dirty="0" err="1" smtClean="0">
                <a:solidFill>
                  <a:srgbClr val="3C4245"/>
                </a:solidFill>
                <a:effectLst/>
                <a:latin typeface="Arial" panose="020B0604020202020204" pitchFamily="34" charset="0"/>
              </a:rPr>
              <a:t>dont</a:t>
            </a:r>
            <a:r>
              <a:rPr lang="en-US" b="1" i="0" dirty="0" smtClean="0">
                <a:solidFill>
                  <a:srgbClr val="3C4245"/>
                </a:solidFill>
                <a:effectLst/>
                <a:latin typeface="Arial" panose="020B0604020202020204" pitchFamily="34" charset="0"/>
              </a:rPr>
              <a:t> </a:t>
            </a:r>
            <a:r>
              <a:rPr lang="en-US" b="1" i="0" dirty="0" err="1" smtClean="0">
                <a:solidFill>
                  <a:srgbClr val="3C4245"/>
                </a:solidFill>
                <a:effectLst/>
                <a:latin typeface="Arial" panose="020B0604020202020204" pitchFamily="34" charset="0"/>
              </a:rPr>
              <a:t>elles</a:t>
            </a:r>
            <a:r>
              <a:rPr lang="en-US" b="1" i="0" dirty="0" smtClean="0">
                <a:solidFill>
                  <a:srgbClr val="3C4245"/>
                </a:solidFill>
                <a:effectLst/>
                <a:latin typeface="Arial" panose="020B0604020202020204" pitchFamily="34" charset="0"/>
              </a:rPr>
              <a:t> </a:t>
            </a:r>
            <a:r>
              <a:rPr lang="en-US" b="1" i="0" dirty="0" err="1" smtClean="0">
                <a:solidFill>
                  <a:srgbClr val="3C4245"/>
                </a:solidFill>
                <a:effectLst/>
                <a:latin typeface="Arial" panose="020B0604020202020204" pitchFamily="34" charset="0"/>
              </a:rPr>
              <a:t>ont</a:t>
            </a:r>
            <a:r>
              <a:rPr lang="en-US" b="1" i="0" dirty="0" smtClean="0">
                <a:solidFill>
                  <a:srgbClr val="3C4245"/>
                </a:solidFill>
                <a:effectLst/>
                <a:latin typeface="Arial" panose="020B0604020202020204" pitchFamily="34" charset="0"/>
              </a:rPr>
              <a:t> </a:t>
            </a:r>
            <a:r>
              <a:rPr lang="en-US" b="1" i="0" dirty="0" err="1" smtClean="0">
                <a:solidFill>
                  <a:srgbClr val="3C4245"/>
                </a:solidFill>
                <a:effectLst/>
                <a:latin typeface="Arial" panose="020B0604020202020204" pitchFamily="34" charset="0"/>
              </a:rPr>
              <a:t>besoin</a:t>
            </a:r>
            <a:r>
              <a:rPr lang="en-US" b="1" i="0" dirty="0" smtClean="0">
                <a:solidFill>
                  <a:srgbClr val="3C4245"/>
                </a:solidFill>
                <a:effectLst/>
                <a:latin typeface="Arial" panose="020B0604020202020204" pitchFamily="34" charset="0"/>
              </a:rPr>
              <a:t>?</a:t>
            </a:r>
          </a:p>
          <a:p>
            <a:pPr algn="l"/>
            <a:r>
              <a:rPr lang="en-US" b="0" i="0" dirty="0" smtClean="0">
                <a:solidFill>
                  <a:srgbClr val="3C4245"/>
                </a:solidFill>
                <a:effectLst/>
                <a:latin typeface="Arial" panose="020B0604020202020204" pitchFamily="34" charset="0"/>
              </a:rPr>
              <a:t>Ce </a:t>
            </a:r>
            <a:r>
              <a:rPr lang="en-US" b="0" i="0" dirty="0" err="1" smtClean="0">
                <a:solidFill>
                  <a:srgbClr val="3C4245"/>
                </a:solidFill>
                <a:effectLst/>
                <a:latin typeface="Arial" panose="020B0604020202020204" pitchFamily="34" charset="0"/>
              </a:rPr>
              <a:t>sont</a:t>
            </a:r>
            <a:r>
              <a:rPr lang="en-US" b="0" i="0" dirty="0" smtClean="0">
                <a:solidFill>
                  <a:srgbClr val="3C4245"/>
                </a:solidFill>
                <a:effectLst/>
                <a:latin typeface="Arial" panose="020B0604020202020204" pitchFamily="34" charset="0"/>
              </a:rPr>
              <a:t> les femmes </a:t>
            </a:r>
            <a:r>
              <a:rPr lang="en-US" b="0" i="0" dirty="0" err="1" smtClean="0">
                <a:solidFill>
                  <a:srgbClr val="3C4245"/>
                </a:solidFill>
                <a:effectLst/>
                <a:latin typeface="Arial" panose="020B0604020202020204" pitchFamily="34" charset="0"/>
              </a:rPr>
              <a:t>pauvres</a:t>
            </a:r>
            <a:r>
              <a:rPr lang="en-US" b="0" i="0" dirty="0" smtClean="0">
                <a:solidFill>
                  <a:srgbClr val="3C4245"/>
                </a:solidFill>
                <a:effectLst/>
                <a:latin typeface="Arial" panose="020B0604020202020204" pitchFamily="34" charset="0"/>
              </a:rPr>
              <a:t> vivant </a:t>
            </a:r>
            <a:r>
              <a:rPr lang="en-US" b="0" i="0" dirty="0" err="1" smtClean="0">
                <a:solidFill>
                  <a:srgbClr val="3C4245"/>
                </a:solidFill>
                <a:effectLst/>
                <a:latin typeface="Arial" panose="020B0604020202020204" pitchFamily="34" charset="0"/>
              </a:rPr>
              <a:t>dans</a:t>
            </a:r>
            <a:r>
              <a:rPr lang="en-US" b="0" i="0" dirty="0" smtClean="0">
                <a:solidFill>
                  <a:srgbClr val="3C4245"/>
                </a:solidFill>
                <a:effectLst/>
                <a:latin typeface="Arial" panose="020B0604020202020204" pitchFamily="34" charset="0"/>
              </a:rPr>
              <a:t> des zones </a:t>
            </a:r>
            <a:r>
              <a:rPr lang="en-US" b="0" i="0" dirty="0" err="1" smtClean="0">
                <a:solidFill>
                  <a:srgbClr val="3C4245"/>
                </a:solidFill>
                <a:effectLst/>
                <a:latin typeface="Arial" panose="020B0604020202020204" pitchFamily="34" charset="0"/>
              </a:rPr>
              <a:t>reculées</a:t>
            </a:r>
            <a:r>
              <a:rPr lang="en-US" b="0" i="0" dirty="0" smtClean="0">
                <a:solidFill>
                  <a:srgbClr val="3C4245"/>
                </a:solidFill>
                <a:effectLst/>
                <a:latin typeface="Arial" panose="020B0604020202020204" pitchFamily="34" charset="0"/>
              </a:rPr>
              <a:t> qui </a:t>
            </a:r>
            <a:r>
              <a:rPr lang="en-US" b="0" i="0" dirty="0" err="1" smtClean="0">
                <a:solidFill>
                  <a:srgbClr val="3C4245"/>
                </a:solidFill>
                <a:effectLst/>
                <a:latin typeface="Arial" panose="020B0604020202020204" pitchFamily="34" charset="0"/>
              </a:rPr>
              <a:t>ont</a:t>
            </a:r>
            <a:r>
              <a:rPr lang="en-US" b="0" i="0" dirty="0" smtClean="0">
                <a:solidFill>
                  <a:srgbClr val="3C4245"/>
                </a:solidFill>
                <a:effectLst/>
                <a:latin typeface="Arial" panose="020B0604020202020204" pitchFamily="34" charset="0"/>
              </a:rPr>
              <a:t> le </a:t>
            </a:r>
            <a:r>
              <a:rPr lang="en-US" b="0" i="0" dirty="0" err="1" smtClean="0">
                <a:solidFill>
                  <a:srgbClr val="3C4245"/>
                </a:solidFill>
                <a:effectLst/>
                <a:latin typeface="Arial" panose="020B0604020202020204" pitchFamily="34" charset="0"/>
              </a:rPr>
              <a:t>moins</a:t>
            </a:r>
            <a:r>
              <a:rPr lang="en-US" b="0" i="0" dirty="0" smtClean="0">
                <a:solidFill>
                  <a:srgbClr val="3C4245"/>
                </a:solidFill>
                <a:effectLst/>
                <a:latin typeface="Arial" panose="020B0604020202020204" pitchFamily="34" charset="0"/>
              </a:rPr>
              <a:t> de chances de </a:t>
            </a:r>
            <a:r>
              <a:rPr lang="en-US" b="0" i="0" dirty="0" err="1" smtClean="0">
                <a:solidFill>
                  <a:srgbClr val="3C4245"/>
                </a:solidFill>
                <a:effectLst/>
                <a:latin typeface="Arial" panose="020B0604020202020204" pitchFamily="34" charset="0"/>
              </a:rPr>
              <a:t>recevoir</a:t>
            </a:r>
            <a:r>
              <a:rPr lang="en-US" b="0" i="0" dirty="0" smtClean="0">
                <a:solidFill>
                  <a:srgbClr val="3C4245"/>
                </a:solidFill>
                <a:effectLst/>
                <a:latin typeface="Arial" panose="020B0604020202020204" pitchFamily="34" charset="0"/>
              </a:rPr>
              <a:t> des </a:t>
            </a:r>
            <a:r>
              <a:rPr lang="en-US" b="0" i="0" dirty="0" err="1" smtClean="0">
                <a:solidFill>
                  <a:srgbClr val="3C4245"/>
                </a:solidFill>
                <a:effectLst/>
                <a:latin typeface="Arial" panose="020B0604020202020204" pitchFamily="34" charset="0"/>
              </a:rPr>
              <a:t>soins</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médicaux</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appropriés</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Cela</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est</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particulièrement</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vrai</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dans</a:t>
            </a:r>
            <a:r>
              <a:rPr lang="en-US" b="0" i="0" dirty="0" smtClean="0">
                <a:solidFill>
                  <a:srgbClr val="3C4245"/>
                </a:solidFill>
                <a:effectLst/>
                <a:latin typeface="Arial" panose="020B0604020202020204" pitchFamily="34" charset="0"/>
              </a:rPr>
              <a:t> les </a:t>
            </a:r>
            <a:r>
              <a:rPr lang="en-US" b="0" i="0" dirty="0" err="1" smtClean="0">
                <a:solidFill>
                  <a:srgbClr val="3C4245"/>
                </a:solidFill>
                <a:effectLst/>
                <a:latin typeface="Arial" panose="020B0604020202020204" pitchFamily="34" charset="0"/>
              </a:rPr>
              <a:t>régions</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où</a:t>
            </a:r>
            <a:r>
              <a:rPr lang="en-US" b="0" i="0" dirty="0" smtClean="0">
                <a:solidFill>
                  <a:srgbClr val="3C4245"/>
                </a:solidFill>
                <a:effectLst/>
                <a:latin typeface="Arial" panose="020B0604020202020204" pitchFamily="34" charset="0"/>
              </a:rPr>
              <a:t> les </a:t>
            </a:r>
            <a:r>
              <a:rPr lang="en-US" b="0" i="0" dirty="0" err="1" smtClean="0">
                <a:solidFill>
                  <a:srgbClr val="3C4245"/>
                </a:solidFill>
                <a:effectLst/>
                <a:latin typeface="Arial" panose="020B0604020202020204" pitchFamily="34" charset="0"/>
              </a:rPr>
              <a:t>travailleurs</a:t>
            </a:r>
            <a:r>
              <a:rPr lang="en-US" b="0" i="0" dirty="0" smtClean="0">
                <a:solidFill>
                  <a:srgbClr val="3C4245"/>
                </a:solidFill>
                <a:effectLst/>
                <a:latin typeface="Arial" panose="020B0604020202020204" pitchFamily="34" charset="0"/>
              </a:rPr>
              <a:t> de santé </a:t>
            </a:r>
            <a:r>
              <a:rPr lang="en-US" b="0" i="0" dirty="0" err="1" smtClean="0">
                <a:solidFill>
                  <a:srgbClr val="3C4245"/>
                </a:solidFill>
                <a:effectLst/>
                <a:latin typeface="Arial" panose="020B0604020202020204" pitchFamily="34" charset="0"/>
              </a:rPr>
              <a:t>qualifiés</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sont</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peu</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nombreux</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comme</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l’Afrique</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subsaharienne</a:t>
            </a:r>
            <a:r>
              <a:rPr lang="en-US" b="0" i="0" dirty="0" smtClean="0">
                <a:solidFill>
                  <a:srgbClr val="3C4245"/>
                </a:solidFill>
                <a:effectLst/>
                <a:latin typeface="Arial" panose="020B0604020202020204" pitchFamily="34" charset="0"/>
              </a:rPr>
              <a:t> et </a:t>
            </a:r>
            <a:r>
              <a:rPr lang="en-US" b="0" i="0" dirty="0" err="1" smtClean="0">
                <a:solidFill>
                  <a:srgbClr val="3C4245"/>
                </a:solidFill>
                <a:effectLst/>
                <a:latin typeface="Arial" panose="020B0604020202020204" pitchFamily="34" charset="0"/>
              </a:rPr>
              <a:t>l’Asie</a:t>
            </a:r>
            <a:r>
              <a:rPr lang="en-US" b="0" i="0" dirty="0" smtClean="0">
                <a:solidFill>
                  <a:srgbClr val="3C4245"/>
                </a:solidFill>
                <a:effectLst/>
                <a:latin typeface="Arial" panose="020B0604020202020204" pitchFamily="34" charset="0"/>
              </a:rPr>
              <a:t> du </a:t>
            </a:r>
            <a:r>
              <a:rPr lang="en-US" b="0" i="0" dirty="0" err="1" smtClean="0">
                <a:solidFill>
                  <a:srgbClr val="3C4245"/>
                </a:solidFill>
                <a:effectLst/>
                <a:latin typeface="Arial" panose="020B0604020202020204" pitchFamily="34" charset="0"/>
              </a:rPr>
              <a:t>Sud</a:t>
            </a:r>
            <a:r>
              <a:rPr lang="en-US" b="0" i="0" dirty="0" smtClean="0">
                <a:solidFill>
                  <a:srgbClr val="3C4245"/>
                </a:solidFill>
                <a:effectLst/>
                <a:latin typeface="Arial" panose="020B0604020202020204" pitchFamily="34" charset="0"/>
              </a:rPr>
              <a:t>. Si le </a:t>
            </a:r>
            <a:r>
              <a:rPr lang="en-US" b="0" i="0" dirty="0" err="1" smtClean="0">
                <a:solidFill>
                  <a:srgbClr val="3C4245"/>
                </a:solidFill>
                <a:effectLst/>
                <a:latin typeface="Arial" panose="020B0604020202020204" pitchFamily="34" charset="0"/>
              </a:rPr>
              <a:t>niveau</a:t>
            </a:r>
            <a:r>
              <a:rPr lang="en-US" b="0" i="0" dirty="0" smtClean="0">
                <a:solidFill>
                  <a:srgbClr val="3C4245"/>
                </a:solidFill>
                <a:effectLst/>
                <a:latin typeface="Arial" panose="020B0604020202020204" pitchFamily="34" charset="0"/>
              </a:rPr>
              <a:t> de </a:t>
            </a:r>
            <a:r>
              <a:rPr lang="en-US" b="0" i="0" dirty="0" err="1" smtClean="0">
                <a:solidFill>
                  <a:srgbClr val="3C4245"/>
                </a:solidFill>
                <a:effectLst/>
                <a:latin typeface="Arial" panose="020B0604020202020204" pitchFamily="34" charset="0"/>
              </a:rPr>
              <a:t>soins</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anténatals</a:t>
            </a:r>
            <a:r>
              <a:rPr lang="en-US" b="0" i="0" dirty="0" smtClean="0">
                <a:solidFill>
                  <a:srgbClr val="3C4245"/>
                </a:solidFill>
                <a:effectLst/>
                <a:latin typeface="Arial" panose="020B0604020202020204" pitchFamily="34" charset="0"/>
              </a:rPr>
              <a:t> a </a:t>
            </a:r>
            <a:r>
              <a:rPr lang="en-US" b="0" i="0" dirty="0" err="1" smtClean="0">
                <a:solidFill>
                  <a:srgbClr val="3C4245"/>
                </a:solidFill>
                <a:effectLst/>
                <a:latin typeface="Arial" panose="020B0604020202020204" pitchFamily="34" charset="0"/>
              </a:rPr>
              <a:t>augmenté</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dans</a:t>
            </a:r>
            <a:r>
              <a:rPr lang="en-US" b="0" i="0" dirty="0" smtClean="0">
                <a:solidFill>
                  <a:srgbClr val="3C4245"/>
                </a:solidFill>
                <a:effectLst/>
                <a:latin typeface="Arial" panose="020B0604020202020204" pitchFamily="34" charset="0"/>
              </a:rPr>
              <a:t> de </a:t>
            </a:r>
            <a:r>
              <a:rPr lang="en-US" b="0" i="0" dirty="0" err="1" smtClean="0">
                <a:solidFill>
                  <a:srgbClr val="3C4245"/>
                </a:solidFill>
                <a:effectLst/>
                <a:latin typeface="Arial" panose="020B0604020202020204" pitchFamily="34" charset="0"/>
              </a:rPr>
              <a:t>nombreuses</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régions</a:t>
            </a:r>
            <a:r>
              <a:rPr lang="en-US" b="0" i="0" dirty="0" smtClean="0">
                <a:solidFill>
                  <a:srgbClr val="3C4245"/>
                </a:solidFill>
                <a:effectLst/>
                <a:latin typeface="Arial" panose="020B0604020202020204" pitchFamily="34" charset="0"/>
              </a:rPr>
              <a:t> du monde au </a:t>
            </a:r>
            <a:r>
              <a:rPr lang="en-US" b="0" i="0" dirty="0" err="1" smtClean="0">
                <a:solidFill>
                  <a:srgbClr val="3C4245"/>
                </a:solidFill>
                <a:effectLst/>
                <a:latin typeface="Arial" panose="020B0604020202020204" pitchFamily="34" charset="0"/>
              </a:rPr>
              <a:t>cours</a:t>
            </a:r>
            <a:r>
              <a:rPr lang="en-US" b="0" i="0" dirty="0" smtClean="0">
                <a:solidFill>
                  <a:srgbClr val="3C4245"/>
                </a:solidFill>
                <a:effectLst/>
                <a:latin typeface="Arial" panose="020B0604020202020204" pitchFamily="34" charset="0"/>
              </a:rPr>
              <a:t> de la </a:t>
            </a:r>
            <a:r>
              <a:rPr lang="en-US" b="0" i="0" dirty="0" err="1" smtClean="0">
                <a:solidFill>
                  <a:srgbClr val="3C4245"/>
                </a:solidFill>
                <a:effectLst/>
                <a:latin typeface="Arial" panose="020B0604020202020204" pitchFamily="34" charset="0"/>
              </a:rPr>
              <a:t>dernière</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décennie</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seules</a:t>
            </a:r>
            <a:r>
              <a:rPr lang="en-US" b="0" i="0" dirty="0" smtClean="0">
                <a:solidFill>
                  <a:srgbClr val="3C4245"/>
                </a:solidFill>
                <a:effectLst/>
                <a:latin typeface="Arial" panose="020B0604020202020204" pitchFamily="34" charset="0"/>
              </a:rPr>
              <a:t> 51% des femmes des pays à </a:t>
            </a:r>
            <a:r>
              <a:rPr lang="en-US" b="0" i="0" dirty="0" err="1" smtClean="0">
                <a:solidFill>
                  <a:srgbClr val="3C4245"/>
                </a:solidFill>
                <a:effectLst/>
                <a:latin typeface="Arial" panose="020B0604020202020204" pitchFamily="34" charset="0"/>
              </a:rPr>
              <a:t>faible</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revenu</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bénéficient</a:t>
            </a:r>
            <a:r>
              <a:rPr lang="en-US" b="0" i="0" dirty="0" smtClean="0">
                <a:solidFill>
                  <a:srgbClr val="3C4245"/>
                </a:solidFill>
                <a:effectLst/>
                <a:latin typeface="Arial" panose="020B0604020202020204" pitchFamily="34" charset="0"/>
              </a:rPr>
              <a:t> de </a:t>
            </a:r>
            <a:r>
              <a:rPr lang="en-US" b="0" i="0" dirty="0" err="1" smtClean="0">
                <a:solidFill>
                  <a:srgbClr val="3C4245"/>
                </a:solidFill>
                <a:effectLst/>
                <a:latin typeface="Arial" panose="020B0604020202020204" pitchFamily="34" charset="0"/>
              </a:rPr>
              <a:t>l’assistance</a:t>
            </a:r>
            <a:r>
              <a:rPr lang="en-US" b="0" i="0" dirty="0" smtClean="0">
                <a:solidFill>
                  <a:srgbClr val="3C4245"/>
                </a:solidFill>
                <a:effectLst/>
                <a:latin typeface="Arial" panose="020B0604020202020204" pitchFamily="34" charset="0"/>
              </a:rPr>
              <a:t> d’un personnel </a:t>
            </a:r>
            <a:r>
              <a:rPr lang="en-US" b="0" i="0" dirty="0" err="1" smtClean="0">
                <a:solidFill>
                  <a:srgbClr val="3C4245"/>
                </a:solidFill>
                <a:effectLst/>
                <a:latin typeface="Arial" panose="020B0604020202020204" pitchFamily="34" charset="0"/>
              </a:rPr>
              <a:t>qualifié</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lors</a:t>
            </a:r>
            <a:r>
              <a:rPr lang="en-US" b="0" i="0" dirty="0" smtClean="0">
                <a:solidFill>
                  <a:srgbClr val="3C4245"/>
                </a:solidFill>
                <a:effectLst/>
                <a:latin typeface="Arial" panose="020B0604020202020204" pitchFamily="34" charset="0"/>
              </a:rPr>
              <a:t> de </a:t>
            </a:r>
            <a:r>
              <a:rPr lang="en-US" b="0" i="0" dirty="0" err="1" smtClean="0">
                <a:solidFill>
                  <a:srgbClr val="3C4245"/>
                </a:solidFill>
                <a:effectLst/>
                <a:latin typeface="Arial" panose="020B0604020202020204" pitchFamily="34" charset="0"/>
              </a:rPr>
              <a:t>l’accouchement</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Autrement</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dit</a:t>
            </a:r>
            <a:r>
              <a:rPr lang="en-US" b="0" i="0" dirty="0" smtClean="0">
                <a:solidFill>
                  <a:srgbClr val="3C4245"/>
                </a:solidFill>
                <a:effectLst/>
                <a:latin typeface="Arial" panose="020B0604020202020204" pitchFamily="34" charset="0"/>
              </a:rPr>
              <a:t>, des millions de naissances </a:t>
            </a:r>
            <a:r>
              <a:rPr lang="en-US" b="0" i="0" dirty="0" err="1" smtClean="0">
                <a:solidFill>
                  <a:srgbClr val="3C4245"/>
                </a:solidFill>
                <a:effectLst/>
                <a:latin typeface="Arial" panose="020B0604020202020204" pitchFamily="34" charset="0"/>
              </a:rPr>
              <a:t>ont</a:t>
            </a:r>
            <a:r>
              <a:rPr lang="en-US" b="0" i="0" dirty="0" smtClean="0">
                <a:solidFill>
                  <a:srgbClr val="3C4245"/>
                </a:solidFill>
                <a:effectLst/>
                <a:latin typeface="Arial" panose="020B0604020202020204" pitchFamily="34" charset="0"/>
              </a:rPr>
              <a:t> lieu sans </a:t>
            </a:r>
            <a:r>
              <a:rPr lang="en-US" b="0" i="0" dirty="0" err="1" smtClean="0">
                <a:solidFill>
                  <a:srgbClr val="3C4245"/>
                </a:solidFill>
                <a:effectLst/>
                <a:latin typeface="Arial" panose="020B0604020202020204" pitchFamily="34" charset="0"/>
              </a:rPr>
              <a:t>l’assistance</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d’une</a:t>
            </a:r>
            <a:r>
              <a:rPr lang="en-US" b="0" i="0" dirty="0" smtClean="0">
                <a:solidFill>
                  <a:srgbClr val="3C4245"/>
                </a:solidFill>
                <a:effectLst/>
                <a:latin typeface="Arial" panose="020B0604020202020204" pitchFamily="34" charset="0"/>
              </a:rPr>
              <a:t> sage-femme, d’un </a:t>
            </a:r>
            <a:r>
              <a:rPr lang="en-US" b="0" i="0" dirty="0" err="1" smtClean="0">
                <a:solidFill>
                  <a:srgbClr val="3C4245"/>
                </a:solidFill>
                <a:effectLst/>
                <a:latin typeface="Arial" panose="020B0604020202020204" pitchFamily="34" charset="0"/>
              </a:rPr>
              <a:t>médecin</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ou</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d’une</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infirmière</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qualifiée</a:t>
            </a:r>
            <a:r>
              <a:rPr lang="en-US" b="0" i="0" dirty="0" smtClean="0">
                <a:solidFill>
                  <a:srgbClr val="3C4245"/>
                </a:solidFill>
                <a:effectLst/>
                <a:latin typeface="Arial" panose="020B0604020202020204" pitchFamily="34" charset="0"/>
              </a:rPr>
              <a:t>.</a:t>
            </a:r>
          </a:p>
          <a:p>
            <a:pPr algn="l"/>
            <a:r>
              <a:rPr lang="en-US" b="0" i="0" dirty="0" err="1" smtClean="0">
                <a:solidFill>
                  <a:srgbClr val="3C4245"/>
                </a:solidFill>
                <a:effectLst/>
                <a:latin typeface="Arial" panose="020B0604020202020204" pitchFamily="34" charset="0"/>
              </a:rPr>
              <a:t>Dans</a:t>
            </a:r>
            <a:r>
              <a:rPr lang="en-US" b="0" i="0" dirty="0" smtClean="0">
                <a:solidFill>
                  <a:srgbClr val="3C4245"/>
                </a:solidFill>
                <a:effectLst/>
                <a:latin typeface="Arial" panose="020B0604020202020204" pitchFamily="34" charset="0"/>
              </a:rPr>
              <a:t> les pays à haut </a:t>
            </a:r>
            <a:r>
              <a:rPr lang="en-US" b="0" i="0" dirty="0" err="1" smtClean="0">
                <a:solidFill>
                  <a:srgbClr val="3C4245"/>
                </a:solidFill>
                <a:effectLst/>
                <a:latin typeface="Arial" panose="020B0604020202020204" pitchFamily="34" charset="0"/>
              </a:rPr>
              <a:t>revenu</a:t>
            </a:r>
            <a:r>
              <a:rPr lang="en-US" b="0" i="0" dirty="0" smtClean="0">
                <a:solidFill>
                  <a:srgbClr val="3C4245"/>
                </a:solidFill>
                <a:effectLst/>
                <a:latin typeface="Arial" panose="020B0604020202020204" pitchFamily="34" charset="0"/>
              </a:rPr>
              <a:t>, la quasi-</a:t>
            </a:r>
            <a:r>
              <a:rPr lang="en-US" b="0" i="0" dirty="0" err="1" smtClean="0">
                <a:solidFill>
                  <a:srgbClr val="3C4245"/>
                </a:solidFill>
                <a:effectLst/>
                <a:latin typeface="Arial" panose="020B0604020202020204" pitchFamily="34" charset="0"/>
              </a:rPr>
              <a:t>totalité</a:t>
            </a:r>
            <a:r>
              <a:rPr lang="en-US" b="0" i="0" dirty="0" smtClean="0">
                <a:solidFill>
                  <a:srgbClr val="3C4245"/>
                </a:solidFill>
                <a:effectLst/>
                <a:latin typeface="Arial" panose="020B0604020202020204" pitchFamily="34" charset="0"/>
              </a:rPr>
              <a:t> des femmes </a:t>
            </a:r>
            <a:r>
              <a:rPr lang="en-US" b="0" i="0" dirty="0" err="1" smtClean="0">
                <a:solidFill>
                  <a:srgbClr val="3C4245"/>
                </a:solidFill>
                <a:effectLst/>
                <a:latin typeface="Arial" panose="020B0604020202020204" pitchFamily="34" charset="0"/>
              </a:rPr>
              <a:t>bénéficient</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d’au</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moins</a:t>
            </a:r>
            <a:r>
              <a:rPr lang="en-US" b="0" i="0" dirty="0" smtClean="0">
                <a:solidFill>
                  <a:srgbClr val="3C4245"/>
                </a:solidFill>
                <a:effectLst/>
                <a:latin typeface="Arial" panose="020B0604020202020204" pitchFamily="34" charset="0"/>
              </a:rPr>
              <a:t> 4 consultations </a:t>
            </a:r>
            <a:r>
              <a:rPr lang="en-US" b="0" i="0" dirty="0" err="1" smtClean="0">
                <a:solidFill>
                  <a:srgbClr val="3C4245"/>
                </a:solidFill>
                <a:effectLst/>
                <a:latin typeface="Arial" panose="020B0604020202020204" pitchFamily="34" charset="0"/>
              </a:rPr>
              <a:t>anténatales</a:t>
            </a:r>
            <a:r>
              <a:rPr lang="en-US" b="0" i="0" dirty="0" smtClean="0">
                <a:solidFill>
                  <a:srgbClr val="3C4245"/>
                </a:solidFill>
                <a:effectLst/>
                <a:latin typeface="Arial" panose="020B0604020202020204" pitchFamily="34" charset="0"/>
              </a:rPr>
              <a:t>, de </a:t>
            </a:r>
            <a:r>
              <a:rPr lang="en-US" b="0" i="0" dirty="0" err="1" smtClean="0">
                <a:solidFill>
                  <a:srgbClr val="3C4245"/>
                </a:solidFill>
                <a:effectLst/>
                <a:latin typeface="Arial" panose="020B0604020202020204" pitchFamily="34" charset="0"/>
              </a:rPr>
              <a:t>l’assistance</a:t>
            </a:r>
            <a:r>
              <a:rPr lang="en-US" b="0" i="0" dirty="0" smtClean="0">
                <a:solidFill>
                  <a:srgbClr val="3C4245"/>
                </a:solidFill>
                <a:effectLst/>
                <a:latin typeface="Arial" panose="020B0604020202020204" pitchFamily="34" charset="0"/>
              </a:rPr>
              <a:t> d’un agent de santé </a:t>
            </a:r>
            <a:r>
              <a:rPr lang="en-US" b="0" i="0" dirty="0" err="1" smtClean="0">
                <a:solidFill>
                  <a:srgbClr val="3C4245"/>
                </a:solidFill>
                <a:effectLst/>
                <a:latin typeface="Arial" panose="020B0604020202020204" pitchFamily="34" charset="0"/>
              </a:rPr>
              <a:t>qualifié</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lors</a:t>
            </a:r>
            <a:r>
              <a:rPr lang="en-US" b="0" i="0" dirty="0" smtClean="0">
                <a:solidFill>
                  <a:srgbClr val="3C4245"/>
                </a:solidFill>
                <a:effectLst/>
                <a:latin typeface="Arial" panose="020B0604020202020204" pitchFamily="34" charset="0"/>
              </a:rPr>
              <a:t> de </a:t>
            </a:r>
            <a:r>
              <a:rPr lang="en-US" b="0" i="0" dirty="0" err="1" smtClean="0">
                <a:solidFill>
                  <a:srgbClr val="3C4245"/>
                </a:solidFill>
                <a:effectLst/>
                <a:latin typeface="Arial" panose="020B0604020202020204" pitchFamily="34" charset="0"/>
              </a:rPr>
              <a:t>l’accouchement</a:t>
            </a:r>
            <a:r>
              <a:rPr lang="en-US" b="0" i="0" dirty="0" smtClean="0">
                <a:solidFill>
                  <a:srgbClr val="3C4245"/>
                </a:solidFill>
                <a:effectLst/>
                <a:latin typeface="Arial" panose="020B0604020202020204" pitchFamily="34" charset="0"/>
              </a:rPr>
              <a:t> et de </a:t>
            </a:r>
            <a:r>
              <a:rPr lang="en-US" b="0" i="0" dirty="0" err="1" smtClean="0">
                <a:solidFill>
                  <a:srgbClr val="3C4245"/>
                </a:solidFill>
                <a:effectLst/>
                <a:latin typeface="Arial" panose="020B0604020202020204" pitchFamily="34" charset="0"/>
              </a:rPr>
              <a:t>soins</a:t>
            </a:r>
            <a:r>
              <a:rPr lang="en-US" b="0" i="0" dirty="0" smtClean="0">
                <a:solidFill>
                  <a:srgbClr val="3C4245"/>
                </a:solidFill>
                <a:effectLst/>
                <a:latin typeface="Arial" panose="020B0604020202020204" pitchFamily="34" charset="0"/>
              </a:rPr>
              <a:t> post-partum. </a:t>
            </a:r>
            <a:r>
              <a:rPr lang="en-US" b="0" i="0" dirty="0" err="1" smtClean="0">
                <a:solidFill>
                  <a:srgbClr val="3C4245"/>
                </a:solidFill>
                <a:effectLst/>
                <a:latin typeface="Arial" panose="020B0604020202020204" pitchFamily="34" charset="0"/>
              </a:rPr>
              <a:t>Dans</a:t>
            </a:r>
            <a:r>
              <a:rPr lang="en-US" b="0" i="0" dirty="0" smtClean="0">
                <a:solidFill>
                  <a:srgbClr val="3C4245"/>
                </a:solidFill>
                <a:effectLst/>
                <a:latin typeface="Arial" panose="020B0604020202020204" pitchFamily="34" charset="0"/>
              </a:rPr>
              <a:t> les pays à </a:t>
            </a:r>
            <a:r>
              <a:rPr lang="en-US" b="0" i="0" dirty="0" err="1" smtClean="0">
                <a:solidFill>
                  <a:srgbClr val="3C4245"/>
                </a:solidFill>
                <a:effectLst/>
                <a:latin typeface="Arial" panose="020B0604020202020204" pitchFamily="34" charset="0"/>
              </a:rPr>
              <a:t>faible</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revenu</a:t>
            </a:r>
            <a:r>
              <a:rPr lang="en-US" b="0" i="0" dirty="0" smtClean="0">
                <a:solidFill>
                  <a:srgbClr val="3C4245"/>
                </a:solidFill>
                <a:effectLst/>
                <a:latin typeface="Arial" panose="020B0604020202020204" pitchFamily="34" charset="0"/>
              </a:rPr>
              <a:t>, sur </a:t>
            </a:r>
            <a:r>
              <a:rPr lang="en-US" b="0" i="0" dirty="0" err="1" smtClean="0">
                <a:solidFill>
                  <a:srgbClr val="3C4245"/>
                </a:solidFill>
                <a:effectLst/>
                <a:latin typeface="Arial" panose="020B0604020202020204" pitchFamily="34" charset="0"/>
              </a:rPr>
              <a:t>l’ensemble</a:t>
            </a:r>
            <a:r>
              <a:rPr lang="en-US" b="0" i="0" dirty="0" smtClean="0">
                <a:solidFill>
                  <a:srgbClr val="3C4245"/>
                </a:solidFill>
                <a:effectLst/>
                <a:latin typeface="Arial" panose="020B0604020202020204" pitchFamily="34" charset="0"/>
              </a:rPr>
              <a:t> des femmes enceintes, un </a:t>
            </a:r>
            <a:r>
              <a:rPr lang="en-US" b="0" i="0" dirty="0" err="1" smtClean="0">
                <a:solidFill>
                  <a:srgbClr val="3C4245"/>
                </a:solidFill>
                <a:effectLst/>
                <a:latin typeface="Arial" panose="020B0604020202020204" pitchFamily="34" charset="0"/>
              </a:rPr>
              <a:t>peu</a:t>
            </a:r>
            <a:r>
              <a:rPr lang="en-US" b="0" i="0" dirty="0" smtClean="0">
                <a:solidFill>
                  <a:srgbClr val="3C4245"/>
                </a:solidFill>
                <a:effectLst/>
                <a:latin typeface="Arial" panose="020B0604020202020204" pitchFamily="34" charset="0"/>
              </a:rPr>
              <a:t> plus de 40% </a:t>
            </a:r>
            <a:r>
              <a:rPr lang="en-US" b="0" i="0" dirty="0" err="1" smtClean="0">
                <a:solidFill>
                  <a:srgbClr val="3C4245"/>
                </a:solidFill>
                <a:effectLst/>
                <a:latin typeface="Arial" panose="020B0604020202020204" pitchFamily="34" charset="0"/>
              </a:rPr>
              <a:t>avaient</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bénéficié</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en</a:t>
            </a:r>
            <a:r>
              <a:rPr lang="en-US" b="0" i="0" dirty="0" smtClean="0">
                <a:solidFill>
                  <a:srgbClr val="3C4245"/>
                </a:solidFill>
                <a:effectLst/>
                <a:latin typeface="Arial" panose="020B0604020202020204" pitchFamily="34" charset="0"/>
              </a:rPr>
              <a:t> 2015 des 4 consultations </a:t>
            </a:r>
            <a:r>
              <a:rPr lang="en-US" b="0" i="0" dirty="0" err="1" smtClean="0">
                <a:solidFill>
                  <a:srgbClr val="3C4245"/>
                </a:solidFill>
                <a:effectLst/>
                <a:latin typeface="Arial" panose="020B0604020202020204" pitchFamily="34" charset="0"/>
              </a:rPr>
              <a:t>anténatales</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recommandées</a:t>
            </a:r>
            <a:r>
              <a:rPr lang="en-US" b="0" i="0" dirty="0" smtClean="0">
                <a:solidFill>
                  <a:srgbClr val="3C4245"/>
                </a:solidFill>
                <a:effectLst/>
                <a:latin typeface="Arial" panose="020B0604020202020204" pitchFamily="34" charset="0"/>
              </a:rPr>
              <a:t>.</a:t>
            </a:r>
          </a:p>
          <a:p>
            <a:pPr algn="l"/>
            <a:r>
              <a:rPr lang="en-US" b="0" i="0" dirty="0" smtClean="0">
                <a:solidFill>
                  <a:srgbClr val="3C4245"/>
                </a:solidFill>
                <a:effectLst/>
                <a:latin typeface="Arial" panose="020B0604020202020204" pitchFamily="34" charset="0"/>
              </a:rPr>
              <a:t>Les </a:t>
            </a:r>
            <a:r>
              <a:rPr lang="en-US" b="0" i="0" dirty="0" err="1" smtClean="0">
                <a:solidFill>
                  <a:srgbClr val="3C4245"/>
                </a:solidFill>
                <a:effectLst/>
                <a:latin typeface="Arial" panose="020B0604020202020204" pitchFamily="34" charset="0"/>
              </a:rPr>
              <a:t>autres</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facteurs</a:t>
            </a:r>
            <a:r>
              <a:rPr lang="en-US" b="0" i="0" dirty="0" smtClean="0">
                <a:solidFill>
                  <a:srgbClr val="3C4245"/>
                </a:solidFill>
                <a:effectLst/>
                <a:latin typeface="Arial" panose="020B0604020202020204" pitchFamily="34" charset="0"/>
              </a:rPr>
              <a:t> qui </a:t>
            </a:r>
            <a:r>
              <a:rPr lang="en-US" b="0" i="0" dirty="0" err="1" smtClean="0">
                <a:solidFill>
                  <a:srgbClr val="3C4245"/>
                </a:solidFill>
                <a:effectLst/>
                <a:latin typeface="Arial" panose="020B0604020202020204" pitchFamily="34" charset="0"/>
              </a:rPr>
              <a:t>empêchent</a:t>
            </a:r>
            <a:r>
              <a:rPr lang="en-US" b="0" i="0" dirty="0" smtClean="0">
                <a:solidFill>
                  <a:srgbClr val="3C4245"/>
                </a:solidFill>
                <a:effectLst/>
                <a:latin typeface="Arial" panose="020B0604020202020204" pitchFamily="34" charset="0"/>
              </a:rPr>
              <a:t> les femmes de </a:t>
            </a:r>
            <a:r>
              <a:rPr lang="en-US" b="0" i="0" dirty="0" err="1" smtClean="0">
                <a:solidFill>
                  <a:srgbClr val="3C4245"/>
                </a:solidFill>
                <a:effectLst/>
                <a:latin typeface="Arial" panose="020B0604020202020204" pitchFamily="34" charset="0"/>
              </a:rPr>
              <a:t>recevoir</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ou</a:t>
            </a:r>
            <a:r>
              <a:rPr lang="en-US" b="0" i="0" dirty="0" smtClean="0">
                <a:solidFill>
                  <a:srgbClr val="3C4245"/>
                </a:solidFill>
                <a:effectLst/>
                <a:latin typeface="Arial" panose="020B0604020202020204" pitchFamily="34" charset="0"/>
              </a:rPr>
              <a:t> de </a:t>
            </a:r>
            <a:r>
              <a:rPr lang="en-US" b="0" i="0" dirty="0" err="1" smtClean="0">
                <a:solidFill>
                  <a:srgbClr val="3C4245"/>
                </a:solidFill>
                <a:effectLst/>
                <a:latin typeface="Arial" panose="020B0604020202020204" pitchFamily="34" charset="0"/>
              </a:rPr>
              <a:t>solliciter</a:t>
            </a:r>
            <a:r>
              <a:rPr lang="en-US" b="0" i="0" dirty="0" smtClean="0">
                <a:solidFill>
                  <a:srgbClr val="3C4245"/>
                </a:solidFill>
                <a:effectLst/>
                <a:latin typeface="Arial" panose="020B0604020202020204" pitchFamily="34" charset="0"/>
              </a:rPr>
              <a:t> des </a:t>
            </a:r>
            <a:r>
              <a:rPr lang="en-US" b="0" i="0" dirty="0" err="1" smtClean="0">
                <a:solidFill>
                  <a:srgbClr val="3C4245"/>
                </a:solidFill>
                <a:effectLst/>
                <a:latin typeface="Arial" panose="020B0604020202020204" pitchFamily="34" charset="0"/>
              </a:rPr>
              <a:t>soins</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durant</a:t>
            </a:r>
            <a:r>
              <a:rPr lang="en-US" b="0" i="0" dirty="0" smtClean="0">
                <a:solidFill>
                  <a:srgbClr val="3C4245"/>
                </a:solidFill>
                <a:effectLst/>
                <a:latin typeface="Arial" panose="020B0604020202020204" pitchFamily="34" charset="0"/>
              </a:rPr>
              <a:t> la </a:t>
            </a:r>
            <a:r>
              <a:rPr lang="en-US" b="0" i="0" dirty="0" err="1" smtClean="0">
                <a:solidFill>
                  <a:srgbClr val="3C4245"/>
                </a:solidFill>
                <a:effectLst/>
                <a:latin typeface="Arial" panose="020B0604020202020204" pitchFamily="34" charset="0"/>
              </a:rPr>
              <a:t>grossesse</a:t>
            </a:r>
            <a:r>
              <a:rPr lang="en-US" b="0" i="0" dirty="0" smtClean="0">
                <a:solidFill>
                  <a:srgbClr val="3C4245"/>
                </a:solidFill>
                <a:effectLst/>
                <a:latin typeface="Arial" panose="020B0604020202020204" pitchFamily="34" charset="0"/>
              </a:rPr>
              <a:t> et </a:t>
            </a:r>
            <a:r>
              <a:rPr lang="en-US" b="0" i="0" dirty="0" err="1" smtClean="0">
                <a:solidFill>
                  <a:srgbClr val="3C4245"/>
                </a:solidFill>
                <a:effectLst/>
                <a:latin typeface="Arial" panose="020B0604020202020204" pitchFamily="34" charset="0"/>
              </a:rPr>
              <a:t>l’accouchement</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sont</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notamment</a:t>
            </a:r>
            <a:r>
              <a:rPr lang="en-US" b="0" i="0" dirty="0" smtClean="0">
                <a:solidFill>
                  <a:srgbClr val="3C4245"/>
                </a:solidFill>
                <a:effectLst/>
                <a:latin typeface="Arial" panose="020B0604020202020204" pitchFamily="34" charset="0"/>
              </a:rPr>
              <a:t> les </a:t>
            </a:r>
            <a:r>
              <a:rPr lang="en-US" b="0" i="0" dirty="0" err="1" smtClean="0">
                <a:solidFill>
                  <a:srgbClr val="3C4245"/>
                </a:solidFill>
                <a:effectLst/>
                <a:latin typeface="Arial" panose="020B0604020202020204" pitchFamily="34" charset="0"/>
              </a:rPr>
              <a:t>suivants</a:t>
            </a:r>
            <a:r>
              <a:rPr lang="en-US" b="0" i="0" dirty="0" smtClean="0">
                <a:solidFill>
                  <a:srgbClr val="3C4245"/>
                </a:solidFill>
                <a:effectLst/>
                <a:latin typeface="Arial" panose="020B0604020202020204" pitchFamily="34" charset="0"/>
              </a:rPr>
              <a:t>:</a:t>
            </a:r>
          </a:p>
          <a:p>
            <a:pPr algn="l">
              <a:buFont typeface="Arial" panose="020B0604020202020204" pitchFamily="34" charset="0"/>
              <a:buChar char="•"/>
            </a:pPr>
            <a:r>
              <a:rPr lang="en-US" b="0" i="0" dirty="0" smtClean="0">
                <a:solidFill>
                  <a:srgbClr val="3C4245"/>
                </a:solidFill>
                <a:effectLst/>
                <a:latin typeface="Arial" panose="020B0604020202020204" pitchFamily="34" charset="0"/>
              </a:rPr>
              <a:t>la </a:t>
            </a:r>
            <a:r>
              <a:rPr lang="en-US" b="0" i="0" dirty="0" err="1" smtClean="0">
                <a:solidFill>
                  <a:srgbClr val="3C4245"/>
                </a:solidFill>
                <a:effectLst/>
                <a:latin typeface="Arial" panose="020B0604020202020204" pitchFamily="34" charset="0"/>
              </a:rPr>
              <a:t>pauvreté</a:t>
            </a:r>
            <a:r>
              <a:rPr lang="en-US" b="0" i="0" dirty="0" smtClean="0">
                <a:solidFill>
                  <a:srgbClr val="3C4245"/>
                </a:solidFill>
                <a:effectLst/>
                <a:latin typeface="Arial" panose="020B0604020202020204" pitchFamily="34" charset="0"/>
              </a:rPr>
              <a:t>;</a:t>
            </a:r>
          </a:p>
          <a:p>
            <a:pPr algn="l">
              <a:buFont typeface="Arial" panose="020B0604020202020204" pitchFamily="34" charset="0"/>
              <a:buChar char="•"/>
            </a:pPr>
            <a:r>
              <a:rPr lang="en-US" b="0" i="0" dirty="0" smtClean="0">
                <a:solidFill>
                  <a:srgbClr val="3C4245"/>
                </a:solidFill>
                <a:effectLst/>
                <a:latin typeface="Arial" panose="020B0604020202020204" pitchFamily="34" charset="0"/>
              </a:rPr>
              <a:t>la distance;</a:t>
            </a:r>
          </a:p>
          <a:p>
            <a:pPr algn="l">
              <a:buFont typeface="Arial" panose="020B0604020202020204" pitchFamily="34" charset="0"/>
              <a:buChar char="•"/>
            </a:pPr>
            <a:r>
              <a:rPr lang="en-US" b="0" i="0" dirty="0" smtClean="0">
                <a:solidFill>
                  <a:srgbClr val="3C4245"/>
                </a:solidFill>
                <a:effectLst/>
                <a:latin typeface="Arial" panose="020B0604020202020204" pitchFamily="34" charset="0"/>
              </a:rPr>
              <a:t>le </a:t>
            </a:r>
            <a:r>
              <a:rPr lang="en-US" b="0" i="0" dirty="0" err="1" smtClean="0">
                <a:solidFill>
                  <a:srgbClr val="3C4245"/>
                </a:solidFill>
                <a:effectLst/>
                <a:latin typeface="Arial" panose="020B0604020202020204" pitchFamily="34" charset="0"/>
              </a:rPr>
              <a:t>manque</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d’informations</a:t>
            </a:r>
            <a:r>
              <a:rPr lang="en-US" b="0" i="0" dirty="0" smtClean="0">
                <a:solidFill>
                  <a:srgbClr val="3C4245"/>
                </a:solidFill>
                <a:effectLst/>
                <a:latin typeface="Arial" panose="020B0604020202020204" pitchFamily="34" charset="0"/>
              </a:rPr>
              <a:t>;</a:t>
            </a:r>
          </a:p>
          <a:p>
            <a:pPr algn="l">
              <a:buFont typeface="Arial" panose="020B0604020202020204" pitchFamily="34" charset="0"/>
              <a:buChar char="•"/>
            </a:pPr>
            <a:r>
              <a:rPr lang="en-US" b="0" i="0" dirty="0" err="1" smtClean="0">
                <a:solidFill>
                  <a:srgbClr val="3C4245"/>
                </a:solidFill>
                <a:effectLst/>
                <a:latin typeface="Arial" panose="020B0604020202020204" pitchFamily="34" charset="0"/>
              </a:rPr>
              <a:t>l’inadéquation</a:t>
            </a:r>
            <a:r>
              <a:rPr lang="en-US" b="0" i="0" dirty="0" smtClean="0">
                <a:solidFill>
                  <a:srgbClr val="3C4245"/>
                </a:solidFill>
                <a:effectLst/>
                <a:latin typeface="Arial" panose="020B0604020202020204" pitchFamily="34" charset="0"/>
              </a:rPr>
              <a:t> des services;</a:t>
            </a:r>
          </a:p>
          <a:p>
            <a:pPr algn="l">
              <a:buFont typeface="Arial" panose="020B0604020202020204" pitchFamily="34" charset="0"/>
              <a:buChar char="•"/>
            </a:pPr>
            <a:r>
              <a:rPr lang="en-US" b="0" i="0" dirty="0" smtClean="0">
                <a:solidFill>
                  <a:srgbClr val="3C4245"/>
                </a:solidFill>
                <a:effectLst/>
                <a:latin typeface="Arial" panose="020B0604020202020204" pitchFamily="34" charset="0"/>
              </a:rPr>
              <a:t>les </a:t>
            </a:r>
            <a:r>
              <a:rPr lang="en-US" b="0" i="0" dirty="0" err="1" smtClean="0">
                <a:solidFill>
                  <a:srgbClr val="3C4245"/>
                </a:solidFill>
                <a:effectLst/>
                <a:latin typeface="Arial" panose="020B0604020202020204" pitchFamily="34" charset="0"/>
              </a:rPr>
              <a:t>pratiques</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culturelles</a:t>
            </a:r>
            <a:r>
              <a:rPr lang="en-US" b="0" i="0" dirty="0" smtClean="0">
                <a:solidFill>
                  <a:srgbClr val="3C4245"/>
                </a:solidFill>
                <a:effectLst/>
                <a:latin typeface="Arial" panose="020B0604020202020204" pitchFamily="34" charset="0"/>
              </a:rPr>
              <a:t>.</a:t>
            </a:r>
          </a:p>
          <a:p>
            <a:pPr algn="l"/>
            <a:r>
              <a:rPr lang="en-US" b="0" i="0" dirty="0" smtClean="0">
                <a:solidFill>
                  <a:srgbClr val="3C4245"/>
                </a:solidFill>
                <a:effectLst/>
                <a:latin typeface="Arial" panose="020B0604020202020204" pitchFamily="34" charset="0"/>
              </a:rPr>
              <a:t>Pour </a:t>
            </a:r>
            <a:r>
              <a:rPr lang="en-US" b="0" i="0" dirty="0" err="1" smtClean="0">
                <a:solidFill>
                  <a:srgbClr val="3C4245"/>
                </a:solidFill>
                <a:effectLst/>
                <a:latin typeface="Arial" panose="020B0604020202020204" pitchFamily="34" charset="0"/>
              </a:rPr>
              <a:t>améliorer</a:t>
            </a:r>
            <a:r>
              <a:rPr lang="en-US" b="0" i="0" dirty="0" smtClean="0">
                <a:solidFill>
                  <a:srgbClr val="3C4245"/>
                </a:solidFill>
                <a:effectLst/>
                <a:latin typeface="Arial" panose="020B0604020202020204" pitchFamily="34" charset="0"/>
              </a:rPr>
              <a:t> la santé </a:t>
            </a:r>
            <a:r>
              <a:rPr lang="en-US" b="0" i="0" dirty="0" err="1" smtClean="0">
                <a:solidFill>
                  <a:srgbClr val="3C4245"/>
                </a:solidFill>
                <a:effectLst/>
                <a:latin typeface="Arial" panose="020B0604020202020204" pitchFamily="34" charset="0"/>
              </a:rPr>
              <a:t>maternelle</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il</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convient</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d’identifier</a:t>
            </a:r>
            <a:r>
              <a:rPr lang="en-US" b="0" i="0" dirty="0" smtClean="0">
                <a:solidFill>
                  <a:srgbClr val="3C4245"/>
                </a:solidFill>
                <a:effectLst/>
                <a:latin typeface="Arial" panose="020B0604020202020204" pitchFamily="34" charset="0"/>
              </a:rPr>
              <a:t> les obstacles qui </a:t>
            </a:r>
            <a:r>
              <a:rPr lang="en-US" b="0" i="0" dirty="0" err="1" smtClean="0">
                <a:solidFill>
                  <a:srgbClr val="3C4245"/>
                </a:solidFill>
                <a:effectLst/>
                <a:latin typeface="Arial" panose="020B0604020202020204" pitchFamily="34" charset="0"/>
              </a:rPr>
              <a:t>limitent</a:t>
            </a:r>
            <a:r>
              <a:rPr lang="en-US" b="0" i="0" dirty="0" smtClean="0">
                <a:solidFill>
                  <a:srgbClr val="3C4245"/>
                </a:solidFill>
                <a:effectLst/>
                <a:latin typeface="Arial" panose="020B0604020202020204" pitchFamily="34" charset="0"/>
              </a:rPr>
              <a:t> </a:t>
            </a:r>
            <a:r>
              <a:rPr lang="en-US" b="0" i="0" dirty="0" err="1" smtClean="0">
                <a:solidFill>
                  <a:srgbClr val="3C4245"/>
                </a:solidFill>
                <a:effectLst/>
                <a:latin typeface="Arial" panose="020B0604020202020204" pitchFamily="34" charset="0"/>
              </a:rPr>
              <a:t>l’accès</a:t>
            </a:r>
            <a:r>
              <a:rPr lang="en-US" b="0" i="0" dirty="0" smtClean="0">
                <a:solidFill>
                  <a:srgbClr val="3C4245"/>
                </a:solidFill>
                <a:effectLst/>
                <a:latin typeface="Arial" panose="020B0604020202020204" pitchFamily="34" charset="0"/>
              </a:rPr>
              <a:t> à des services de santé </a:t>
            </a:r>
            <a:r>
              <a:rPr lang="en-US" b="0" i="0" dirty="0" err="1" smtClean="0">
                <a:solidFill>
                  <a:srgbClr val="3C4245"/>
                </a:solidFill>
                <a:effectLst/>
                <a:latin typeface="Arial" panose="020B0604020202020204" pitchFamily="34" charset="0"/>
              </a:rPr>
              <a:t>maternelle</a:t>
            </a:r>
            <a:r>
              <a:rPr lang="en-US" b="0" i="0" dirty="0" smtClean="0">
                <a:solidFill>
                  <a:srgbClr val="3C4245"/>
                </a:solidFill>
                <a:effectLst/>
                <a:latin typeface="Arial" panose="020B0604020202020204" pitchFamily="34" charset="0"/>
              </a:rPr>
              <a:t> de </a:t>
            </a:r>
            <a:r>
              <a:rPr lang="en-US" b="0" i="0" dirty="0" err="1" smtClean="0">
                <a:solidFill>
                  <a:srgbClr val="3C4245"/>
                </a:solidFill>
                <a:effectLst/>
                <a:latin typeface="Arial" panose="020B0604020202020204" pitchFamily="34" charset="0"/>
              </a:rPr>
              <a:t>qualité</a:t>
            </a:r>
            <a:r>
              <a:rPr lang="en-US" b="0" i="0" dirty="0" smtClean="0">
                <a:solidFill>
                  <a:srgbClr val="3C4245"/>
                </a:solidFill>
                <a:effectLst/>
                <a:latin typeface="Arial" panose="020B0604020202020204" pitchFamily="34" charset="0"/>
              </a:rPr>
              <a:t> et de </a:t>
            </a:r>
            <a:r>
              <a:rPr lang="en-US" b="0" i="0" dirty="0" err="1" smtClean="0">
                <a:solidFill>
                  <a:srgbClr val="3C4245"/>
                </a:solidFill>
                <a:effectLst/>
                <a:latin typeface="Arial" panose="020B0604020202020204" pitchFamily="34" charset="0"/>
              </a:rPr>
              <a:t>prendre</a:t>
            </a:r>
            <a:r>
              <a:rPr lang="en-US" b="0" i="0" dirty="0" smtClean="0">
                <a:solidFill>
                  <a:srgbClr val="3C4245"/>
                </a:solidFill>
                <a:effectLst/>
                <a:latin typeface="Arial" panose="020B0604020202020204" pitchFamily="34" charset="0"/>
              </a:rPr>
              <a:t> des </a:t>
            </a:r>
            <a:r>
              <a:rPr lang="en-US" b="0" i="0" dirty="0" err="1" smtClean="0">
                <a:solidFill>
                  <a:srgbClr val="3C4245"/>
                </a:solidFill>
                <a:effectLst/>
                <a:latin typeface="Arial" panose="020B0604020202020204" pitchFamily="34" charset="0"/>
              </a:rPr>
              <a:t>mesures</a:t>
            </a:r>
            <a:r>
              <a:rPr lang="en-US" b="0" i="0" dirty="0" smtClean="0">
                <a:solidFill>
                  <a:srgbClr val="3C4245"/>
                </a:solidFill>
                <a:effectLst/>
                <a:latin typeface="Arial" panose="020B0604020202020204" pitchFamily="34" charset="0"/>
              </a:rPr>
              <a:t> pour y </a:t>
            </a:r>
            <a:r>
              <a:rPr lang="en-US" b="0" i="0" dirty="0" err="1" smtClean="0">
                <a:solidFill>
                  <a:srgbClr val="3C4245"/>
                </a:solidFill>
                <a:effectLst/>
                <a:latin typeface="Arial" panose="020B0604020202020204" pitchFamily="34" charset="0"/>
              </a:rPr>
              <a:t>remédier</a:t>
            </a:r>
            <a:r>
              <a:rPr lang="en-US" b="0" i="0" dirty="0" smtClean="0">
                <a:solidFill>
                  <a:srgbClr val="3C4245"/>
                </a:solidFill>
                <a:effectLst/>
                <a:latin typeface="Arial" panose="020B0604020202020204" pitchFamily="34" charset="0"/>
              </a:rPr>
              <a:t> à </a:t>
            </a:r>
            <a:r>
              <a:rPr lang="en-US" b="0" i="0" dirty="0" err="1" smtClean="0">
                <a:solidFill>
                  <a:srgbClr val="3C4245"/>
                </a:solidFill>
                <a:effectLst/>
                <a:latin typeface="Arial" panose="020B0604020202020204" pitchFamily="34" charset="0"/>
              </a:rPr>
              <a:t>tous</a:t>
            </a:r>
            <a:r>
              <a:rPr lang="en-US" b="0" i="0" dirty="0" smtClean="0">
                <a:solidFill>
                  <a:srgbClr val="3C4245"/>
                </a:solidFill>
                <a:effectLst/>
                <a:latin typeface="Arial" panose="020B0604020202020204" pitchFamily="34" charset="0"/>
              </a:rPr>
              <a:t> les </a:t>
            </a:r>
            <a:r>
              <a:rPr lang="en-US" b="0" i="0" dirty="0" err="1" smtClean="0">
                <a:solidFill>
                  <a:srgbClr val="3C4245"/>
                </a:solidFill>
                <a:effectLst/>
                <a:latin typeface="Arial" panose="020B0604020202020204" pitchFamily="34" charset="0"/>
              </a:rPr>
              <a:t>niveaux</a:t>
            </a:r>
            <a:r>
              <a:rPr lang="en-US" b="0" i="0" dirty="0" smtClean="0">
                <a:solidFill>
                  <a:srgbClr val="3C4245"/>
                </a:solidFill>
                <a:effectLst/>
                <a:latin typeface="Arial" panose="020B0604020202020204" pitchFamily="34" charset="0"/>
              </a:rPr>
              <a:t> du </a:t>
            </a:r>
            <a:r>
              <a:rPr lang="en-US" b="0" i="0" dirty="0" err="1" smtClean="0">
                <a:solidFill>
                  <a:srgbClr val="3C4245"/>
                </a:solidFill>
                <a:effectLst/>
                <a:latin typeface="Arial" panose="020B0604020202020204" pitchFamily="34" charset="0"/>
              </a:rPr>
              <a:t>système</a:t>
            </a:r>
            <a:r>
              <a:rPr lang="en-US" b="0" i="0" dirty="0" smtClean="0">
                <a:solidFill>
                  <a:srgbClr val="3C4245"/>
                </a:solidFill>
                <a:effectLst/>
                <a:latin typeface="Arial" panose="020B0604020202020204" pitchFamily="34" charset="0"/>
              </a:rPr>
              <a:t> de santé. </a:t>
            </a:r>
          </a:p>
          <a:p>
            <a:endParaRPr lang="fr-F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A1A0A3-5BA1-43C5-8D2B-742E3B377DD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8316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Question: Quelles sont les causes principales de </a:t>
            </a:r>
            <a:r>
              <a:rPr lang="fr-FR" dirty="0" err="1" smtClean="0"/>
              <a:t>deces</a:t>
            </a:r>
            <a:r>
              <a:rPr lang="fr-FR" dirty="0" smtClean="0"/>
              <a:t> maternel dans</a:t>
            </a:r>
            <a:r>
              <a:rPr lang="fr-FR" baseline="0" dirty="0" smtClean="0"/>
              <a:t> votre pays? </a:t>
            </a:r>
            <a:endParaRPr lang="fr-FR" dirty="0"/>
          </a:p>
        </p:txBody>
      </p:sp>
      <p:sp>
        <p:nvSpPr>
          <p:cNvPr id="4" name="Slide Number Placeholder 3"/>
          <p:cNvSpPr>
            <a:spLocks noGrp="1"/>
          </p:cNvSpPr>
          <p:nvPr>
            <p:ph type="sldNum" sz="quarter" idx="10"/>
          </p:nvPr>
        </p:nvSpPr>
        <p:spPr/>
        <p:txBody>
          <a:bodyPr/>
          <a:lstStyle/>
          <a:p>
            <a:fld id="{5BA1A0A3-5BA1-43C5-8D2B-742E3B377DD8}" type="slidenum">
              <a:rPr lang="fr-FR" smtClean="0"/>
              <a:t>16</a:t>
            </a:fld>
            <a:endParaRPr lang="fr-FR"/>
          </a:p>
        </p:txBody>
      </p:sp>
    </p:spTree>
    <p:extLst>
      <p:ext uri="{BB962C8B-B14F-4D97-AF65-F5344CB8AC3E}">
        <p14:creationId xmlns:p14="http://schemas.microsoft.com/office/powerpoint/2010/main" val="1817140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smtClean="0"/>
              <a:t>Question: </a:t>
            </a:r>
            <a:r>
              <a:rPr lang="fr-FR" dirty="0" smtClean="0"/>
              <a:t>comment</a:t>
            </a:r>
            <a:r>
              <a:rPr lang="fr-FR" baseline="0" dirty="0" smtClean="0"/>
              <a:t> assurer les soins maternels et néonataux de qualité en milieu urbain et chez la population mobile?  </a:t>
            </a:r>
            <a:endParaRPr lang="fr-FR" dirty="0"/>
          </a:p>
        </p:txBody>
      </p:sp>
      <p:sp>
        <p:nvSpPr>
          <p:cNvPr id="4" name="Slide Number Placeholder 3"/>
          <p:cNvSpPr>
            <a:spLocks noGrp="1"/>
          </p:cNvSpPr>
          <p:nvPr>
            <p:ph type="sldNum" sz="quarter" idx="10"/>
          </p:nvPr>
        </p:nvSpPr>
        <p:spPr/>
        <p:txBody>
          <a:bodyPr/>
          <a:lstStyle/>
          <a:p>
            <a:fld id="{5BA1A0A3-5BA1-43C5-8D2B-742E3B377DD8}" type="slidenum">
              <a:rPr lang="fr-FR" smtClean="0">
                <a:solidFill>
                  <a:prstClr val="black"/>
                </a:solidFill>
              </a:rPr>
              <a:pPr/>
              <a:t>17</a:t>
            </a:fld>
            <a:endParaRPr lang="fr-FR">
              <a:solidFill>
                <a:prstClr val="black"/>
              </a:solidFill>
            </a:endParaRPr>
          </a:p>
        </p:txBody>
      </p:sp>
    </p:spTree>
    <p:extLst>
      <p:ext uri="{BB962C8B-B14F-4D97-AF65-F5344CB8AC3E}">
        <p14:creationId xmlns:p14="http://schemas.microsoft.com/office/powerpoint/2010/main" val="2641293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5BA1A0A3-5BA1-43C5-8D2B-742E3B377DD8}" type="slidenum">
              <a:rPr lang="fr-FR" smtClean="0"/>
              <a:t>19</a:t>
            </a:fld>
            <a:endParaRPr lang="fr-FR"/>
          </a:p>
        </p:txBody>
      </p:sp>
    </p:spTree>
    <p:extLst>
      <p:ext uri="{BB962C8B-B14F-4D97-AF65-F5344CB8AC3E}">
        <p14:creationId xmlns:p14="http://schemas.microsoft.com/office/powerpoint/2010/main" val="3468072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43" name="Google Shape;24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slide describes the signal functions of basic emergency obstetric and newborn care that should be readily available at community-level health facilities (1 facility per 30,000 people). The signal functions are normally the minimal competencies for health care providers when providing emergency obstetric and newborn care.</a:t>
            </a:r>
            <a:endParaRPr/>
          </a:p>
        </p:txBody>
      </p:sp>
      <p:sp>
        <p:nvSpPr>
          <p:cNvPr id="244" name="Google Shape;24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1"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24</a:t>
            </a:fld>
            <a:endParaRPr kumimoji="0" sz="1200" b="1"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85706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La</a:t>
            </a:r>
            <a:r>
              <a:rPr lang="fr-FR" baseline="0" dirty="0" smtClean="0"/>
              <a:t> cotation</a:t>
            </a:r>
            <a:r>
              <a:rPr lang="fr-FR" dirty="0" smtClean="0"/>
              <a:t> d’APGAR:</a:t>
            </a:r>
          </a:p>
          <a:p>
            <a:pPr marL="285750" indent="-285750" algn="l" fontAlgn="base">
              <a:buFont typeface="+mj-lt"/>
              <a:buAutoNum type="romanUcPeriod"/>
            </a:pPr>
            <a:r>
              <a:rPr lang="fr-FR" b="0" i="0" dirty="0" smtClean="0">
                <a:solidFill>
                  <a:schemeClr val="tx1"/>
                </a:solidFill>
                <a:effectLst/>
                <a:latin typeface="+mn-lt"/>
              </a:rPr>
              <a:t>l'étude du </a:t>
            </a:r>
            <a:r>
              <a:rPr lang="fr-FR" b="0" i="0" u="none" strike="noStrike" dirty="0" smtClean="0">
                <a:solidFill>
                  <a:schemeClr val="tx1"/>
                </a:solidFill>
                <a:effectLst/>
                <a:latin typeface="+mn-lt"/>
                <a:hlinkClick r:id="rId3"/>
              </a:rPr>
              <a:t>rythme cardiaque</a:t>
            </a:r>
            <a:r>
              <a:rPr lang="fr-FR" b="0" i="0" dirty="0" smtClean="0">
                <a:solidFill>
                  <a:schemeClr val="tx1"/>
                </a:solidFill>
                <a:effectLst/>
                <a:latin typeface="+mn-lt"/>
              </a:rPr>
              <a:t>,</a:t>
            </a:r>
          </a:p>
          <a:p>
            <a:pPr marL="285750" indent="-285750" algn="l" fontAlgn="base">
              <a:buFont typeface="+mj-lt"/>
              <a:buAutoNum type="romanUcPeriod"/>
            </a:pPr>
            <a:r>
              <a:rPr lang="fr-FR" b="0" i="0" dirty="0" smtClean="0">
                <a:solidFill>
                  <a:schemeClr val="tx1"/>
                </a:solidFill>
                <a:effectLst/>
                <a:latin typeface="+mn-lt"/>
              </a:rPr>
              <a:t>de la respiration,</a:t>
            </a:r>
          </a:p>
          <a:p>
            <a:pPr marL="285750" indent="-285750" algn="l" fontAlgn="base">
              <a:buFont typeface="+mj-lt"/>
              <a:buAutoNum type="romanUcPeriod"/>
            </a:pPr>
            <a:r>
              <a:rPr lang="fr-FR" b="0" i="0" dirty="0" smtClean="0">
                <a:solidFill>
                  <a:schemeClr val="tx1"/>
                </a:solidFill>
                <a:effectLst/>
                <a:latin typeface="+mn-lt"/>
              </a:rPr>
              <a:t>de la réactivité</a:t>
            </a:r>
          </a:p>
          <a:p>
            <a:pPr marL="285750" indent="-285750" algn="l" fontAlgn="base">
              <a:buFont typeface="+mj-lt"/>
              <a:buAutoNum type="romanUcPeriod"/>
            </a:pPr>
            <a:r>
              <a:rPr lang="fr-FR" b="0" i="0" dirty="0" smtClean="0">
                <a:solidFill>
                  <a:schemeClr val="tx1"/>
                </a:solidFill>
                <a:effectLst/>
                <a:latin typeface="+mn-lt"/>
              </a:rPr>
              <a:t>du </a:t>
            </a:r>
            <a:r>
              <a:rPr lang="fr-FR" b="0" i="0" u="none" strike="noStrike" dirty="0" smtClean="0">
                <a:solidFill>
                  <a:schemeClr val="tx1"/>
                </a:solidFill>
                <a:effectLst/>
                <a:latin typeface="+mn-lt"/>
                <a:hlinkClick r:id="rId4"/>
              </a:rPr>
              <a:t>tonus musculaire</a:t>
            </a:r>
            <a:r>
              <a:rPr lang="fr-FR" b="0" i="0" dirty="0" smtClean="0">
                <a:solidFill>
                  <a:schemeClr val="tx1"/>
                </a:solidFill>
                <a:effectLst/>
                <a:latin typeface="+mn-lt"/>
              </a:rPr>
              <a:t>,</a:t>
            </a:r>
          </a:p>
          <a:p>
            <a:pPr marL="285750" indent="-285750" algn="l" fontAlgn="base">
              <a:buFont typeface="+mj-lt"/>
              <a:buAutoNum type="romanUcPeriod"/>
            </a:pPr>
            <a:r>
              <a:rPr lang="fr-FR" b="0" i="0" dirty="0" smtClean="0">
                <a:solidFill>
                  <a:schemeClr val="tx1"/>
                </a:solidFill>
                <a:effectLst/>
                <a:latin typeface="+mn-lt"/>
              </a:rPr>
              <a:t>et de la coloration de la peau.</a:t>
            </a:r>
          </a:p>
          <a:p>
            <a:endParaRPr lang="fr-FR" dirty="0" smtClean="0"/>
          </a:p>
          <a:p>
            <a:endParaRPr lang="fr-FR" dirty="0" smtClean="0"/>
          </a:p>
          <a:p>
            <a:r>
              <a:rPr lang="fr-FR" dirty="0" smtClean="0"/>
              <a:t>Questions:</a:t>
            </a:r>
          </a:p>
          <a:p>
            <a:pPr marL="228600" indent="-228600">
              <a:buFont typeface="+mj-lt"/>
              <a:buAutoNum type="arabicPeriod"/>
            </a:pPr>
            <a:r>
              <a:rPr lang="fr-FR" dirty="0" smtClean="0"/>
              <a:t>Quels</a:t>
            </a:r>
            <a:r>
              <a:rPr lang="fr-FR" baseline="0" dirty="0" smtClean="0"/>
              <a:t> sont les soins du cordon ombilical? </a:t>
            </a:r>
          </a:p>
          <a:p>
            <a:pPr marL="228600" indent="-228600">
              <a:buFont typeface="+mj-lt"/>
              <a:buAutoNum type="arabicPeriod"/>
            </a:pPr>
            <a:r>
              <a:rPr lang="fr-FR" baseline="0" dirty="0" smtClean="0"/>
              <a:t>Pourquoi la </a:t>
            </a:r>
            <a:r>
              <a:rPr lang="fr-FR" sz="1200" dirty="0" smtClean="0">
                <a:effectLst/>
                <a:latin typeface="Calibri" panose="020F0502020204030204" pitchFamily="34" charset="0"/>
                <a:ea typeface="Calibri" panose="020F0502020204030204" pitchFamily="34" charset="0"/>
                <a:cs typeface="Times New Roman" panose="02020603050405020304" pitchFamily="18" charset="0"/>
              </a:rPr>
              <a:t>peau à peau</a:t>
            </a:r>
            <a:r>
              <a:rPr lang="fr-FR" baseline="0" dirty="0" smtClean="0"/>
              <a:t> du nouveau-né des la naissance? </a:t>
            </a:r>
            <a:endParaRPr lang="fr-F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A1A0A3-5BA1-43C5-8D2B-742E3B377DD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9833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fr-F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r-FR"/>
          </a:p>
        </p:txBody>
      </p:sp>
      <p:sp>
        <p:nvSpPr>
          <p:cNvPr id="4" name="Date Placeholder 3"/>
          <p:cNvSpPr>
            <a:spLocks noGrp="1"/>
          </p:cNvSpPr>
          <p:nvPr>
            <p:ph type="dt" sz="half" idx="10"/>
          </p:nvPr>
        </p:nvSpPr>
        <p:spPr/>
        <p:txBody>
          <a:bodyPr/>
          <a:lstStyle/>
          <a:p>
            <a:fld id="{ABB10219-E5E7-4D2B-85D8-137E168CD43B}" type="datetimeFigureOut">
              <a:rPr lang="fr-FR" smtClean="0"/>
              <a:t>24/02/2022</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443B8E0D-AF96-4B0C-8E56-E4E087691751}" type="slidenum">
              <a:rPr lang="fr-FR" smtClean="0"/>
              <a:t>‹#›</a:t>
            </a:fld>
            <a:endParaRPr lang="fr-FR" dirty="0"/>
          </a:p>
        </p:txBody>
      </p:sp>
    </p:spTree>
    <p:extLst>
      <p:ext uri="{BB962C8B-B14F-4D97-AF65-F5344CB8AC3E}">
        <p14:creationId xmlns:p14="http://schemas.microsoft.com/office/powerpoint/2010/main" val="1048265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ABB10219-E5E7-4D2B-85D8-137E168CD43B}" type="datetimeFigureOut">
              <a:rPr lang="fr-FR" smtClean="0"/>
              <a:t>24/02/2022</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443B8E0D-AF96-4B0C-8E56-E4E087691751}" type="slidenum">
              <a:rPr lang="fr-FR" smtClean="0"/>
              <a:t>‹#›</a:t>
            </a:fld>
            <a:endParaRPr lang="fr-FR" dirty="0"/>
          </a:p>
        </p:txBody>
      </p:sp>
    </p:spTree>
    <p:extLst>
      <p:ext uri="{BB962C8B-B14F-4D97-AF65-F5344CB8AC3E}">
        <p14:creationId xmlns:p14="http://schemas.microsoft.com/office/powerpoint/2010/main" val="4100627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fr-F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ABB10219-E5E7-4D2B-85D8-137E168CD43B}" type="datetimeFigureOut">
              <a:rPr lang="fr-FR" smtClean="0"/>
              <a:t>24/02/2022</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443B8E0D-AF96-4B0C-8E56-E4E087691751}" type="slidenum">
              <a:rPr lang="fr-FR" smtClean="0"/>
              <a:t>‹#›</a:t>
            </a:fld>
            <a:endParaRPr lang="fr-FR" dirty="0"/>
          </a:p>
        </p:txBody>
      </p:sp>
    </p:spTree>
    <p:extLst>
      <p:ext uri="{BB962C8B-B14F-4D97-AF65-F5344CB8AC3E}">
        <p14:creationId xmlns:p14="http://schemas.microsoft.com/office/powerpoint/2010/main" val="32470331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fr-F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r-FR"/>
          </a:p>
        </p:txBody>
      </p:sp>
      <p:sp>
        <p:nvSpPr>
          <p:cNvPr id="4" name="Date Placeholder 3"/>
          <p:cNvSpPr>
            <a:spLocks noGrp="1"/>
          </p:cNvSpPr>
          <p:nvPr>
            <p:ph type="dt" sz="half" idx="10"/>
          </p:nvPr>
        </p:nvSpPr>
        <p:spPr/>
        <p:txBody>
          <a:bodyPr/>
          <a:lstStyle/>
          <a:p>
            <a:fld id="{C94F28CC-75C8-4D5D-96C3-47711AD22B4E}" type="datetimeFigureOut">
              <a:rPr lang="fr-FR" smtClean="0">
                <a:solidFill>
                  <a:prstClr val="black">
                    <a:tint val="75000"/>
                  </a:prstClr>
                </a:solidFill>
              </a:rPr>
              <a:pPr/>
              <a:t>24/02/2022</a:t>
            </a:fld>
            <a:endParaRPr lang="fr-FR"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fr-FR"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F260CC8-F0FE-4F0D-B416-27449B59D699}" type="slidenum">
              <a:rPr lang="fr-FR" smtClean="0">
                <a:solidFill>
                  <a:prstClr val="black">
                    <a:tint val="75000"/>
                  </a:prstClr>
                </a:solidFill>
              </a:rPr>
              <a:pPr/>
              <a:t>‹#›</a:t>
            </a:fld>
            <a:endParaRPr lang="fr-FR" dirty="0">
              <a:solidFill>
                <a:prstClr val="black">
                  <a:tint val="75000"/>
                </a:prstClr>
              </a:solidFill>
            </a:endParaRPr>
          </a:p>
        </p:txBody>
      </p:sp>
      <p:pic>
        <p:nvPicPr>
          <p:cNvPr id="7" name="Picture 6"/>
          <p:cNvPicPr>
            <a:picLocks noChangeAspect="1"/>
          </p:cNvPicPr>
          <p:nvPr userDrawn="1"/>
        </p:nvPicPr>
        <p:blipFill>
          <a:blip r:embed="rId2"/>
          <a:stretch>
            <a:fillRect/>
          </a:stretch>
        </p:blipFill>
        <p:spPr>
          <a:xfrm>
            <a:off x="10923922" y="0"/>
            <a:ext cx="1268078" cy="823031"/>
          </a:xfrm>
          <a:prstGeom prst="rect">
            <a:avLst/>
          </a:prstGeom>
        </p:spPr>
      </p:pic>
    </p:spTree>
    <p:extLst>
      <p:ext uri="{BB962C8B-B14F-4D97-AF65-F5344CB8AC3E}">
        <p14:creationId xmlns:p14="http://schemas.microsoft.com/office/powerpoint/2010/main" val="22567273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C94F28CC-75C8-4D5D-96C3-47711AD22B4E}" type="datetimeFigureOut">
              <a:rPr lang="fr-FR" smtClean="0">
                <a:solidFill>
                  <a:prstClr val="black">
                    <a:tint val="75000"/>
                  </a:prstClr>
                </a:solidFill>
              </a:rPr>
              <a:pPr/>
              <a:t>24/02/2022</a:t>
            </a:fld>
            <a:endParaRPr lang="fr-FR"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fr-FR"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F260CC8-F0FE-4F0D-B416-27449B59D699}" type="slidenum">
              <a:rPr lang="fr-FR" smtClean="0">
                <a:solidFill>
                  <a:prstClr val="black">
                    <a:tint val="75000"/>
                  </a:prstClr>
                </a:solidFill>
              </a:rPr>
              <a:pPr/>
              <a:t>‹#›</a:t>
            </a:fld>
            <a:endParaRPr lang="fr-FR" dirty="0">
              <a:solidFill>
                <a:prstClr val="black">
                  <a:tint val="75000"/>
                </a:prstClr>
              </a:solidFill>
            </a:endParaRPr>
          </a:p>
        </p:txBody>
      </p:sp>
      <p:pic>
        <p:nvPicPr>
          <p:cNvPr id="7" name="Picture 6"/>
          <p:cNvPicPr>
            <a:picLocks noChangeAspect="1"/>
          </p:cNvPicPr>
          <p:nvPr userDrawn="1"/>
        </p:nvPicPr>
        <p:blipFill>
          <a:blip r:embed="rId2"/>
          <a:stretch>
            <a:fillRect/>
          </a:stretch>
        </p:blipFill>
        <p:spPr>
          <a:xfrm>
            <a:off x="10923922" y="0"/>
            <a:ext cx="1268078" cy="823031"/>
          </a:xfrm>
          <a:prstGeom prst="rect">
            <a:avLst/>
          </a:prstGeom>
        </p:spPr>
      </p:pic>
    </p:spTree>
    <p:extLst>
      <p:ext uri="{BB962C8B-B14F-4D97-AF65-F5344CB8AC3E}">
        <p14:creationId xmlns:p14="http://schemas.microsoft.com/office/powerpoint/2010/main" val="27293838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fr-F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4F28CC-75C8-4D5D-96C3-47711AD22B4E}" type="datetimeFigureOut">
              <a:rPr lang="fr-FR" smtClean="0">
                <a:solidFill>
                  <a:prstClr val="black">
                    <a:tint val="75000"/>
                  </a:prstClr>
                </a:solidFill>
              </a:rPr>
              <a:pPr/>
              <a:t>24/02/2022</a:t>
            </a:fld>
            <a:endParaRPr lang="fr-FR"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fr-FR"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F260CC8-F0FE-4F0D-B416-27449B59D699}" type="slidenum">
              <a:rPr lang="fr-FR" smtClean="0">
                <a:solidFill>
                  <a:prstClr val="black">
                    <a:tint val="75000"/>
                  </a:prstClr>
                </a:solidFill>
              </a:rPr>
              <a:pPr/>
              <a:t>‹#›</a:t>
            </a:fld>
            <a:endParaRPr lang="fr-FR" dirty="0">
              <a:solidFill>
                <a:prstClr val="black">
                  <a:tint val="75000"/>
                </a:prstClr>
              </a:solidFill>
            </a:endParaRPr>
          </a:p>
        </p:txBody>
      </p:sp>
      <p:pic>
        <p:nvPicPr>
          <p:cNvPr id="7" name="Picture 6"/>
          <p:cNvPicPr>
            <a:picLocks noChangeAspect="1"/>
          </p:cNvPicPr>
          <p:nvPr userDrawn="1"/>
        </p:nvPicPr>
        <p:blipFill>
          <a:blip r:embed="rId2"/>
          <a:stretch>
            <a:fillRect/>
          </a:stretch>
        </p:blipFill>
        <p:spPr>
          <a:xfrm>
            <a:off x="10923922" y="0"/>
            <a:ext cx="1268078" cy="823031"/>
          </a:xfrm>
          <a:prstGeom prst="rect">
            <a:avLst/>
          </a:prstGeom>
        </p:spPr>
      </p:pic>
    </p:spTree>
    <p:extLst>
      <p:ext uri="{BB962C8B-B14F-4D97-AF65-F5344CB8AC3E}">
        <p14:creationId xmlns:p14="http://schemas.microsoft.com/office/powerpoint/2010/main" val="30936749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Date Placeholder 4"/>
          <p:cNvSpPr>
            <a:spLocks noGrp="1"/>
          </p:cNvSpPr>
          <p:nvPr>
            <p:ph type="dt" sz="half" idx="10"/>
          </p:nvPr>
        </p:nvSpPr>
        <p:spPr/>
        <p:txBody>
          <a:bodyPr/>
          <a:lstStyle/>
          <a:p>
            <a:fld id="{C94F28CC-75C8-4D5D-96C3-47711AD22B4E}" type="datetimeFigureOut">
              <a:rPr lang="fr-FR" smtClean="0">
                <a:solidFill>
                  <a:prstClr val="black">
                    <a:tint val="75000"/>
                  </a:prstClr>
                </a:solidFill>
              </a:rPr>
              <a:pPr/>
              <a:t>24/02/2022</a:t>
            </a:fld>
            <a:endParaRPr lang="fr-FR"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fr-FR"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F260CC8-F0FE-4F0D-B416-27449B59D699}" type="slidenum">
              <a:rPr lang="fr-FR" smtClean="0">
                <a:solidFill>
                  <a:prstClr val="black">
                    <a:tint val="75000"/>
                  </a:prstClr>
                </a:solidFill>
              </a:rPr>
              <a:pPr/>
              <a:t>‹#›</a:t>
            </a:fld>
            <a:endParaRPr lang="fr-FR" dirty="0">
              <a:solidFill>
                <a:prstClr val="black">
                  <a:tint val="75000"/>
                </a:prstClr>
              </a:solidFill>
            </a:endParaRPr>
          </a:p>
        </p:txBody>
      </p:sp>
      <p:pic>
        <p:nvPicPr>
          <p:cNvPr id="8" name="Picture 7"/>
          <p:cNvPicPr>
            <a:picLocks noChangeAspect="1"/>
          </p:cNvPicPr>
          <p:nvPr userDrawn="1"/>
        </p:nvPicPr>
        <p:blipFill>
          <a:blip r:embed="rId2"/>
          <a:stretch>
            <a:fillRect/>
          </a:stretch>
        </p:blipFill>
        <p:spPr>
          <a:xfrm>
            <a:off x="10923922" y="0"/>
            <a:ext cx="1268078" cy="823031"/>
          </a:xfrm>
          <a:prstGeom prst="rect">
            <a:avLst/>
          </a:prstGeom>
        </p:spPr>
      </p:pic>
    </p:spTree>
    <p:extLst>
      <p:ext uri="{BB962C8B-B14F-4D97-AF65-F5344CB8AC3E}">
        <p14:creationId xmlns:p14="http://schemas.microsoft.com/office/powerpoint/2010/main" val="30084111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fr-F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Date Placeholder 6"/>
          <p:cNvSpPr>
            <a:spLocks noGrp="1"/>
          </p:cNvSpPr>
          <p:nvPr>
            <p:ph type="dt" sz="half" idx="10"/>
          </p:nvPr>
        </p:nvSpPr>
        <p:spPr/>
        <p:txBody>
          <a:bodyPr/>
          <a:lstStyle/>
          <a:p>
            <a:fld id="{C94F28CC-75C8-4D5D-96C3-47711AD22B4E}" type="datetimeFigureOut">
              <a:rPr lang="fr-FR" smtClean="0">
                <a:solidFill>
                  <a:prstClr val="black">
                    <a:tint val="75000"/>
                  </a:prstClr>
                </a:solidFill>
              </a:rPr>
              <a:pPr/>
              <a:t>24/02/2022</a:t>
            </a:fld>
            <a:endParaRPr lang="fr-FR"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fr-FR"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F260CC8-F0FE-4F0D-B416-27449B59D699}" type="slidenum">
              <a:rPr lang="fr-FR" smtClean="0">
                <a:solidFill>
                  <a:prstClr val="black">
                    <a:tint val="75000"/>
                  </a:prstClr>
                </a:solidFill>
              </a:rPr>
              <a:pPr/>
              <a:t>‹#›</a:t>
            </a:fld>
            <a:endParaRPr lang="fr-FR" dirty="0">
              <a:solidFill>
                <a:prstClr val="black">
                  <a:tint val="75000"/>
                </a:prstClr>
              </a:solidFill>
            </a:endParaRPr>
          </a:p>
        </p:txBody>
      </p:sp>
      <p:pic>
        <p:nvPicPr>
          <p:cNvPr id="10" name="Picture 9"/>
          <p:cNvPicPr>
            <a:picLocks noChangeAspect="1"/>
          </p:cNvPicPr>
          <p:nvPr userDrawn="1"/>
        </p:nvPicPr>
        <p:blipFill>
          <a:blip r:embed="rId2"/>
          <a:stretch>
            <a:fillRect/>
          </a:stretch>
        </p:blipFill>
        <p:spPr>
          <a:xfrm>
            <a:off x="10923922" y="0"/>
            <a:ext cx="1268078" cy="823031"/>
          </a:xfrm>
          <a:prstGeom prst="rect">
            <a:avLst/>
          </a:prstGeom>
        </p:spPr>
      </p:pic>
    </p:spTree>
    <p:extLst>
      <p:ext uri="{BB962C8B-B14F-4D97-AF65-F5344CB8AC3E}">
        <p14:creationId xmlns:p14="http://schemas.microsoft.com/office/powerpoint/2010/main" val="21422167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Date Placeholder 2"/>
          <p:cNvSpPr>
            <a:spLocks noGrp="1"/>
          </p:cNvSpPr>
          <p:nvPr>
            <p:ph type="dt" sz="half" idx="10"/>
          </p:nvPr>
        </p:nvSpPr>
        <p:spPr/>
        <p:txBody>
          <a:bodyPr/>
          <a:lstStyle/>
          <a:p>
            <a:fld id="{C94F28CC-75C8-4D5D-96C3-47711AD22B4E}" type="datetimeFigureOut">
              <a:rPr lang="fr-FR" smtClean="0">
                <a:solidFill>
                  <a:prstClr val="black">
                    <a:tint val="75000"/>
                  </a:prstClr>
                </a:solidFill>
              </a:rPr>
              <a:pPr/>
              <a:t>24/02/2022</a:t>
            </a:fld>
            <a:endParaRPr lang="fr-FR"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fr-FR"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F260CC8-F0FE-4F0D-B416-27449B59D699}" type="slidenum">
              <a:rPr lang="fr-FR" smtClean="0">
                <a:solidFill>
                  <a:prstClr val="black">
                    <a:tint val="75000"/>
                  </a:prstClr>
                </a:solidFill>
              </a:rPr>
              <a:pPr/>
              <a:t>‹#›</a:t>
            </a:fld>
            <a:endParaRPr lang="fr-FR" dirty="0">
              <a:solidFill>
                <a:prstClr val="black">
                  <a:tint val="75000"/>
                </a:prstClr>
              </a:solidFill>
            </a:endParaRPr>
          </a:p>
        </p:txBody>
      </p:sp>
      <p:pic>
        <p:nvPicPr>
          <p:cNvPr id="6" name="Picture 5"/>
          <p:cNvPicPr>
            <a:picLocks noChangeAspect="1"/>
          </p:cNvPicPr>
          <p:nvPr userDrawn="1"/>
        </p:nvPicPr>
        <p:blipFill>
          <a:blip r:embed="rId2"/>
          <a:stretch>
            <a:fillRect/>
          </a:stretch>
        </p:blipFill>
        <p:spPr>
          <a:xfrm>
            <a:off x="10923922" y="0"/>
            <a:ext cx="1268078" cy="823031"/>
          </a:xfrm>
          <a:prstGeom prst="rect">
            <a:avLst/>
          </a:prstGeom>
        </p:spPr>
      </p:pic>
    </p:spTree>
    <p:extLst>
      <p:ext uri="{BB962C8B-B14F-4D97-AF65-F5344CB8AC3E}">
        <p14:creationId xmlns:p14="http://schemas.microsoft.com/office/powerpoint/2010/main" val="21910136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4F28CC-75C8-4D5D-96C3-47711AD22B4E}" type="datetimeFigureOut">
              <a:rPr lang="fr-FR" smtClean="0">
                <a:solidFill>
                  <a:prstClr val="black">
                    <a:tint val="75000"/>
                  </a:prstClr>
                </a:solidFill>
              </a:rPr>
              <a:pPr/>
              <a:t>24/02/2022</a:t>
            </a:fld>
            <a:endParaRPr lang="fr-FR"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fr-FR"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F260CC8-F0FE-4F0D-B416-27449B59D699}" type="slidenum">
              <a:rPr lang="fr-FR" smtClean="0">
                <a:solidFill>
                  <a:prstClr val="black">
                    <a:tint val="75000"/>
                  </a:prstClr>
                </a:solidFill>
              </a:rPr>
              <a:pPr/>
              <a:t>‹#›</a:t>
            </a:fld>
            <a:endParaRPr lang="fr-FR" dirty="0">
              <a:solidFill>
                <a:prstClr val="black">
                  <a:tint val="75000"/>
                </a:prstClr>
              </a:solidFill>
            </a:endParaRPr>
          </a:p>
        </p:txBody>
      </p:sp>
      <p:pic>
        <p:nvPicPr>
          <p:cNvPr id="5" name="Picture 4"/>
          <p:cNvPicPr>
            <a:picLocks noChangeAspect="1"/>
          </p:cNvPicPr>
          <p:nvPr userDrawn="1"/>
        </p:nvPicPr>
        <p:blipFill>
          <a:blip r:embed="rId2"/>
          <a:stretch>
            <a:fillRect/>
          </a:stretch>
        </p:blipFill>
        <p:spPr>
          <a:xfrm>
            <a:off x="10923922" y="0"/>
            <a:ext cx="1268078" cy="823031"/>
          </a:xfrm>
          <a:prstGeom prst="rect">
            <a:avLst/>
          </a:prstGeom>
        </p:spPr>
      </p:pic>
    </p:spTree>
    <p:extLst>
      <p:ext uri="{BB962C8B-B14F-4D97-AF65-F5344CB8AC3E}">
        <p14:creationId xmlns:p14="http://schemas.microsoft.com/office/powerpoint/2010/main" val="35981751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r-F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4F28CC-75C8-4D5D-96C3-47711AD22B4E}" type="datetimeFigureOut">
              <a:rPr lang="fr-FR" smtClean="0">
                <a:solidFill>
                  <a:prstClr val="black">
                    <a:tint val="75000"/>
                  </a:prstClr>
                </a:solidFill>
              </a:rPr>
              <a:pPr/>
              <a:t>24/02/2022</a:t>
            </a:fld>
            <a:endParaRPr lang="fr-FR"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fr-FR"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F260CC8-F0FE-4F0D-B416-27449B59D699}" type="slidenum">
              <a:rPr lang="fr-FR" smtClean="0">
                <a:solidFill>
                  <a:prstClr val="black">
                    <a:tint val="75000"/>
                  </a:prstClr>
                </a:solidFill>
              </a:rPr>
              <a:pPr/>
              <a:t>‹#›</a:t>
            </a:fld>
            <a:endParaRPr lang="fr-FR" dirty="0">
              <a:solidFill>
                <a:prstClr val="black">
                  <a:tint val="75000"/>
                </a:prstClr>
              </a:solidFill>
            </a:endParaRPr>
          </a:p>
        </p:txBody>
      </p:sp>
      <p:pic>
        <p:nvPicPr>
          <p:cNvPr id="8" name="Picture 7"/>
          <p:cNvPicPr>
            <a:picLocks noChangeAspect="1"/>
          </p:cNvPicPr>
          <p:nvPr userDrawn="1"/>
        </p:nvPicPr>
        <p:blipFill>
          <a:blip r:embed="rId2"/>
          <a:stretch>
            <a:fillRect/>
          </a:stretch>
        </p:blipFill>
        <p:spPr>
          <a:xfrm>
            <a:off x="10923922" y="0"/>
            <a:ext cx="1268078" cy="823031"/>
          </a:xfrm>
          <a:prstGeom prst="rect">
            <a:avLst/>
          </a:prstGeom>
        </p:spPr>
      </p:pic>
    </p:spTree>
    <p:extLst>
      <p:ext uri="{BB962C8B-B14F-4D97-AF65-F5344CB8AC3E}">
        <p14:creationId xmlns:p14="http://schemas.microsoft.com/office/powerpoint/2010/main" val="2077553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ABB10219-E5E7-4D2B-85D8-137E168CD43B}" type="datetimeFigureOut">
              <a:rPr lang="fr-FR" smtClean="0"/>
              <a:t>24/02/2022</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443B8E0D-AF96-4B0C-8E56-E4E087691751}" type="slidenum">
              <a:rPr lang="fr-FR" smtClean="0"/>
              <a:t>‹#›</a:t>
            </a:fld>
            <a:endParaRPr lang="fr-FR" dirty="0"/>
          </a:p>
        </p:txBody>
      </p:sp>
    </p:spTree>
    <p:extLst>
      <p:ext uri="{BB962C8B-B14F-4D97-AF65-F5344CB8AC3E}">
        <p14:creationId xmlns:p14="http://schemas.microsoft.com/office/powerpoint/2010/main" val="7464746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r-F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4F28CC-75C8-4D5D-96C3-47711AD22B4E}" type="datetimeFigureOut">
              <a:rPr lang="fr-FR" smtClean="0">
                <a:solidFill>
                  <a:prstClr val="black">
                    <a:tint val="75000"/>
                  </a:prstClr>
                </a:solidFill>
              </a:rPr>
              <a:pPr/>
              <a:t>24/02/2022</a:t>
            </a:fld>
            <a:endParaRPr lang="fr-FR"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fr-FR"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F260CC8-F0FE-4F0D-B416-27449B59D699}" type="slidenum">
              <a:rPr lang="fr-FR" smtClean="0">
                <a:solidFill>
                  <a:prstClr val="black">
                    <a:tint val="75000"/>
                  </a:prstClr>
                </a:solidFill>
              </a:rPr>
              <a:pPr/>
              <a:t>‹#›</a:t>
            </a:fld>
            <a:endParaRPr lang="fr-FR" dirty="0">
              <a:solidFill>
                <a:prstClr val="black">
                  <a:tint val="75000"/>
                </a:prstClr>
              </a:solidFill>
            </a:endParaRPr>
          </a:p>
        </p:txBody>
      </p:sp>
      <p:pic>
        <p:nvPicPr>
          <p:cNvPr id="8" name="Picture 7"/>
          <p:cNvPicPr>
            <a:picLocks noChangeAspect="1"/>
          </p:cNvPicPr>
          <p:nvPr userDrawn="1"/>
        </p:nvPicPr>
        <p:blipFill>
          <a:blip r:embed="rId2"/>
          <a:stretch>
            <a:fillRect/>
          </a:stretch>
        </p:blipFill>
        <p:spPr>
          <a:xfrm>
            <a:off x="10923922" y="0"/>
            <a:ext cx="1268078" cy="823031"/>
          </a:xfrm>
          <a:prstGeom prst="rect">
            <a:avLst/>
          </a:prstGeom>
        </p:spPr>
      </p:pic>
    </p:spTree>
    <p:extLst>
      <p:ext uri="{BB962C8B-B14F-4D97-AF65-F5344CB8AC3E}">
        <p14:creationId xmlns:p14="http://schemas.microsoft.com/office/powerpoint/2010/main" val="21870954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C94F28CC-75C8-4D5D-96C3-47711AD22B4E}" type="datetimeFigureOut">
              <a:rPr lang="fr-FR" smtClean="0">
                <a:solidFill>
                  <a:prstClr val="black">
                    <a:tint val="75000"/>
                  </a:prstClr>
                </a:solidFill>
              </a:rPr>
              <a:pPr/>
              <a:t>24/02/2022</a:t>
            </a:fld>
            <a:endParaRPr lang="fr-FR"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fr-FR"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F260CC8-F0FE-4F0D-B416-27449B59D699}" type="slidenum">
              <a:rPr lang="fr-FR" smtClean="0">
                <a:solidFill>
                  <a:prstClr val="black">
                    <a:tint val="75000"/>
                  </a:prstClr>
                </a:solidFill>
              </a:rPr>
              <a:pPr/>
              <a:t>‹#›</a:t>
            </a:fld>
            <a:endParaRPr lang="fr-FR" dirty="0">
              <a:solidFill>
                <a:prstClr val="black">
                  <a:tint val="75000"/>
                </a:prstClr>
              </a:solidFill>
            </a:endParaRPr>
          </a:p>
        </p:txBody>
      </p:sp>
    </p:spTree>
    <p:extLst>
      <p:ext uri="{BB962C8B-B14F-4D97-AF65-F5344CB8AC3E}">
        <p14:creationId xmlns:p14="http://schemas.microsoft.com/office/powerpoint/2010/main" val="11682778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fr-F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C94F28CC-75C8-4D5D-96C3-47711AD22B4E}" type="datetimeFigureOut">
              <a:rPr lang="fr-FR" smtClean="0">
                <a:solidFill>
                  <a:prstClr val="black">
                    <a:tint val="75000"/>
                  </a:prstClr>
                </a:solidFill>
              </a:rPr>
              <a:pPr/>
              <a:t>24/02/2022</a:t>
            </a:fld>
            <a:endParaRPr lang="fr-FR"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fr-FR"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F260CC8-F0FE-4F0D-B416-27449B59D699}" type="slidenum">
              <a:rPr lang="fr-FR" smtClean="0">
                <a:solidFill>
                  <a:prstClr val="black">
                    <a:tint val="75000"/>
                  </a:prstClr>
                </a:solidFill>
              </a:rPr>
              <a:pPr/>
              <a:t>‹#›</a:t>
            </a:fld>
            <a:endParaRPr lang="fr-FR" dirty="0">
              <a:solidFill>
                <a:prstClr val="black">
                  <a:tint val="75000"/>
                </a:prstClr>
              </a:solidFill>
            </a:endParaRPr>
          </a:p>
        </p:txBody>
      </p:sp>
    </p:spTree>
    <p:extLst>
      <p:ext uri="{BB962C8B-B14F-4D97-AF65-F5344CB8AC3E}">
        <p14:creationId xmlns:p14="http://schemas.microsoft.com/office/powerpoint/2010/main" val="18672300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D8CCB-0A4C-4548-8CF9-43B3A84A87B1}"/>
              </a:ext>
            </a:extLst>
          </p:cNvPr>
          <p:cNvSpPr>
            <a:spLocks noGrp="1"/>
          </p:cNvSpPr>
          <p:nvPr>
            <p:ph type="ctrTitle"/>
          </p:nvPr>
        </p:nvSpPr>
        <p:spPr>
          <a:xfrm>
            <a:off x="1524000" y="1122363"/>
            <a:ext cx="9144000" cy="2387600"/>
          </a:xfrm>
          <a:prstGeom prst="rect">
            <a:avLst/>
          </a:prstGeom>
        </p:spPr>
        <p:txBody>
          <a:bodyPr anchor="b"/>
          <a:lstStyle>
            <a:lvl1pPr algn="ctr">
              <a:defRPr sz="4500"/>
            </a:lvl1pPr>
          </a:lstStyle>
          <a:p>
            <a:r>
              <a:rPr lang="en-GB"/>
              <a:t>Click to edit Master title style</a:t>
            </a:r>
            <a:endParaRPr lang="en-US"/>
          </a:p>
        </p:txBody>
      </p:sp>
      <p:sp>
        <p:nvSpPr>
          <p:cNvPr id="3" name="Subtitle 2">
            <a:extLst>
              <a:ext uri="{FF2B5EF4-FFF2-40B4-BE49-F238E27FC236}">
                <a16:creationId xmlns:a16="http://schemas.microsoft.com/office/drawing/2014/main" id="{DB79945E-87EC-0449-84B9-CEB683C4DD6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Tree>
    <p:extLst>
      <p:ext uri="{BB962C8B-B14F-4D97-AF65-F5344CB8AC3E}">
        <p14:creationId xmlns:p14="http://schemas.microsoft.com/office/powerpoint/2010/main" val="5711569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5BBE4-C152-7C48-A323-D2202D7533FA}"/>
              </a:ext>
            </a:extLst>
          </p:cNvPr>
          <p:cNvSpPr>
            <a:spLocks noGrp="1"/>
          </p:cNvSpPr>
          <p:nvPr>
            <p:ph type="title"/>
          </p:nvPr>
        </p:nvSpPr>
        <p:spPr>
          <a:xfrm>
            <a:off x="838200" y="365127"/>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30D82D3-52FE-7B46-8A09-E6ECA00261C3}"/>
              </a:ext>
            </a:extLst>
          </p:cNvPr>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640916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43A3C-04B8-6B48-BFEA-0245C98AAC74}"/>
              </a:ext>
            </a:extLst>
          </p:cNvPr>
          <p:cNvSpPr>
            <a:spLocks noGrp="1"/>
          </p:cNvSpPr>
          <p:nvPr>
            <p:ph type="title"/>
          </p:nvPr>
        </p:nvSpPr>
        <p:spPr>
          <a:xfrm>
            <a:off x="831851" y="1709740"/>
            <a:ext cx="10515600" cy="2852737"/>
          </a:xfrm>
          <a:prstGeom prst="rect">
            <a:avLst/>
          </a:prstGeom>
        </p:spPr>
        <p:txBody>
          <a:bodyPr anchor="b"/>
          <a:lstStyle>
            <a:lvl1pPr>
              <a:defRPr sz="45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2C2B1F4-444C-1A47-9432-E8C4B03FA411}"/>
              </a:ext>
            </a:extLst>
          </p:cNvPr>
          <p:cNvSpPr>
            <a:spLocks noGrp="1"/>
          </p:cNvSpPr>
          <p:nvPr>
            <p:ph type="body" idx="1"/>
          </p:nvPr>
        </p:nvSpPr>
        <p:spPr>
          <a:xfrm>
            <a:off x="831851" y="4589465"/>
            <a:ext cx="10515600" cy="1500187"/>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24998014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B03D8-F63E-5C44-87F5-C8E07CB99B28}"/>
              </a:ext>
            </a:extLst>
          </p:cNvPr>
          <p:cNvSpPr>
            <a:spLocks noGrp="1"/>
          </p:cNvSpPr>
          <p:nvPr>
            <p:ph type="title"/>
          </p:nvPr>
        </p:nvSpPr>
        <p:spPr>
          <a:xfrm>
            <a:off x="838200" y="365127"/>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BAE16F7-9971-814F-80C3-7F45FD594C28}"/>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199AEE4-3140-2B4A-9342-68441C2B08E0}"/>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3295854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2A8AE-2622-AB48-870E-152BB69C1610}"/>
              </a:ext>
            </a:extLst>
          </p:cNvPr>
          <p:cNvSpPr>
            <a:spLocks noGrp="1"/>
          </p:cNvSpPr>
          <p:nvPr>
            <p:ph type="title"/>
          </p:nvPr>
        </p:nvSpPr>
        <p:spPr>
          <a:xfrm>
            <a:off x="839788" y="365127"/>
            <a:ext cx="10515600"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CBAD9B7-1463-A148-888D-91B92654BC1F}"/>
              </a:ext>
            </a:extLst>
          </p:cNvPr>
          <p:cNvSpPr>
            <a:spLocks noGrp="1"/>
          </p:cNvSpPr>
          <p:nvPr>
            <p:ph type="body" idx="1"/>
          </p:nvPr>
        </p:nvSpPr>
        <p:spPr>
          <a:xfrm>
            <a:off x="839789" y="1681163"/>
            <a:ext cx="5157787"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7B94FF08-3172-6843-98A2-9FD67C467279}"/>
              </a:ext>
            </a:extLst>
          </p:cNvPr>
          <p:cNvSpPr>
            <a:spLocks noGrp="1"/>
          </p:cNvSpPr>
          <p:nvPr>
            <p:ph sz="half" idx="2"/>
          </p:nvPr>
        </p:nvSpPr>
        <p:spPr>
          <a:xfrm>
            <a:off x="839789"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01DCB9CE-77E4-FC4E-85D0-ECC2345A8FA3}"/>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9682C187-6364-BE4B-9459-410623ACF1A9}"/>
              </a:ext>
            </a:extLst>
          </p:cNvPr>
          <p:cNvSpPr>
            <a:spLocks noGrp="1"/>
          </p:cNvSpPr>
          <p:nvPr>
            <p:ph sz="quarter" idx="4"/>
          </p:nvPr>
        </p:nvSpPr>
        <p:spPr>
          <a:xfrm>
            <a:off x="6172201"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5255618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CA637-E341-5549-8F96-E1A0055E3506}"/>
              </a:ext>
            </a:extLst>
          </p:cNvPr>
          <p:cNvSpPr>
            <a:spLocks noGrp="1"/>
          </p:cNvSpPr>
          <p:nvPr>
            <p:ph type="title"/>
          </p:nvPr>
        </p:nvSpPr>
        <p:spPr>
          <a:xfrm>
            <a:off x="838200" y="365127"/>
            <a:ext cx="10515600" cy="1325563"/>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30719638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8102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fr-F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BB10219-E5E7-4D2B-85D8-137E168CD43B}" type="datetimeFigureOut">
              <a:rPr lang="fr-FR" smtClean="0"/>
              <a:t>24/02/2022</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443B8E0D-AF96-4B0C-8E56-E4E087691751}" type="slidenum">
              <a:rPr lang="fr-FR" smtClean="0"/>
              <a:t>‹#›</a:t>
            </a:fld>
            <a:endParaRPr lang="fr-FR" dirty="0"/>
          </a:p>
        </p:txBody>
      </p:sp>
    </p:spTree>
    <p:extLst>
      <p:ext uri="{BB962C8B-B14F-4D97-AF65-F5344CB8AC3E}">
        <p14:creationId xmlns:p14="http://schemas.microsoft.com/office/powerpoint/2010/main" val="11119839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E460D-F35C-7C41-B9C8-F43AE71B26F8}"/>
              </a:ext>
            </a:extLst>
          </p:cNvPr>
          <p:cNvSpPr>
            <a:spLocks noGrp="1"/>
          </p:cNvSpPr>
          <p:nvPr>
            <p:ph type="title"/>
          </p:nvPr>
        </p:nvSpPr>
        <p:spPr>
          <a:xfrm>
            <a:off x="839788" y="457200"/>
            <a:ext cx="3932237" cy="1600200"/>
          </a:xfrm>
          <a:prstGeom prst="rect">
            <a:avLst/>
          </a:prstGeom>
        </p:spPr>
        <p:txBody>
          <a:bodyPr anchor="b"/>
          <a:lstStyle>
            <a:lvl1pPr>
              <a:defRPr sz="24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590CC7C-30D6-E743-B12E-49952A853A91}"/>
              </a:ext>
            </a:extLst>
          </p:cNvPr>
          <p:cNvSpPr>
            <a:spLocks noGrp="1"/>
          </p:cNvSpPr>
          <p:nvPr>
            <p:ph idx="1"/>
          </p:nvPr>
        </p:nvSpPr>
        <p:spPr>
          <a:xfrm>
            <a:off x="5183188" y="987427"/>
            <a:ext cx="6172200" cy="487362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689351E7-04DF-BE4E-BB28-713FD607C865}"/>
              </a:ext>
            </a:extLst>
          </p:cNvPr>
          <p:cNvSpPr>
            <a:spLocks noGrp="1"/>
          </p:cNvSpPr>
          <p:nvPr>
            <p:ph type="body" sz="half" idx="2"/>
          </p:nvPr>
        </p:nvSpPr>
        <p:spPr>
          <a:xfrm>
            <a:off x="839788" y="2057400"/>
            <a:ext cx="3932237"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Tree>
    <p:extLst>
      <p:ext uri="{BB962C8B-B14F-4D97-AF65-F5344CB8AC3E}">
        <p14:creationId xmlns:p14="http://schemas.microsoft.com/office/powerpoint/2010/main" val="26203107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B4A52-84D4-2742-8C99-F00B36EC5950}"/>
              </a:ext>
            </a:extLst>
          </p:cNvPr>
          <p:cNvSpPr>
            <a:spLocks noGrp="1"/>
          </p:cNvSpPr>
          <p:nvPr>
            <p:ph type="title"/>
          </p:nvPr>
        </p:nvSpPr>
        <p:spPr>
          <a:xfrm>
            <a:off x="839788" y="457200"/>
            <a:ext cx="3932237" cy="1600200"/>
          </a:xfrm>
          <a:prstGeom prst="rect">
            <a:avLst/>
          </a:prstGeom>
        </p:spPr>
        <p:txBody>
          <a:bodyPr anchor="b"/>
          <a:lstStyle>
            <a:lvl1pPr>
              <a:defRPr sz="24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F8A01EED-D88B-ED44-B5F8-98050DF14146}"/>
              </a:ext>
            </a:extLst>
          </p:cNvPr>
          <p:cNvSpPr>
            <a:spLocks noGrp="1"/>
          </p:cNvSpPr>
          <p:nvPr>
            <p:ph type="pic" idx="1"/>
          </p:nvPr>
        </p:nvSpPr>
        <p:spPr>
          <a:xfrm>
            <a:off x="5183188" y="987427"/>
            <a:ext cx="6172200" cy="4873625"/>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2D7909B-026C-5E49-948D-9AD7E3ADCA23}"/>
              </a:ext>
            </a:extLst>
          </p:cNvPr>
          <p:cNvSpPr>
            <a:spLocks noGrp="1"/>
          </p:cNvSpPr>
          <p:nvPr>
            <p:ph type="body" sz="half" idx="2"/>
          </p:nvPr>
        </p:nvSpPr>
        <p:spPr>
          <a:xfrm>
            <a:off x="839788" y="2057400"/>
            <a:ext cx="3932237"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Tree>
    <p:extLst>
      <p:ext uri="{BB962C8B-B14F-4D97-AF65-F5344CB8AC3E}">
        <p14:creationId xmlns:p14="http://schemas.microsoft.com/office/powerpoint/2010/main" val="29123213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12533-703F-8641-8EC4-4EB051E852BF}"/>
              </a:ext>
            </a:extLst>
          </p:cNvPr>
          <p:cNvSpPr>
            <a:spLocks noGrp="1"/>
          </p:cNvSpPr>
          <p:nvPr>
            <p:ph type="title"/>
          </p:nvPr>
        </p:nvSpPr>
        <p:spPr>
          <a:xfrm>
            <a:off x="838200" y="365127"/>
            <a:ext cx="10515600" cy="1325563"/>
          </a:xfrm>
          <a:prstGeom prst="rect">
            <a:avLst/>
          </a:prstGeom>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086E216-0132-A34B-BB07-668CF8E12664}"/>
              </a:ext>
            </a:extLst>
          </p:cNvPr>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4989223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634DEA-A10E-FC4D-A8C5-0F717FEE3809}"/>
              </a:ext>
            </a:extLst>
          </p:cNvPr>
          <p:cNvSpPr>
            <a:spLocks noGrp="1"/>
          </p:cNvSpPr>
          <p:nvPr>
            <p:ph type="title" orient="vert"/>
          </p:nvPr>
        </p:nvSpPr>
        <p:spPr>
          <a:xfrm>
            <a:off x="8724901" y="365125"/>
            <a:ext cx="2628900" cy="5811838"/>
          </a:xfrm>
          <a:prstGeom prst="rect">
            <a:avLst/>
          </a:prstGeo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AB9A7F7-9CD6-924F-84BF-2911259C020F}"/>
              </a:ext>
            </a:extLst>
          </p:cNvPr>
          <p:cNvSpPr>
            <a:spLocks noGrp="1"/>
          </p:cNvSpPr>
          <p:nvPr>
            <p:ph type="body" orient="vert" idx="1"/>
          </p:nvPr>
        </p:nvSpPr>
        <p:spPr>
          <a:xfrm>
            <a:off x="838201"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4611892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1036320" y="271146"/>
            <a:ext cx="103632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
          <p:cNvSpPr txBox="1">
            <a:spLocks noGrp="1"/>
          </p:cNvSpPr>
          <p:nvPr>
            <p:ph type="subTitle" idx="1"/>
          </p:nvPr>
        </p:nvSpPr>
        <p:spPr>
          <a:xfrm>
            <a:off x="2032000" y="5731509"/>
            <a:ext cx="8371840" cy="989966"/>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6" name="Google Shape;16;p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 name="Google Shape;17;p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r>
              <a:rPr lang="en-US" smtClean="0"/>
              <a:t>&lt;#&gt;</a:t>
            </a:r>
            <a:endParaRPr lang="en-US"/>
          </a:p>
        </p:txBody>
      </p:sp>
      <p:pic>
        <p:nvPicPr>
          <p:cNvPr id="3" name="Picture 2" descr="A close up image of a pill pack.">
            <a:extLst>
              <a:ext uri="{FF2B5EF4-FFF2-40B4-BE49-F238E27FC236}">
                <a16:creationId xmlns:a16="http://schemas.microsoft.com/office/drawing/2014/main" id="{CDC3F9E2-163C-E94A-9139-4E3DFD3B868A}"/>
              </a:ext>
            </a:extLst>
          </p:cNvPr>
          <p:cNvPicPr>
            <a:picLocks noChangeAspect="1"/>
          </p:cNvPicPr>
          <p:nvPr userDrawn="1"/>
        </p:nvPicPr>
        <p:blipFill rotWithShape="1">
          <a:blip r:embed="rId2"/>
          <a:srcRect l="28334" t="20142" r="28333" b="25389"/>
          <a:stretch/>
        </p:blipFill>
        <p:spPr>
          <a:xfrm>
            <a:off x="3454400" y="1868589"/>
            <a:ext cx="5283200" cy="3735503"/>
          </a:xfrm>
          <a:prstGeom prst="rect">
            <a:avLst/>
          </a:prstGeom>
        </p:spPr>
      </p:pic>
    </p:spTree>
    <p:extLst>
      <p:ext uri="{BB962C8B-B14F-4D97-AF65-F5344CB8AC3E}">
        <p14:creationId xmlns:p14="http://schemas.microsoft.com/office/powerpoint/2010/main" val="24836841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reserve="1">
  <p:cSld name="2_Title Slid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1036320" y="271146"/>
            <a:ext cx="103632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
          <p:cNvSpPr txBox="1">
            <a:spLocks noGrp="1"/>
          </p:cNvSpPr>
          <p:nvPr>
            <p:ph type="subTitle" idx="1"/>
          </p:nvPr>
        </p:nvSpPr>
        <p:spPr>
          <a:xfrm>
            <a:off x="2032000" y="5731509"/>
            <a:ext cx="8371840" cy="989966"/>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6" name="Google Shape;16;p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 name="Google Shape;17;p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r>
              <a:rPr lang="en-US" smtClean="0"/>
              <a:t>&lt;#&gt;</a:t>
            </a:r>
            <a:endParaRPr lang="en-US"/>
          </a:p>
        </p:txBody>
      </p:sp>
      <p:pic>
        <p:nvPicPr>
          <p:cNvPr id="4" name="Picture 3" descr="A drawing of a doctor checking a patient's blood pressure. ">
            <a:extLst>
              <a:ext uri="{FF2B5EF4-FFF2-40B4-BE49-F238E27FC236}">
                <a16:creationId xmlns:a16="http://schemas.microsoft.com/office/drawing/2014/main" id="{54EAA6BC-3C5C-E54D-807A-5EEA4EB29D3A}"/>
              </a:ext>
            </a:extLst>
          </p:cNvPr>
          <p:cNvPicPr>
            <a:picLocks noChangeAspect="1"/>
          </p:cNvPicPr>
          <p:nvPr userDrawn="1"/>
        </p:nvPicPr>
        <p:blipFill rotWithShape="1">
          <a:blip r:embed="rId2"/>
          <a:srcRect l="28334" t="20142" r="28333" b="25389"/>
          <a:stretch/>
        </p:blipFill>
        <p:spPr>
          <a:xfrm>
            <a:off x="3454400" y="1868589"/>
            <a:ext cx="5283200" cy="3735503"/>
          </a:xfrm>
          <a:prstGeom prst="rect">
            <a:avLst/>
          </a:prstGeom>
        </p:spPr>
      </p:pic>
    </p:spTree>
    <p:extLst>
      <p:ext uri="{BB962C8B-B14F-4D97-AF65-F5344CB8AC3E}">
        <p14:creationId xmlns:p14="http://schemas.microsoft.com/office/powerpoint/2010/main" val="15003406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type="title" preserve="1">
  <p:cSld name="2_Title Slid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1036320" y="271146"/>
            <a:ext cx="103632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
          <p:cNvSpPr txBox="1">
            <a:spLocks noGrp="1"/>
          </p:cNvSpPr>
          <p:nvPr>
            <p:ph type="subTitle" idx="1"/>
          </p:nvPr>
        </p:nvSpPr>
        <p:spPr>
          <a:xfrm>
            <a:off x="2032000" y="5731509"/>
            <a:ext cx="8371840" cy="989966"/>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6" name="Google Shape;16;p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 name="Google Shape;17;p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r>
              <a:rPr lang="en-US" smtClean="0"/>
              <a:t>&lt;#&gt;</a:t>
            </a:r>
            <a:endParaRPr lang="en-US"/>
          </a:p>
        </p:txBody>
      </p:sp>
      <p:pic>
        <p:nvPicPr>
          <p:cNvPr id="3" name="Picture 2" descr="A drawing of a child looking over the shoulder of a woman who is carrying them. ">
            <a:extLst>
              <a:ext uri="{FF2B5EF4-FFF2-40B4-BE49-F238E27FC236}">
                <a16:creationId xmlns:a16="http://schemas.microsoft.com/office/drawing/2014/main" id="{C437C969-57E0-C543-81CC-1E7AACF0E0DB}"/>
              </a:ext>
            </a:extLst>
          </p:cNvPr>
          <p:cNvPicPr>
            <a:picLocks noChangeAspect="1"/>
          </p:cNvPicPr>
          <p:nvPr userDrawn="1"/>
        </p:nvPicPr>
        <p:blipFill rotWithShape="1">
          <a:blip r:embed="rId2"/>
          <a:srcRect l="28334" t="19858" r="28333" b="25389"/>
          <a:stretch/>
        </p:blipFill>
        <p:spPr>
          <a:xfrm>
            <a:off x="3454400" y="1858861"/>
            <a:ext cx="5283200" cy="3754959"/>
          </a:xfrm>
          <a:prstGeom prst="rect">
            <a:avLst/>
          </a:prstGeom>
        </p:spPr>
      </p:pic>
    </p:spTree>
    <p:extLst>
      <p:ext uri="{BB962C8B-B14F-4D97-AF65-F5344CB8AC3E}">
        <p14:creationId xmlns:p14="http://schemas.microsoft.com/office/powerpoint/2010/main" val="4016898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2_Title Slid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1036320" y="271146"/>
            <a:ext cx="103632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
          <p:cNvSpPr txBox="1">
            <a:spLocks noGrp="1"/>
          </p:cNvSpPr>
          <p:nvPr>
            <p:ph type="subTitle" idx="1"/>
          </p:nvPr>
        </p:nvSpPr>
        <p:spPr>
          <a:xfrm>
            <a:off x="2032000" y="5731509"/>
            <a:ext cx="8371840" cy="989966"/>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6" name="Google Shape;16;p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 name="Google Shape;17;p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r>
              <a:rPr lang="en-US" smtClean="0"/>
              <a:t>&lt;#&gt;</a:t>
            </a:r>
            <a:endParaRPr lang="en-US"/>
          </a:p>
        </p:txBody>
      </p:sp>
      <p:pic>
        <p:nvPicPr>
          <p:cNvPr id="18" name="Google Shape;18;p2" descr="A picture containing text, linedrawing&#10;&#10;Description automatically generated"/>
          <p:cNvPicPr preferRelativeResize="0"/>
          <p:nvPr/>
        </p:nvPicPr>
        <p:blipFill rotWithShape="1">
          <a:blip r:embed="rId2">
            <a:alphaModFix/>
          </a:blip>
          <a:srcRect/>
          <a:stretch/>
        </p:blipFill>
        <p:spPr>
          <a:xfrm>
            <a:off x="3454400" y="1853564"/>
            <a:ext cx="5020733" cy="3765550"/>
          </a:xfrm>
          <a:prstGeom prst="ellipse">
            <a:avLst/>
          </a:prstGeom>
          <a:noFill/>
          <a:ln w="190500" cap="rnd" cmpd="sng">
            <a:solidFill>
              <a:schemeClr val="dk2"/>
            </a:solidFill>
            <a:prstDash val="solid"/>
            <a:round/>
            <a:headEnd type="none" w="sm" len="sm"/>
            <a:tailEnd type="none" w="sm" len="sm"/>
          </a:ln>
        </p:spPr>
      </p:pic>
    </p:spTree>
    <p:extLst>
      <p:ext uri="{BB962C8B-B14F-4D97-AF65-F5344CB8AC3E}">
        <p14:creationId xmlns:p14="http://schemas.microsoft.com/office/powerpoint/2010/main" val="10475890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p:cSld name="2_Title Slide">
    <p:spTree>
      <p:nvGrpSpPr>
        <p:cNvPr id="1" name="Shape 19"/>
        <p:cNvGrpSpPr/>
        <p:nvPr/>
      </p:nvGrpSpPr>
      <p:grpSpPr>
        <a:xfrm>
          <a:off x="0" y="0"/>
          <a:ext cx="0" cy="0"/>
          <a:chOff x="0" y="0"/>
          <a:chExt cx="0" cy="0"/>
        </a:xfrm>
      </p:grpSpPr>
      <p:sp>
        <p:nvSpPr>
          <p:cNvPr id="20" name="Google Shape;20;p3"/>
          <p:cNvSpPr txBox="1">
            <a:spLocks noGrp="1"/>
          </p:cNvSpPr>
          <p:nvPr>
            <p:ph type="ctrTitle"/>
          </p:nvPr>
        </p:nvSpPr>
        <p:spPr>
          <a:xfrm>
            <a:off x="1036320" y="271146"/>
            <a:ext cx="103632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
          <p:cNvSpPr txBox="1">
            <a:spLocks noGrp="1"/>
          </p:cNvSpPr>
          <p:nvPr>
            <p:ph type="subTitle" idx="1"/>
          </p:nvPr>
        </p:nvSpPr>
        <p:spPr>
          <a:xfrm>
            <a:off x="2032000" y="5731509"/>
            <a:ext cx="8371840" cy="989966"/>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22" name="Google Shape;22;p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3" name="Google Shape;23;p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r>
              <a:rPr lang="en-US" smtClean="0"/>
              <a:t>&lt;#&gt;</a:t>
            </a:r>
            <a:endParaRPr lang="en-US"/>
          </a:p>
        </p:txBody>
      </p:sp>
      <p:pic>
        <p:nvPicPr>
          <p:cNvPr id="24" name="Google Shape;24;p3" descr="A group of people seated around a table with computers and papers listening to a standing woman speak. "/>
          <p:cNvPicPr preferRelativeResize="0"/>
          <p:nvPr/>
        </p:nvPicPr>
        <p:blipFill rotWithShape="1">
          <a:blip r:embed="rId2">
            <a:alphaModFix/>
          </a:blip>
          <a:srcRect l="28334" t="20148" r="28332" b="25389"/>
          <a:stretch/>
        </p:blipFill>
        <p:spPr>
          <a:xfrm>
            <a:off x="3413760" y="1824990"/>
            <a:ext cx="5283200" cy="3735071"/>
          </a:xfrm>
          <a:prstGeom prst="rect">
            <a:avLst/>
          </a:prstGeom>
          <a:noFill/>
          <a:ln>
            <a:noFill/>
          </a:ln>
        </p:spPr>
      </p:pic>
    </p:spTree>
    <p:extLst>
      <p:ext uri="{BB962C8B-B14F-4D97-AF65-F5344CB8AC3E}">
        <p14:creationId xmlns:p14="http://schemas.microsoft.com/office/powerpoint/2010/main" val="6006617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2"/>
              </a:buClr>
              <a:buSzPts val="4400"/>
              <a:buFont typeface="Calibri"/>
              <a:buNone/>
              <a:defRPr b="1">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4"/>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 name="Google Shape;28;p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9" name="Google Shape;29;p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0" name="Google Shape;30;p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42747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Date Placeholder 4"/>
          <p:cNvSpPr>
            <a:spLocks noGrp="1"/>
          </p:cNvSpPr>
          <p:nvPr>
            <p:ph type="dt" sz="half" idx="10"/>
          </p:nvPr>
        </p:nvSpPr>
        <p:spPr/>
        <p:txBody>
          <a:bodyPr/>
          <a:lstStyle/>
          <a:p>
            <a:fld id="{ABB10219-E5E7-4D2B-85D8-137E168CD43B}" type="datetimeFigureOut">
              <a:rPr lang="fr-FR" smtClean="0"/>
              <a:t>24/02/2022</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443B8E0D-AF96-4B0C-8E56-E4E087691751}" type="slidenum">
              <a:rPr lang="fr-FR" smtClean="0"/>
              <a:t>‹#›</a:t>
            </a:fld>
            <a:endParaRPr lang="fr-FR" dirty="0"/>
          </a:p>
        </p:txBody>
      </p:sp>
    </p:spTree>
    <p:extLst>
      <p:ext uri="{BB962C8B-B14F-4D97-AF65-F5344CB8AC3E}">
        <p14:creationId xmlns:p14="http://schemas.microsoft.com/office/powerpoint/2010/main" val="14162150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p:cSld name="2_Title Slide">
    <p:spTree>
      <p:nvGrpSpPr>
        <p:cNvPr id="1" name="Shape 31"/>
        <p:cNvGrpSpPr/>
        <p:nvPr/>
      </p:nvGrpSpPr>
      <p:grpSpPr>
        <a:xfrm>
          <a:off x="0" y="0"/>
          <a:ext cx="0" cy="0"/>
          <a:chOff x="0" y="0"/>
          <a:chExt cx="0" cy="0"/>
        </a:xfrm>
      </p:grpSpPr>
      <p:sp>
        <p:nvSpPr>
          <p:cNvPr id="32" name="Google Shape;32;p5"/>
          <p:cNvSpPr txBox="1">
            <a:spLocks noGrp="1"/>
          </p:cNvSpPr>
          <p:nvPr>
            <p:ph type="ctrTitle"/>
          </p:nvPr>
        </p:nvSpPr>
        <p:spPr>
          <a:xfrm>
            <a:off x="1036320" y="271146"/>
            <a:ext cx="103632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5"/>
          <p:cNvSpPr txBox="1">
            <a:spLocks noGrp="1"/>
          </p:cNvSpPr>
          <p:nvPr>
            <p:ph type="subTitle" idx="1"/>
          </p:nvPr>
        </p:nvSpPr>
        <p:spPr>
          <a:xfrm>
            <a:off x="2032000" y="5731509"/>
            <a:ext cx="8371840" cy="989966"/>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34" name="Google Shape;34;p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5" name="Google Shape;35;p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r>
              <a:rPr lang="en-US" smtClean="0"/>
              <a:t>&lt;#&gt;</a:t>
            </a:r>
            <a:endParaRPr lang="en-US"/>
          </a:p>
        </p:txBody>
      </p:sp>
      <p:pic>
        <p:nvPicPr>
          <p:cNvPr id="36" name="Google Shape;36;p5" descr="A man with glasses talking to a humanitarian aid worker wearing a vest. "/>
          <p:cNvPicPr preferRelativeResize="0"/>
          <p:nvPr/>
        </p:nvPicPr>
        <p:blipFill rotWithShape="1">
          <a:blip r:embed="rId2">
            <a:alphaModFix/>
          </a:blip>
          <a:srcRect l="28334" t="19703" r="28332" b="25389"/>
          <a:stretch/>
        </p:blipFill>
        <p:spPr>
          <a:xfrm>
            <a:off x="3454400" y="1853565"/>
            <a:ext cx="5283200" cy="3765551"/>
          </a:xfrm>
          <a:prstGeom prst="rect">
            <a:avLst/>
          </a:prstGeom>
          <a:noFill/>
          <a:ln>
            <a:noFill/>
          </a:ln>
        </p:spPr>
      </p:pic>
    </p:spTree>
    <p:extLst>
      <p:ext uri="{BB962C8B-B14F-4D97-AF65-F5344CB8AC3E}">
        <p14:creationId xmlns:p14="http://schemas.microsoft.com/office/powerpoint/2010/main" val="16429103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1_Custom Layout">
  <p:cSld name="1_Custom Layout">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2"/>
              </a:buClr>
              <a:buSzPts val="1400"/>
              <a:buFont typeface="Calibri"/>
              <a:buNone/>
              <a:defRPr b="1">
                <a:solidFill>
                  <a:schemeClr val="dk2"/>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9" name="Google Shape;39;p6"/>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0" name="Google Shape;40;p6"/>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1" name="Google Shape;41;p6"/>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898989"/>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193861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p:cSld name="2_Title Slide">
    <p:spTree>
      <p:nvGrpSpPr>
        <p:cNvPr id="1" name="Shape 42"/>
        <p:cNvGrpSpPr/>
        <p:nvPr/>
      </p:nvGrpSpPr>
      <p:grpSpPr>
        <a:xfrm>
          <a:off x="0" y="0"/>
          <a:ext cx="0" cy="0"/>
          <a:chOff x="0" y="0"/>
          <a:chExt cx="0" cy="0"/>
        </a:xfrm>
      </p:grpSpPr>
      <p:sp>
        <p:nvSpPr>
          <p:cNvPr id="43" name="Google Shape;43;p7"/>
          <p:cNvSpPr txBox="1">
            <a:spLocks noGrp="1"/>
          </p:cNvSpPr>
          <p:nvPr>
            <p:ph type="ctrTitle"/>
          </p:nvPr>
        </p:nvSpPr>
        <p:spPr>
          <a:xfrm>
            <a:off x="1036320" y="271146"/>
            <a:ext cx="103632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7"/>
          <p:cNvSpPr txBox="1">
            <a:spLocks noGrp="1"/>
          </p:cNvSpPr>
          <p:nvPr>
            <p:ph type="subTitle" idx="1"/>
          </p:nvPr>
        </p:nvSpPr>
        <p:spPr>
          <a:xfrm>
            <a:off x="2032000" y="5731509"/>
            <a:ext cx="8371840" cy="989966"/>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45" name="Google Shape;45;p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6" name="Google Shape;46;p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r>
              <a:rPr lang="en-US" smtClean="0"/>
              <a:t>&lt;#&gt;</a:t>
            </a:r>
            <a:endParaRPr lang="en-US"/>
          </a:p>
        </p:txBody>
      </p:sp>
      <p:pic>
        <p:nvPicPr>
          <p:cNvPr id="47" name="Google Shape;47;p7" descr="A woman in nurses scrubs holding a piece of paper. "/>
          <p:cNvPicPr preferRelativeResize="0"/>
          <p:nvPr/>
        </p:nvPicPr>
        <p:blipFill rotWithShape="1">
          <a:blip r:embed="rId2">
            <a:alphaModFix/>
          </a:blip>
          <a:srcRect l="27092" t="20155" r="27326" b="25389"/>
          <a:stretch/>
        </p:blipFill>
        <p:spPr>
          <a:xfrm>
            <a:off x="3222847" y="1741170"/>
            <a:ext cx="5557284" cy="3734598"/>
          </a:xfrm>
          <a:prstGeom prst="rect">
            <a:avLst/>
          </a:prstGeom>
          <a:noFill/>
          <a:ln>
            <a:noFill/>
          </a:ln>
        </p:spPr>
      </p:pic>
    </p:spTree>
    <p:extLst>
      <p:ext uri="{BB962C8B-B14F-4D97-AF65-F5344CB8AC3E}">
        <p14:creationId xmlns:p14="http://schemas.microsoft.com/office/powerpoint/2010/main" val="16128285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8"/>
        <p:cNvGrpSpPr/>
        <p:nvPr/>
      </p:nvGrpSpPr>
      <p:grpSpPr>
        <a:xfrm>
          <a:off x="0" y="0"/>
          <a:ext cx="0" cy="0"/>
          <a:chOff x="0" y="0"/>
          <a:chExt cx="0" cy="0"/>
        </a:xfrm>
      </p:grpSpPr>
      <p:sp>
        <p:nvSpPr>
          <p:cNvPr id="49" name="Google Shape;49;p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8"/>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51" name="Google Shape;51;p8"/>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52" name="Google Shape;52;p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3" name="Google Shape;53;p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4" name="Google Shape;54;p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799438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p:cSld name="2_Title Slide">
    <p:spTree>
      <p:nvGrpSpPr>
        <p:cNvPr id="1" name="Shape 55"/>
        <p:cNvGrpSpPr/>
        <p:nvPr/>
      </p:nvGrpSpPr>
      <p:grpSpPr>
        <a:xfrm>
          <a:off x="0" y="0"/>
          <a:ext cx="0" cy="0"/>
          <a:chOff x="0" y="0"/>
          <a:chExt cx="0" cy="0"/>
        </a:xfrm>
      </p:grpSpPr>
      <p:sp>
        <p:nvSpPr>
          <p:cNvPr id="56" name="Google Shape;56;p9"/>
          <p:cNvSpPr txBox="1">
            <a:spLocks noGrp="1"/>
          </p:cNvSpPr>
          <p:nvPr>
            <p:ph type="ctrTitle"/>
          </p:nvPr>
        </p:nvSpPr>
        <p:spPr>
          <a:xfrm>
            <a:off x="1036320" y="271146"/>
            <a:ext cx="103632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9"/>
          <p:cNvSpPr txBox="1">
            <a:spLocks noGrp="1"/>
          </p:cNvSpPr>
          <p:nvPr>
            <p:ph type="subTitle" idx="1"/>
          </p:nvPr>
        </p:nvSpPr>
        <p:spPr>
          <a:xfrm>
            <a:off x="2032000" y="5731509"/>
            <a:ext cx="8371840" cy="989966"/>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58" name="Google Shape;58;p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9" name="Google Shape;59;p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r>
              <a:rPr lang="en-US" smtClean="0"/>
              <a:t>&lt;#&gt;</a:t>
            </a:r>
            <a:endParaRPr lang="en-US"/>
          </a:p>
        </p:txBody>
      </p:sp>
      <p:pic>
        <p:nvPicPr>
          <p:cNvPr id="60" name="Google Shape;60;p9" descr="Two people standing next to each other and smiling. "/>
          <p:cNvPicPr preferRelativeResize="0"/>
          <p:nvPr/>
        </p:nvPicPr>
        <p:blipFill rotWithShape="1">
          <a:blip r:embed="rId2">
            <a:alphaModFix/>
          </a:blip>
          <a:srcRect l="28334" t="19703" r="28332" b="25389"/>
          <a:stretch/>
        </p:blipFill>
        <p:spPr>
          <a:xfrm>
            <a:off x="3454400" y="1853565"/>
            <a:ext cx="5283200" cy="3765551"/>
          </a:xfrm>
          <a:prstGeom prst="rect">
            <a:avLst/>
          </a:prstGeom>
          <a:noFill/>
          <a:ln>
            <a:noFill/>
          </a:ln>
        </p:spPr>
      </p:pic>
    </p:spTree>
    <p:extLst>
      <p:ext uri="{BB962C8B-B14F-4D97-AF65-F5344CB8AC3E}">
        <p14:creationId xmlns:p14="http://schemas.microsoft.com/office/powerpoint/2010/main" val="20444010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
        <p:nvSpPr>
          <p:cNvPr id="62" name="Google Shape;62;p1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3" name="Google Shape;63;p1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4" name="Google Shape;64;p1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843848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Image Slide 1">
  <p:cSld name="Image Slide 1">
    <p:spTree>
      <p:nvGrpSpPr>
        <p:cNvPr id="1" name="Shape 65"/>
        <p:cNvGrpSpPr/>
        <p:nvPr/>
      </p:nvGrpSpPr>
      <p:grpSpPr>
        <a:xfrm>
          <a:off x="0" y="0"/>
          <a:ext cx="0" cy="0"/>
          <a:chOff x="0" y="0"/>
          <a:chExt cx="0" cy="0"/>
        </a:xfrm>
      </p:grpSpPr>
      <p:sp>
        <p:nvSpPr>
          <p:cNvPr id="66" name="Google Shape;66;p11"/>
          <p:cNvSpPr>
            <a:spLocks noGrp="1"/>
          </p:cNvSpPr>
          <p:nvPr>
            <p:ph type="pic" idx="2"/>
          </p:nvPr>
        </p:nvSpPr>
        <p:spPr>
          <a:xfrm>
            <a:off x="4651140" y="0"/>
            <a:ext cx="7540861" cy="6858000"/>
          </a:xfrm>
          <a:prstGeom prst="rect">
            <a:avLst/>
          </a:prstGeom>
          <a:solidFill>
            <a:schemeClr val="accen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lt1"/>
              </a:buClr>
              <a:buSzPts val="3200"/>
              <a:buFont typeface="Arial"/>
              <a:buNone/>
              <a:defRPr sz="3200" b="1" i="0" u="none" strike="noStrike" cap="none">
                <a:solidFill>
                  <a:schemeClr val="lt1"/>
                </a:solidFill>
                <a:latin typeface="Calibri"/>
                <a:ea typeface="Calibri"/>
                <a:cs typeface="Calibri"/>
                <a:sym typeface="Calibri"/>
              </a:defRPr>
            </a:lvl1pPr>
            <a:lvl2pPr marR="0" lvl="1" algn="l" rtl="0">
              <a:lnSpc>
                <a:spcPct val="90000"/>
              </a:lnSpc>
              <a:spcBef>
                <a:spcPts val="500"/>
              </a:spcBef>
              <a:spcAft>
                <a:spcPts val="0"/>
              </a:spcAft>
              <a:buClr>
                <a:schemeClr val="dk2"/>
              </a:buClr>
              <a:buSzPts val="3200"/>
              <a:buFont typeface="Arial"/>
              <a:buChar char="•"/>
              <a:defRPr sz="3200" b="0" i="0" u="none" strike="noStrike" cap="none">
                <a:solidFill>
                  <a:schemeClr val="dk2"/>
                </a:solidFill>
                <a:latin typeface="Calibri"/>
                <a:ea typeface="Calibri"/>
                <a:cs typeface="Calibri"/>
                <a:sym typeface="Calibri"/>
              </a:defRPr>
            </a:lvl2pPr>
            <a:lvl3pPr marR="0" lvl="2" algn="l" rtl="0">
              <a:lnSpc>
                <a:spcPct val="90000"/>
              </a:lnSpc>
              <a:spcBef>
                <a:spcPts val="500"/>
              </a:spcBef>
              <a:spcAft>
                <a:spcPts val="0"/>
              </a:spcAft>
              <a:buClr>
                <a:schemeClr val="dk2"/>
              </a:buClr>
              <a:buSzPts val="3200"/>
              <a:buFont typeface="Arial"/>
              <a:buChar char="•"/>
              <a:defRPr sz="3200" b="0" i="0" u="none" strike="noStrike" cap="none">
                <a:solidFill>
                  <a:schemeClr val="dk2"/>
                </a:solidFill>
                <a:latin typeface="Calibri"/>
                <a:ea typeface="Calibri"/>
                <a:cs typeface="Calibri"/>
                <a:sym typeface="Calibri"/>
              </a:defRPr>
            </a:lvl3pPr>
            <a:lvl4pPr marR="0" lvl="3" algn="l" rtl="0">
              <a:lnSpc>
                <a:spcPct val="90000"/>
              </a:lnSpc>
              <a:spcBef>
                <a:spcPts val="500"/>
              </a:spcBef>
              <a:spcAft>
                <a:spcPts val="0"/>
              </a:spcAft>
              <a:buClr>
                <a:schemeClr val="dk2"/>
              </a:buClr>
              <a:buSzPts val="3200"/>
              <a:buFont typeface="Arial"/>
              <a:buChar char="•"/>
              <a:defRPr sz="3200" b="0" i="0" u="none" strike="noStrike" cap="none">
                <a:solidFill>
                  <a:schemeClr val="dk2"/>
                </a:solidFill>
                <a:latin typeface="Calibri"/>
                <a:ea typeface="Calibri"/>
                <a:cs typeface="Calibri"/>
                <a:sym typeface="Calibri"/>
              </a:defRPr>
            </a:lvl4pPr>
            <a:lvl5pPr marR="0" lvl="4" algn="l" rtl="0">
              <a:lnSpc>
                <a:spcPct val="90000"/>
              </a:lnSpc>
              <a:spcBef>
                <a:spcPts val="500"/>
              </a:spcBef>
              <a:spcAft>
                <a:spcPts val="0"/>
              </a:spcAft>
              <a:buClr>
                <a:schemeClr val="dk2"/>
              </a:buClr>
              <a:buSzPts val="3200"/>
              <a:buFont typeface="Arial"/>
              <a:buChar char="•"/>
              <a:defRPr sz="3200" b="0" i="0" u="none" strike="noStrike" cap="none">
                <a:solidFill>
                  <a:schemeClr val="dk2"/>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 name="Google Shape;67;p11"/>
          <p:cNvSpPr txBox="1">
            <a:spLocks noGrp="1"/>
          </p:cNvSpPr>
          <p:nvPr>
            <p:ph type="title"/>
          </p:nvPr>
        </p:nvSpPr>
        <p:spPr>
          <a:xfrm>
            <a:off x="859249" y="2228852"/>
            <a:ext cx="4665255" cy="2597149"/>
          </a:xfrm>
          <a:prstGeom prst="rect">
            <a:avLst/>
          </a:prstGeom>
          <a:noFill/>
          <a:ln>
            <a:noFill/>
          </a:ln>
        </p:spPr>
        <p:txBody>
          <a:bodyPr spcFirstLastPara="1" wrap="square" lIns="91425" tIns="45700" rIns="91425" bIns="45700" anchor="t" anchorCtr="0">
            <a:noAutofit/>
          </a:bodyPr>
          <a:lstStyle>
            <a:lvl1pPr lvl="0" algn="l">
              <a:lnSpc>
                <a:spcPct val="85000"/>
              </a:lnSpc>
              <a:spcBef>
                <a:spcPts val="0"/>
              </a:spcBef>
              <a:spcAft>
                <a:spcPts val="0"/>
              </a:spcAft>
              <a:buClr>
                <a:schemeClr val="accent1"/>
              </a:buClr>
              <a:buSzPts val="1400"/>
              <a:buFont typeface="Calibri"/>
              <a:buNone/>
              <a:defRPr sz="2400">
                <a:solidFill>
                  <a:schemeClr val="accent1"/>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68" name="Google Shape;68;p11"/>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000" b="0" i="0" u="none" strike="noStrike" cap="none">
                <a:solidFill>
                  <a:srgbClr val="00667D"/>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9" name="Google Shape;69;p11"/>
          <p:cNvSpPr txBox="1">
            <a:spLocks noGrp="1"/>
          </p:cNvSpPr>
          <p:nvPr>
            <p:ph type="ftr" idx="11"/>
          </p:nvPr>
        </p:nvSpPr>
        <p:spPr>
          <a:xfrm>
            <a:off x="5270501" y="6299201"/>
            <a:ext cx="5060951"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0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0" name="Google Shape;70;p11"/>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rgbClr val="00667D"/>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rgbClr val="00667D"/>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rgbClr val="00667D"/>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rgbClr val="00667D"/>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rgbClr val="00667D"/>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rgbClr val="00667D"/>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rgbClr val="00667D"/>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rgbClr val="00667D"/>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rgbClr val="00667D"/>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453429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p:cSld name="2_Title Slide">
    <p:spTree>
      <p:nvGrpSpPr>
        <p:cNvPr id="1" name="Shape 71"/>
        <p:cNvGrpSpPr/>
        <p:nvPr/>
      </p:nvGrpSpPr>
      <p:grpSpPr>
        <a:xfrm>
          <a:off x="0" y="0"/>
          <a:ext cx="0" cy="0"/>
          <a:chOff x="0" y="0"/>
          <a:chExt cx="0" cy="0"/>
        </a:xfrm>
      </p:grpSpPr>
      <p:sp>
        <p:nvSpPr>
          <p:cNvPr id="72" name="Google Shape;72;p12"/>
          <p:cNvSpPr txBox="1">
            <a:spLocks noGrp="1"/>
          </p:cNvSpPr>
          <p:nvPr>
            <p:ph type="ctrTitle"/>
          </p:nvPr>
        </p:nvSpPr>
        <p:spPr>
          <a:xfrm>
            <a:off x="1036320" y="271146"/>
            <a:ext cx="103632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2"/>
          <p:cNvSpPr txBox="1">
            <a:spLocks noGrp="1"/>
          </p:cNvSpPr>
          <p:nvPr>
            <p:ph type="subTitle" idx="1"/>
          </p:nvPr>
        </p:nvSpPr>
        <p:spPr>
          <a:xfrm>
            <a:off x="2032000" y="5731509"/>
            <a:ext cx="8371840" cy="989966"/>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74" name="Google Shape;74;p1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5" name="Google Shape;75;p1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r>
              <a:rPr lang="en-US" smtClean="0"/>
              <a:t>&lt;#&gt;</a:t>
            </a:r>
            <a:endParaRPr lang="en-US"/>
          </a:p>
        </p:txBody>
      </p:sp>
      <p:pic>
        <p:nvPicPr>
          <p:cNvPr id="76" name="Google Shape;76;p12" descr="A man in nurses scrubs wearing a mask and holding a digital thermometer. "/>
          <p:cNvPicPr preferRelativeResize="0"/>
          <p:nvPr/>
        </p:nvPicPr>
        <p:blipFill rotWithShape="1">
          <a:blip r:embed="rId2">
            <a:alphaModFix/>
          </a:blip>
          <a:srcRect l="28334" t="20000" r="28332" b="25389"/>
          <a:stretch/>
        </p:blipFill>
        <p:spPr>
          <a:xfrm>
            <a:off x="3454400" y="1863725"/>
            <a:ext cx="5283200" cy="3745231"/>
          </a:xfrm>
          <a:prstGeom prst="rect">
            <a:avLst/>
          </a:prstGeom>
          <a:noFill/>
          <a:ln>
            <a:noFill/>
          </a:ln>
        </p:spPr>
      </p:pic>
    </p:spTree>
    <p:extLst>
      <p:ext uri="{BB962C8B-B14F-4D97-AF65-F5344CB8AC3E}">
        <p14:creationId xmlns:p14="http://schemas.microsoft.com/office/powerpoint/2010/main" val="39149477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p:cSld name="2_Title Slide">
    <p:spTree>
      <p:nvGrpSpPr>
        <p:cNvPr id="1" name="Shape 77"/>
        <p:cNvGrpSpPr/>
        <p:nvPr/>
      </p:nvGrpSpPr>
      <p:grpSpPr>
        <a:xfrm>
          <a:off x="0" y="0"/>
          <a:ext cx="0" cy="0"/>
          <a:chOff x="0" y="0"/>
          <a:chExt cx="0" cy="0"/>
        </a:xfrm>
      </p:grpSpPr>
      <p:sp>
        <p:nvSpPr>
          <p:cNvPr id="78" name="Google Shape;78;p13"/>
          <p:cNvSpPr txBox="1">
            <a:spLocks noGrp="1"/>
          </p:cNvSpPr>
          <p:nvPr>
            <p:ph type="ctrTitle"/>
          </p:nvPr>
        </p:nvSpPr>
        <p:spPr>
          <a:xfrm>
            <a:off x="1036320" y="271146"/>
            <a:ext cx="103632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3"/>
          <p:cNvSpPr txBox="1">
            <a:spLocks noGrp="1"/>
          </p:cNvSpPr>
          <p:nvPr>
            <p:ph type="subTitle" idx="1"/>
          </p:nvPr>
        </p:nvSpPr>
        <p:spPr>
          <a:xfrm>
            <a:off x="2032000" y="5731509"/>
            <a:ext cx="8371840" cy="989966"/>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80" name="Google Shape;80;p1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1" name="Google Shape;81;p1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r>
              <a:rPr lang="en-US" smtClean="0"/>
              <a:t>&lt;#&gt;</a:t>
            </a:r>
            <a:endParaRPr lang="en-US"/>
          </a:p>
        </p:txBody>
      </p:sp>
      <p:pic>
        <p:nvPicPr>
          <p:cNvPr id="82" name="Google Shape;82;p13" descr="Two pill bottles labeled misoprostol and mifepristone. "/>
          <p:cNvPicPr preferRelativeResize="0"/>
          <p:nvPr/>
        </p:nvPicPr>
        <p:blipFill rotWithShape="1">
          <a:blip r:embed="rId2">
            <a:alphaModFix/>
          </a:blip>
          <a:srcRect l="28334" t="20295" r="28332" b="25389"/>
          <a:stretch/>
        </p:blipFill>
        <p:spPr>
          <a:xfrm>
            <a:off x="3386667" y="1873885"/>
            <a:ext cx="5283200" cy="3724911"/>
          </a:xfrm>
          <a:prstGeom prst="rect">
            <a:avLst/>
          </a:prstGeom>
          <a:noFill/>
          <a:ln>
            <a:noFill/>
          </a:ln>
        </p:spPr>
      </p:pic>
    </p:spTree>
    <p:extLst>
      <p:ext uri="{BB962C8B-B14F-4D97-AF65-F5344CB8AC3E}">
        <p14:creationId xmlns:p14="http://schemas.microsoft.com/office/powerpoint/2010/main" val="38312078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p:cSld name="2_Title Slide">
    <p:spTree>
      <p:nvGrpSpPr>
        <p:cNvPr id="1" name="Shape 83"/>
        <p:cNvGrpSpPr/>
        <p:nvPr/>
      </p:nvGrpSpPr>
      <p:grpSpPr>
        <a:xfrm>
          <a:off x="0" y="0"/>
          <a:ext cx="0" cy="0"/>
          <a:chOff x="0" y="0"/>
          <a:chExt cx="0" cy="0"/>
        </a:xfrm>
      </p:grpSpPr>
      <p:sp>
        <p:nvSpPr>
          <p:cNvPr id="84" name="Google Shape;84;p14"/>
          <p:cNvSpPr txBox="1">
            <a:spLocks noGrp="1"/>
          </p:cNvSpPr>
          <p:nvPr>
            <p:ph type="ctrTitle"/>
          </p:nvPr>
        </p:nvSpPr>
        <p:spPr>
          <a:xfrm>
            <a:off x="1036320" y="271146"/>
            <a:ext cx="103632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14"/>
          <p:cNvSpPr txBox="1">
            <a:spLocks noGrp="1"/>
          </p:cNvSpPr>
          <p:nvPr>
            <p:ph type="subTitle" idx="1"/>
          </p:nvPr>
        </p:nvSpPr>
        <p:spPr>
          <a:xfrm>
            <a:off x="2032000" y="5731509"/>
            <a:ext cx="8371840" cy="989966"/>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86" name="Google Shape;86;p1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7" name="Google Shape;87;p1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r>
              <a:rPr lang="en-US" smtClean="0"/>
              <a:t>&lt;#&gt;</a:t>
            </a:r>
            <a:endParaRPr lang="en-US"/>
          </a:p>
        </p:txBody>
      </p:sp>
      <p:pic>
        <p:nvPicPr>
          <p:cNvPr id="88" name="Google Shape;88;p14" descr="A humanitarian aid worker in a vest filling out a form in a tent. "/>
          <p:cNvPicPr preferRelativeResize="0"/>
          <p:nvPr/>
        </p:nvPicPr>
        <p:blipFill rotWithShape="1">
          <a:blip r:embed="rId2">
            <a:alphaModFix/>
          </a:blip>
          <a:srcRect l="28334" t="20295" r="28332" b="25389"/>
          <a:stretch/>
        </p:blipFill>
        <p:spPr>
          <a:xfrm>
            <a:off x="3454400" y="1873885"/>
            <a:ext cx="5283200" cy="3724911"/>
          </a:xfrm>
          <a:prstGeom prst="rect">
            <a:avLst/>
          </a:prstGeom>
          <a:noFill/>
          <a:ln>
            <a:noFill/>
          </a:ln>
        </p:spPr>
      </p:pic>
    </p:spTree>
    <p:extLst>
      <p:ext uri="{BB962C8B-B14F-4D97-AF65-F5344CB8AC3E}">
        <p14:creationId xmlns:p14="http://schemas.microsoft.com/office/powerpoint/2010/main" val="3272411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fr-F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Date Placeholder 6"/>
          <p:cNvSpPr>
            <a:spLocks noGrp="1"/>
          </p:cNvSpPr>
          <p:nvPr>
            <p:ph type="dt" sz="half" idx="10"/>
          </p:nvPr>
        </p:nvSpPr>
        <p:spPr/>
        <p:txBody>
          <a:bodyPr/>
          <a:lstStyle/>
          <a:p>
            <a:fld id="{ABB10219-E5E7-4D2B-85D8-137E168CD43B}" type="datetimeFigureOut">
              <a:rPr lang="fr-FR" smtClean="0"/>
              <a:t>24/02/2022</a:t>
            </a:fld>
            <a:endParaRPr lang="fr-FR" dirty="0"/>
          </a:p>
        </p:txBody>
      </p:sp>
      <p:sp>
        <p:nvSpPr>
          <p:cNvPr id="8" name="Footer Placeholder 7"/>
          <p:cNvSpPr>
            <a:spLocks noGrp="1"/>
          </p:cNvSpPr>
          <p:nvPr>
            <p:ph type="ftr" sz="quarter" idx="11"/>
          </p:nvPr>
        </p:nvSpPr>
        <p:spPr/>
        <p:txBody>
          <a:bodyPr/>
          <a:lstStyle/>
          <a:p>
            <a:endParaRPr lang="fr-FR" dirty="0"/>
          </a:p>
        </p:txBody>
      </p:sp>
      <p:sp>
        <p:nvSpPr>
          <p:cNvPr id="9" name="Slide Number Placeholder 8"/>
          <p:cNvSpPr>
            <a:spLocks noGrp="1"/>
          </p:cNvSpPr>
          <p:nvPr>
            <p:ph type="sldNum" sz="quarter" idx="12"/>
          </p:nvPr>
        </p:nvSpPr>
        <p:spPr/>
        <p:txBody>
          <a:bodyPr/>
          <a:lstStyle/>
          <a:p>
            <a:fld id="{443B8E0D-AF96-4B0C-8E56-E4E087691751}" type="slidenum">
              <a:rPr lang="fr-FR" smtClean="0"/>
              <a:t>‹#›</a:t>
            </a:fld>
            <a:endParaRPr lang="fr-FR" dirty="0"/>
          </a:p>
        </p:txBody>
      </p:sp>
    </p:spTree>
    <p:extLst>
      <p:ext uri="{BB962C8B-B14F-4D97-AF65-F5344CB8AC3E}">
        <p14:creationId xmlns:p14="http://schemas.microsoft.com/office/powerpoint/2010/main" val="18586046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89"/>
        <p:cNvGrpSpPr/>
        <p:nvPr/>
      </p:nvGrpSpPr>
      <p:grpSpPr>
        <a:xfrm>
          <a:off x="0" y="0"/>
          <a:ext cx="0" cy="0"/>
          <a:chOff x="0" y="0"/>
          <a:chExt cx="0" cy="0"/>
        </a:xfrm>
      </p:grpSpPr>
      <p:sp>
        <p:nvSpPr>
          <p:cNvPr id="90" name="Google Shape;90;p1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4400"/>
              <a:buNone/>
              <a:defRPr>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1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r>
              <a:rPr lang="en-US" smtClean="0"/>
              <a:t>&lt;#&gt;</a:t>
            </a:r>
            <a:endParaRPr lang="en-US"/>
          </a:p>
        </p:txBody>
      </p:sp>
      <p:pic>
        <p:nvPicPr>
          <p:cNvPr id="92" name="Google Shape;92;p15" descr="A picture containing logo&#10;&#10;Description automatically generated"/>
          <p:cNvPicPr preferRelativeResize="0"/>
          <p:nvPr/>
        </p:nvPicPr>
        <p:blipFill rotWithShape="1">
          <a:blip r:embed="rId2">
            <a:alphaModFix/>
          </a:blip>
          <a:srcRect l="28333" t="19556" r="28331" b="24441"/>
          <a:stretch/>
        </p:blipFill>
        <p:spPr>
          <a:xfrm>
            <a:off x="3454401" y="1796573"/>
            <a:ext cx="5283199" cy="3840480"/>
          </a:xfrm>
          <a:prstGeom prst="rect">
            <a:avLst/>
          </a:prstGeom>
          <a:noFill/>
          <a:ln>
            <a:noFill/>
          </a:ln>
        </p:spPr>
      </p:pic>
      <p:sp>
        <p:nvSpPr>
          <p:cNvPr id="93" name="Google Shape;93;p15"/>
          <p:cNvSpPr txBox="1">
            <a:spLocks noGrp="1"/>
          </p:cNvSpPr>
          <p:nvPr>
            <p:ph type="subTitle" idx="1"/>
          </p:nvPr>
        </p:nvSpPr>
        <p:spPr>
          <a:xfrm>
            <a:off x="2032000" y="5731509"/>
            <a:ext cx="8371840" cy="989966"/>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SzPts val="3200"/>
              <a:buNone/>
              <a:defRPr>
                <a:solidFill>
                  <a:srgbClr val="888888"/>
                </a:solidFill>
              </a:defRPr>
            </a:lvl1pPr>
            <a:lvl2pPr lvl="1" algn="ctr">
              <a:lnSpc>
                <a:spcPct val="100000"/>
              </a:lnSpc>
              <a:spcBef>
                <a:spcPts val="560"/>
              </a:spcBef>
              <a:spcAft>
                <a:spcPts val="0"/>
              </a:spcAft>
              <a:buSzPts val="2800"/>
              <a:buNone/>
              <a:defRPr>
                <a:solidFill>
                  <a:srgbClr val="888888"/>
                </a:solidFill>
              </a:defRPr>
            </a:lvl2pPr>
            <a:lvl3pPr lvl="2" algn="ctr">
              <a:lnSpc>
                <a:spcPct val="100000"/>
              </a:lnSpc>
              <a:spcBef>
                <a:spcPts val="480"/>
              </a:spcBef>
              <a:spcAft>
                <a:spcPts val="0"/>
              </a:spcAft>
              <a:buSzPts val="2400"/>
              <a:buNone/>
              <a:defRPr>
                <a:solidFill>
                  <a:srgbClr val="888888"/>
                </a:solidFill>
              </a:defRPr>
            </a:lvl3pPr>
            <a:lvl4pPr lvl="3" algn="ctr">
              <a:lnSpc>
                <a:spcPct val="100000"/>
              </a:lnSpc>
              <a:spcBef>
                <a:spcPts val="400"/>
              </a:spcBef>
              <a:spcAft>
                <a:spcPts val="0"/>
              </a:spcAft>
              <a:buSzPts val="2000"/>
              <a:buNone/>
              <a:defRPr>
                <a:solidFill>
                  <a:srgbClr val="888888"/>
                </a:solidFill>
              </a:defRPr>
            </a:lvl4pPr>
            <a:lvl5pPr lvl="4" algn="ctr">
              <a:lnSpc>
                <a:spcPct val="100000"/>
              </a:lnSpc>
              <a:spcBef>
                <a:spcPts val="400"/>
              </a:spcBef>
              <a:spcAft>
                <a:spcPts val="0"/>
              </a:spcAft>
              <a:buSzPts val="2000"/>
              <a:buNone/>
              <a:defRPr>
                <a:solidFill>
                  <a:srgbClr val="888888"/>
                </a:solidFill>
              </a:defRPr>
            </a:lvl5pPr>
            <a:lvl6pPr lvl="5" algn="ctr">
              <a:lnSpc>
                <a:spcPct val="100000"/>
              </a:lnSpc>
              <a:spcBef>
                <a:spcPts val="400"/>
              </a:spcBef>
              <a:spcAft>
                <a:spcPts val="0"/>
              </a:spcAft>
              <a:buSzPts val="2000"/>
              <a:buNone/>
              <a:defRPr>
                <a:solidFill>
                  <a:srgbClr val="888888"/>
                </a:solidFill>
              </a:defRPr>
            </a:lvl6pPr>
            <a:lvl7pPr lvl="6" algn="ctr">
              <a:lnSpc>
                <a:spcPct val="100000"/>
              </a:lnSpc>
              <a:spcBef>
                <a:spcPts val="400"/>
              </a:spcBef>
              <a:spcAft>
                <a:spcPts val="0"/>
              </a:spcAft>
              <a:buSzPts val="2000"/>
              <a:buNone/>
              <a:defRPr>
                <a:solidFill>
                  <a:srgbClr val="888888"/>
                </a:solidFill>
              </a:defRPr>
            </a:lvl7pPr>
            <a:lvl8pPr lvl="7" algn="ctr">
              <a:lnSpc>
                <a:spcPct val="100000"/>
              </a:lnSpc>
              <a:spcBef>
                <a:spcPts val="400"/>
              </a:spcBef>
              <a:spcAft>
                <a:spcPts val="0"/>
              </a:spcAft>
              <a:buSzPts val="2000"/>
              <a:buNone/>
              <a:defRPr>
                <a:solidFill>
                  <a:srgbClr val="888888"/>
                </a:solidFill>
              </a:defRPr>
            </a:lvl8pPr>
            <a:lvl9pPr lvl="8" algn="ctr">
              <a:lnSpc>
                <a:spcPct val="100000"/>
              </a:lnSpc>
              <a:spcBef>
                <a:spcPts val="400"/>
              </a:spcBef>
              <a:spcAft>
                <a:spcPts val="0"/>
              </a:spcAft>
              <a:buSzPts val="2000"/>
              <a:buNone/>
              <a:defRPr>
                <a:solidFill>
                  <a:srgbClr val="888888"/>
                </a:solidFill>
              </a:defRPr>
            </a:lvl9pPr>
          </a:lstStyle>
          <a:p>
            <a:endParaRPr/>
          </a:p>
        </p:txBody>
      </p:sp>
    </p:spTree>
    <p:extLst>
      <p:ext uri="{BB962C8B-B14F-4D97-AF65-F5344CB8AC3E}">
        <p14:creationId xmlns:p14="http://schemas.microsoft.com/office/powerpoint/2010/main" val="31801800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p:cSld name="2_Title Slide">
    <p:spTree>
      <p:nvGrpSpPr>
        <p:cNvPr id="1" name="Shape 94"/>
        <p:cNvGrpSpPr/>
        <p:nvPr/>
      </p:nvGrpSpPr>
      <p:grpSpPr>
        <a:xfrm>
          <a:off x="0" y="0"/>
          <a:ext cx="0" cy="0"/>
          <a:chOff x="0" y="0"/>
          <a:chExt cx="0" cy="0"/>
        </a:xfrm>
      </p:grpSpPr>
      <p:sp>
        <p:nvSpPr>
          <p:cNvPr id="95" name="Google Shape;95;p16"/>
          <p:cNvSpPr txBox="1">
            <a:spLocks noGrp="1"/>
          </p:cNvSpPr>
          <p:nvPr>
            <p:ph type="ctrTitle"/>
          </p:nvPr>
        </p:nvSpPr>
        <p:spPr>
          <a:xfrm>
            <a:off x="1036320" y="271146"/>
            <a:ext cx="103632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16"/>
          <p:cNvSpPr txBox="1">
            <a:spLocks noGrp="1"/>
          </p:cNvSpPr>
          <p:nvPr>
            <p:ph type="subTitle" idx="1"/>
          </p:nvPr>
        </p:nvSpPr>
        <p:spPr>
          <a:xfrm>
            <a:off x="2032000" y="5731509"/>
            <a:ext cx="8371840" cy="989966"/>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97" name="Google Shape;97;p1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8" name="Google Shape;98;p1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r>
              <a:rPr lang="en-US" smtClean="0"/>
              <a:t>&lt;#&gt;</a:t>
            </a:r>
            <a:endParaRPr lang="en-US"/>
          </a:p>
        </p:txBody>
      </p:sp>
      <p:pic>
        <p:nvPicPr>
          <p:cNvPr id="99" name="Google Shape;99;p16" descr="A group of people of different ages, genders, and ethnicities. "/>
          <p:cNvPicPr preferRelativeResize="0"/>
          <p:nvPr/>
        </p:nvPicPr>
        <p:blipFill rotWithShape="1">
          <a:blip r:embed="rId2">
            <a:alphaModFix/>
          </a:blip>
          <a:srcRect l="28334" t="19556" r="28332" b="25389"/>
          <a:stretch/>
        </p:blipFill>
        <p:spPr>
          <a:xfrm>
            <a:off x="3454400" y="1848485"/>
            <a:ext cx="5283200" cy="3775711"/>
          </a:xfrm>
          <a:prstGeom prst="rect">
            <a:avLst/>
          </a:prstGeom>
          <a:noFill/>
          <a:ln>
            <a:noFill/>
          </a:ln>
        </p:spPr>
      </p:pic>
    </p:spTree>
    <p:extLst>
      <p:ext uri="{BB962C8B-B14F-4D97-AF65-F5344CB8AC3E}">
        <p14:creationId xmlns:p14="http://schemas.microsoft.com/office/powerpoint/2010/main" val="28237337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p:cSld name="2_Title Slide">
    <p:spTree>
      <p:nvGrpSpPr>
        <p:cNvPr id="1" name="Shape 100"/>
        <p:cNvGrpSpPr/>
        <p:nvPr/>
      </p:nvGrpSpPr>
      <p:grpSpPr>
        <a:xfrm>
          <a:off x="0" y="0"/>
          <a:ext cx="0" cy="0"/>
          <a:chOff x="0" y="0"/>
          <a:chExt cx="0" cy="0"/>
        </a:xfrm>
      </p:grpSpPr>
      <p:sp>
        <p:nvSpPr>
          <p:cNvPr id="101" name="Google Shape;101;p17"/>
          <p:cNvSpPr txBox="1">
            <a:spLocks noGrp="1"/>
          </p:cNvSpPr>
          <p:nvPr>
            <p:ph type="ctrTitle"/>
          </p:nvPr>
        </p:nvSpPr>
        <p:spPr>
          <a:xfrm>
            <a:off x="1036320" y="271146"/>
            <a:ext cx="103632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17"/>
          <p:cNvSpPr txBox="1">
            <a:spLocks noGrp="1"/>
          </p:cNvSpPr>
          <p:nvPr>
            <p:ph type="subTitle" idx="1"/>
          </p:nvPr>
        </p:nvSpPr>
        <p:spPr>
          <a:xfrm>
            <a:off x="2032000" y="5731509"/>
            <a:ext cx="8371840" cy="989966"/>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03" name="Google Shape;103;p1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4" name="Google Shape;104;p1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r>
              <a:rPr lang="en-US" smtClean="0"/>
              <a:t>&lt;#&gt;</a:t>
            </a:r>
            <a:endParaRPr lang="en-US"/>
          </a:p>
        </p:txBody>
      </p:sp>
      <p:pic>
        <p:nvPicPr>
          <p:cNvPr id="105" name="Google Shape;105;p17" descr="A seated woman with a headscarf holding a sleeping boy in her lap. "/>
          <p:cNvPicPr preferRelativeResize="0"/>
          <p:nvPr/>
        </p:nvPicPr>
        <p:blipFill rotWithShape="1">
          <a:blip r:embed="rId2">
            <a:alphaModFix/>
          </a:blip>
          <a:srcRect l="28334" t="20000" r="28332" b="25389"/>
          <a:stretch/>
        </p:blipFill>
        <p:spPr>
          <a:xfrm>
            <a:off x="3454400" y="1863725"/>
            <a:ext cx="5283200" cy="3745231"/>
          </a:xfrm>
          <a:prstGeom prst="rect">
            <a:avLst/>
          </a:prstGeom>
          <a:noFill/>
          <a:ln>
            <a:noFill/>
          </a:ln>
        </p:spPr>
      </p:pic>
    </p:spTree>
    <p:extLst>
      <p:ext uri="{BB962C8B-B14F-4D97-AF65-F5344CB8AC3E}">
        <p14:creationId xmlns:p14="http://schemas.microsoft.com/office/powerpoint/2010/main" val="25218493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Slide">
  <p:cSld name="2_Title Slide">
    <p:spTree>
      <p:nvGrpSpPr>
        <p:cNvPr id="1" name="Shape 106"/>
        <p:cNvGrpSpPr/>
        <p:nvPr/>
      </p:nvGrpSpPr>
      <p:grpSpPr>
        <a:xfrm>
          <a:off x="0" y="0"/>
          <a:ext cx="0" cy="0"/>
          <a:chOff x="0" y="0"/>
          <a:chExt cx="0" cy="0"/>
        </a:xfrm>
      </p:grpSpPr>
      <p:sp>
        <p:nvSpPr>
          <p:cNvPr id="107" name="Google Shape;107;p18"/>
          <p:cNvSpPr txBox="1">
            <a:spLocks noGrp="1"/>
          </p:cNvSpPr>
          <p:nvPr>
            <p:ph type="ctrTitle"/>
          </p:nvPr>
        </p:nvSpPr>
        <p:spPr>
          <a:xfrm>
            <a:off x="1036320" y="271146"/>
            <a:ext cx="103632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18"/>
          <p:cNvSpPr txBox="1">
            <a:spLocks noGrp="1"/>
          </p:cNvSpPr>
          <p:nvPr>
            <p:ph type="subTitle" idx="1"/>
          </p:nvPr>
        </p:nvSpPr>
        <p:spPr>
          <a:xfrm>
            <a:off x="2032000" y="5731509"/>
            <a:ext cx="8371840" cy="989966"/>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09" name="Google Shape;109;p1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0" name="Google Shape;110;p1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r>
              <a:rPr lang="en-US" smtClean="0"/>
              <a:t>&lt;#&gt;</a:t>
            </a:r>
            <a:endParaRPr lang="en-US"/>
          </a:p>
        </p:txBody>
      </p:sp>
      <p:sp>
        <p:nvSpPr>
          <p:cNvPr id="111" name="Google Shape;111;p18" descr="A nurse holding a woman's arm and a contracteptive implant. "/>
          <p:cNvSpPr/>
          <p:nvPr/>
        </p:nvSpPr>
        <p:spPr>
          <a:xfrm>
            <a:off x="3454400" y="1858645"/>
            <a:ext cx="5283200" cy="3755391"/>
          </a:xfrm>
          <a:prstGeom prst="rect">
            <a:avLst/>
          </a:prstGeom>
          <a:solidFill>
            <a:srgbClr val="FFFFFF"/>
          </a:solidFill>
          <a:ln>
            <a:noFill/>
          </a:ln>
        </p:spPr>
      </p:sp>
    </p:spTree>
    <p:extLst>
      <p:ext uri="{BB962C8B-B14F-4D97-AF65-F5344CB8AC3E}">
        <p14:creationId xmlns:p14="http://schemas.microsoft.com/office/powerpoint/2010/main" val="2679632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Slide">
  <p:cSld name="2_Title Slide">
    <p:spTree>
      <p:nvGrpSpPr>
        <p:cNvPr id="1" name="Shape 112"/>
        <p:cNvGrpSpPr/>
        <p:nvPr/>
      </p:nvGrpSpPr>
      <p:grpSpPr>
        <a:xfrm>
          <a:off x="0" y="0"/>
          <a:ext cx="0" cy="0"/>
          <a:chOff x="0" y="0"/>
          <a:chExt cx="0" cy="0"/>
        </a:xfrm>
      </p:grpSpPr>
      <p:sp>
        <p:nvSpPr>
          <p:cNvPr id="113" name="Google Shape;113;p19"/>
          <p:cNvSpPr txBox="1">
            <a:spLocks noGrp="1"/>
          </p:cNvSpPr>
          <p:nvPr>
            <p:ph type="ctrTitle"/>
          </p:nvPr>
        </p:nvSpPr>
        <p:spPr>
          <a:xfrm>
            <a:off x="1036320" y="271146"/>
            <a:ext cx="103632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19"/>
          <p:cNvSpPr txBox="1">
            <a:spLocks noGrp="1"/>
          </p:cNvSpPr>
          <p:nvPr>
            <p:ph type="subTitle" idx="1"/>
          </p:nvPr>
        </p:nvSpPr>
        <p:spPr>
          <a:xfrm>
            <a:off x="2032000" y="5731509"/>
            <a:ext cx="8371840" cy="989966"/>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15" name="Google Shape;115;p1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6" name="Google Shape;116;p1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r>
              <a:rPr lang="en-US" smtClean="0"/>
              <a:t>&lt;#&gt;</a:t>
            </a:r>
            <a:endParaRPr lang="en-US"/>
          </a:p>
        </p:txBody>
      </p:sp>
      <p:pic>
        <p:nvPicPr>
          <p:cNvPr id="117" name="Google Shape;117;p19" descr="A group of people of different ages, genders, and ethnicities. "/>
          <p:cNvPicPr preferRelativeResize="0"/>
          <p:nvPr/>
        </p:nvPicPr>
        <p:blipFill rotWithShape="1">
          <a:blip r:embed="rId2">
            <a:alphaModFix/>
          </a:blip>
          <a:srcRect l="28334" t="20148" r="28332" b="25389"/>
          <a:stretch/>
        </p:blipFill>
        <p:spPr>
          <a:xfrm>
            <a:off x="3454400" y="1868805"/>
            <a:ext cx="5283200" cy="3735071"/>
          </a:xfrm>
          <a:prstGeom prst="rect">
            <a:avLst/>
          </a:prstGeom>
          <a:noFill/>
          <a:ln>
            <a:noFill/>
          </a:ln>
        </p:spPr>
      </p:pic>
    </p:spTree>
    <p:extLst>
      <p:ext uri="{BB962C8B-B14F-4D97-AF65-F5344CB8AC3E}">
        <p14:creationId xmlns:p14="http://schemas.microsoft.com/office/powerpoint/2010/main" val="13318927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Slide">
  <p:cSld name="2_Title Slide">
    <p:spTree>
      <p:nvGrpSpPr>
        <p:cNvPr id="1" name="Shape 118"/>
        <p:cNvGrpSpPr/>
        <p:nvPr/>
      </p:nvGrpSpPr>
      <p:grpSpPr>
        <a:xfrm>
          <a:off x="0" y="0"/>
          <a:ext cx="0" cy="0"/>
          <a:chOff x="0" y="0"/>
          <a:chExt cx="0" cy="0"/>
        </a:xfrm>
      </p:grpSpPr>
      <p:sp>
        <p:nvSpPr>
          <p:cNvPr id="119" name="Google Shape;119;p20"/>
          <p:cNvSpPr txBox="1">
            <a:spLocks noGrp="1"/>
          </p:cNvSpPr>
          <p:nvPr>
            <p:ph type="ctrTitle"/>
          </p:nvPr>
        </p:nvSpPr>
        <p:spPr>
          <a:xfrm>
            <a:off x="1036320" y="271146"/>
            <a:ext cx="103632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20"/>
          <p:cNvSpPr txBox="1">
            <a:spLocks noGrp="1"/>
          </p:cNvSpPr>
          <p:nvPr>
            <p:ph type="subTitle" idx="1"/>
          </p:nvPr>
        </p:nvSpPr>
        <p:spPr>
          <a:xfrm>
            <a:off x="2032000" y="5731509"/>
            <a:ext cx="8371840" cy="989966"/>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21" name="Google Shape;121;p2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22" name="Google Shape;122;p2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r>
              <a:rPr lang="en-US" smtClean="0"/>
              <a:t>&lt;#&gt;</a:t>
            </a:r>
            <a:endParaRPr lang="en-US"/>
          </a:p>
        </p:txBody>
      </p:sp>
      <p:pic>
        <p:nvPicPr>
          <p:cNvPr id="123" name="Google Shape;123;p20" descr="A woman in a hijab and doctors coat helping a young girl fill out a form. "/>
          <p:cNvPicPr preferRelativeResize="0"/>
          <p:nvPr/>
        </p:nvPicPr>
        <p:blipFill rotWithShape="1">
          <a:blip r:embed="rId2">
            <a:alphaModFix/>
          </a:blip>
          <a:srcRect l="28334" t="20295" r="28332" b="25389"/>
          <a:stretch/>
        </p:blipFill>
        <p:spPr>
          <a:xfrm>
            <a:off x="3454400" y="1873885"/>
            <a:ext cx="5283200" cy="3724911"/>
          </a:xfrm>
          <a:prstGeom prst="rect">
            <a:avLst/>
          </a:prstGeom>
          <a:noFill/>
          <a:ln>
            <a:noFill/>
          </a:ln>
        </p:spPr>
      </p:pic>
    </p:spTree>
    <p:extLst>
      <p:ext uri="{BB962C8B-B14F-4D97-AF65-F5344CB8AC3E}">
        <p14:creationId xmlns:p14="http://schemas.microsoft.com/office/powerpoint/2010/main" val="11220149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24"/>
        <p:cNvGrpSpPr/>
        <p:nvPr/>
      </p:nvGrpSpPr>
      <p:grpSpPr>
        <a:xfrm>
          <a:off x="0" y="0"/>
          <a:ext cx="0" cy="0"/>
          <a:chOff x="0" y="0"/>
          <a:chExt cx="0" cy="0"/>
        </a:xfrm>
      </p:grpSpPr>
      <p:sp>
        <p:nvSpPr>
          <p:cNvPr id="125" name="Google Shape;125;p2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4400"/>
              <a:buNone/>
              <a:defRPr>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2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r>
              <a:rPr lang="en-US" smtClean="0"/>
              <a:t>&lt;#&gt;</a:t>
            </a:r>
            <a:endParaRPr lang="en-US"/>
          </a:p>
        </p:txBody>
      </p:sp>
      <p:pic>
        <p:nvPicPr>
          <p:cNvPr id="127" name="Google Shape;127;p21" descr="Logo&#10;&#10;Description automatically generated"/>
          <p:cNvPicPr preferRelativeResize="0"/>
          <p:nvPr/>
        </p:nvPicPr>
        <p:blipFill rotWithShape="1">
          <a:blip r:embed="rId2">
            <a:alphaModFix/>
          </a:blip>
          <a:srcRect l="27000" t="18963" r="28332" b="24590"/>
          <a:stretch/>
        </p:blipFill>
        <p:spPr>
          <a:xfrm>
            <a:off x="3291840" y="1951514"/>
            <a:ext cx="5445760" cy="3870960"/>
          </a:xfrm>
          <a:prstGeom prst="rect">
            <a:avLst/>
          </a:prstGeom>
          <a:noFill/>
          <a:ln>
            <a:noFill/>
          </a:ln>
        </p:spPr>
      </p:pic>
      <p:sp>
        <p:nvSpPr>
          <p:cNvPr id="128" name="Google Shape;128;p21"/>
          <p:cNvSpPr txBox="1">
            <a:spLocks noGrp="1"/>
          </p:cNvSpPr>
          <p:nvPr>
            <p:ph type="subTitle" idx="1"/>
          </p:nvPr>
        </p:nvSpPr>
        <p:spPr>
          <a:xfrm>
            <a:off x="2059093" y="5868034"/>
            <a:ext cx="8371840" cy="989966"/>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SzPts val="3200"/>
              <a:buNone/>
              <a:defRPr>
                <a:solidFill>
                  <a:srgbClr val="888888"/>
                </a:solidFill>
              </a:defRPr>
            </a:lvl1pPr>
            <a:lvl2pPr lvl="1" algn="ctr">
              <a:lnSpc>
                <a:spcPct val="100000"/>
              </a:lnSpc>
              <a:spcBef>
                <a:spcPts val="560"/>
              </a:spcBef>
              <a:spcAft>
                <a:spcPts val="0"/>
              </a:spcAft>
              <a:buSzPts val="2800"/>
              <a:buNone/>
              <a:defRPr>
                <a:solidFill>
                  <a:srgbClr val="888888"/>
                </a:solidFill>
              </a:defRPr>
            </a:lvl2pPr>
            <a:lvl3pPr lvl="2" algn="ctr">
              <a:lnSpc>
                <a:spcPct val="100000"/>
              </a:lnSpc>
              <a:spcBef>
                <a:spcPts val="480"/>
              </a:spcBef>
              <a:spcAft>
                <a:spcPts val="0"/>
              </a:spcAft>
              <a:buSzPts val="2400"/>
              <a:buNone/>
              <a:defRPr>
                <a:solidFill>
                  <a:srgbClr val="888888"/>
                </a:solidFill>
              </a:defRPr>
            </a:lvl3pPr>
            <a:lvl4pPr lvl="3" algn="ctr">
              <a:lnSpc>
                <a:spcPct val="100000"/>
              </a:lnSpc>
              <a:spcBef>
                <a:spcPts val="400"/>
              </a:spcBef>
              <a:spcAft>
                <a:spcPts val="0"/>
              </a:spcAft>
              <a:buSzPts val="2000"/>
              <a:buNone/>
              <a:defRPr>
                <a:solidFill>
                  <a:srgbClr val="888888"/>
                </a:solidFill>
              </a:defRPr>
            </a:lvl4pPr>
            <a:lvl5pPr lvl="4" algn="ctr">
              <a:lnSpc>
                <a:spcPct val="100000"/>
              </a:lnSpc>
              <a:spcBef>
                <a:spcPts val="400"/>
              </a:spcBef>
              <a:spcAft>
                <a:spcPts val="0"/>
              </a:spcAft>
              <a:buSzPts val="2000"/>
              <a:buNone/>
              <a:defRPr>
                <a:solidFill>
                  <a:srgbClr val="888888"/>
                </a:solidFill>
              </a:defRPr>
            </a:lvl5pPr>
            <a:lvl6pPr lvl="5" algn="ctr">
              <a:lnSpc>
                <a:spcPct val="100000"/>
              </a:lnSpc>
              <a:spcBef>
                <a:spcPts val="400"/>
              </a:spcBef>
              <a:spcAft>
                <a:spcPts val="0"/>
              </a:spcAft>
              <a:buSzPts val="2000"/>
              <a:buNone/>
              <a:defRPr>
                <a:solidFill>
                  <a:srgbClr val="888888"/>
                </a:solidFill>
              </a:defRPr>
            </a:lvl6pPr>
            <a:lvl7pPr lvl="6" algn="ctr">
              <a:lnSpc>
                <a:spcPct val="100000"/>
              </a:lnSpc>
              <a:spcBef>
                <a:spcPts val="400"/>
              </a:spcBef>
              <a:spcAft>
                <a:spcPts val="0"/>
              </a:spcAft>
              <a:buSzPts val="2000"/>
              <a:buNone/>
              <a:defRPr>
                <a:solidFill>
                  <a:srgbClr val="888888"/>
                </a:solidFill>
              </a:defRPr>
            </a:lvl7pPr>
            <a:lvl8pPr lvl="7" algn="ctr">
              <a:lnSpc>
                <a:spcPct val="100000"/>
              </a:lnSpc>
              <a:spcBef>
                <a:spcPts val="400"/>
              </a:spcBef>
              <a:spcAft>
                <a:spcPts val="0"/>
              </a:spcAft>
              <a:buSzPts val="2000"/>
              <a:buNone/>
              <a:defRPr>
                <a:solidFill>
                  <a:srgbClr val="888888"/>
                </a:solidFill>
              </a:defRPr>
            </a:lvl8pPr>
            <a:lvl9pPr lvl="8" algn="ctr">
              <a:lnSpc>
                <a:spcPct val="100000"/>
              </a:lnSpc>
              <a:spcBef>
                <a:spcPts val="400"/>
              </a:spcBef>
              <a:spcAft>
                <a:spcPts val="0"/>
              </a:spcAft>
              <a:buSzPts val="2000"/>
              <a:buNone/>
              <a:defRPr>
                <a:solidFill>
                  <a:srgbClr val="888888"/>
                </a:solidFill>
              </a:defRPr>
            </a:lvl9pPr>
          </a:lstStyle>
          <a:p>
            <a:endParaRPr/>
          </a:p>
        </p:txBody>
      </p:sp>
    </p:spTree>
    <p:extLst>
      <p:ext uri="{BB962C8B-B14F-4D97-AF65-F5344CB8AC3E}">
        <p14:creationId xmlns:p14="http://schemas.microsoft.com/office/powerpoint/2010/main" val="40574983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29"/>
        <p:cNvGrpSpPr/>
        <p:nvPr/>
      </p:nvGrpSpPr>
      <p:grpSpPr>
        <a:xfrm>
          <a:off x="0" y="0"/>
          <a:ext cx="0" cy="0"/>
          <a:chOff x="0" y="0"/>
          <a:chExt cx="0" cy="0"/>
        </a:xfrm>
      </p:grpSpPr>
      <p:sp>
        <p:nvSpPr>
          <p:cNvPr id="130" name="Google Shape;130;p22"/>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0"/>
              </a:spcBef>
              <a:spcAft>
                <a:spcPts val="0"/>
              </a:spcAft>
              <a:buClr>
                <a:schemeClr val="accent1"/>
              </a:buClr>
              <a:buSzPts val="4000"/>
              <a:buFont typeface="Calibri"/>
              <a:buNone/>
              <a:defRPr sz="4000" b="1" cap="none">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2" name="Google Shape;132;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3" name="Google Shape;133;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041737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34"/>
        <p:cNvGrpSpPr/>
        <p:nvPr/>
      </p:nvGrpSpPr>
      <p:grpSpPr>
        <a:xfrm>
          <a:off x="0" y="0"/>
          <a:ext cx="0" cy="0"/>
          <a:chOff x="0" y="0"/>
          <a:chExt cx="0" cy="0"/>
        </a:xfrm>
      </p:grpSpPr>
      <p:sp>
        <p:nvSpPr>
          <p:cNvPr id="135" name="Google Shape;135;p2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2"/>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p23"/>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37" name="Google Shape;137;p23"/>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38" name="Google Shape;138;p23"/>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39" name="Google Shape;139;p23"/>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40" name="Google Shape;140;p2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1" name="Google Shape;141;p2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2" name="Google Shape;142;p2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441471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43"/>
        <p:cNvGrpSpPr/>
        <p:nvPr/>
      </p:nvGrpSpPr>
      <p:grpSpPr>
        <a:xfrm>
          <a:off x="0" y="0"/>
          <a:ext cx="0" cy="0"/>
          <a:chOff x="0" y="0"/>
          <a:chExt cx="0" cy="0"/>
        </a:xfrm>
      </p:grpSpPr>
      <p:sp>
        <p:nvSpPr>
          <p:cNvPr id="144" name="Google Shape;144;p2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p2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6" name="Google Shape;146;p2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7" name="Google Shape;147;p2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19900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Date Placeholder 2"/>
          <p:cNvSpPr>
            <a:spLocks noGrp="1"/>
          </p:cNvSpPr>
          <p:nvPr>
            <p:ph type="dt" sz="half" idx="10"/>
          </p:nvPr>
        </p:nvSpPr>
        <p:spPr/>
        <p:txBody>
          <a:bodyPr/>
          <a:lstStyle/>
          <a:p>
            <a:fld id="{ABB10219-E5E7-4D2B-85D8-137E168CD43B}" type="datetimeFigureOut">
              <a:rPr lang="fr-FR" smtClean="0"/>
              <a:t>24/02/2022</a:t>
            </a:fld>
            <a:endParaRPr lang="fr-FR" dirty="0"/>
          </a:p>
        </p:txBody>
      </p:sp>
      <p:sp>
        <p:nvSpPr>
          <p:cNvPr id="4" name="Footer Placeholder 3"/>
          <p:cNvSpPr>
            <a:spLocks noGrp="1"/>
          </p:cNvSpPr>
          <p:nvPr>
            <p:ph type="ftr" sz="quarter" idx="11"/>
          </p:nvPr>
        </p:nvSpPr>
        <p:spPr/>
        <p:txBody>
          <a:bodyPr/>
          <a:lstStyle/>
          <a:p>
            <a:endParaRPr lang="fr-FR" dirty="0"/>
          </a:p>
        </p:txBody>
      </p:sp>
      <p:sp>
        <p:nvSpPr>
          <p:cNvPr id="5" name="Slide Number Placeholder 4"/>
          <p:cNvSpPr>
            <a:spLocks noGrp="1"/>
          </p:cNvSpPr>
          <p:nvPr>
            <p:ph type="sldNum" sz="quarter" idx="12"/>
          </p:nvPr>
        </p:nvSpPr>
        <p:spPr/>
        <p:txBody>
          <a:bodyPr/>
          <a:lstStyle/>
          <a:p>
            <a:fld id="{443B8E0D-AF96-4B0C-8E56-E4E087691751}" type="slidenum">
              <a:rPr lang="fr-FR" smtClean="0"/>
              <a:t>‹#›</a:t>
            </a:fld>
            <a:endParaRPr lang="fr-FR" dirty="0"/>
          </a:p>
        </p:txBody>
      </p:sp>
    </p:spTree>
    <p:extLst>
      <p:ext uri="{BB962C8B-B14F-4D97-AF65-F5344CB8AC3E}">
        <p14:creationId xmlns:p14="http://schemas.microsoft.com/office/powerpoint/2010/main" val="19414195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48"/>
        <p:cNvGrpSpPr/>
        <p:nvPr/>
      </p:nvGrpSpPr>
      <p:grpSpPr>
        <a:xfrm>
          <a:off x="0" y="0"/>
          <a:ext cx="0" cy="0"/>
          <a:chOff x="0" y="0"/>
          <a:chExt cx="0" cy="0"/>
        </a:xfrm>
      </p:grpSpPr>
      <p:sp>
        <p:nvSpPr>
          <p:cNvPr id="149" name="Google Shape;149;p25"/>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2"/>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p25"/>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151" name="Google Shape;151;p25"/>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152" name="Google Shape;152;p2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3" name="Google Shape;153;p2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4" name="Google Shape;154;p2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976735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55"/>
        <p:cNvGrpSpPr/>
        <p:nvPr/>
      </p:nvGrpSpPr>
      <p:grpSpPr>
        <a:xfrm>
          <a:off x="0" y="0"/>
          <a:ext cx="0" cy="0"/>
          <a:chOff x="0" y="0"/>
          <a:chExt cx="0" cy="0"/>
        </a:xfrm>
      </p:grpSpPr>
      <p:sp>
        <p:nvSpPr>
          <p:cNvPr id="156" name="Google Shape;156;p26"/>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2"/>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p26"/>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8" name="Google Shape;158;p26"/>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159" name="Google Shape;159;p2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60" name="Google Shape;160;p2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61" name="Google Shape;161;p2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996216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62"/>
        <p:cNvGrpSpPr/>
        <p:nvPr/>
      </p:nvGrpSpPr>
      <p:grpSpPr>
        <a:xfrm>
          <a:off x="0" y="0"/>
          <a:ext cx="0" cy="0"/>
          <a:chOff x="0" y="0"/>
          <a:chExt cx="0" cy="0"/>
        </a:xfrm>
      </p:grpSpPr>
      <p:sp>
        <p:nvSpPr>
          <p:cNvPr id="163" name="Google Shape;163;p2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4" name="Google Shape;164;p27"/>
          <p:cNvSpPr txBox="1">
            <a:spLocks noGrp="1"/>
          </p:cNvSpPr>
          <p:nvPr>
            <p:ph type="body" idx="1"/>
          </p:nvPr>
        </p:nvSpPr>
        <p:spPr>
          <a:xfrm rot="5400000">
            <a:off x="3833019" y="-1623219"/>
            <a:ext cx="4525963" cy="10972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65" name="Google Shape;165;p2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66" name="Google Shape;166;p2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67" name="Google Shape;167;p2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125415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68"/>
        <p:cNvGrpSpPr/>
        <p:nvPr/>
      </p:nvGrpSpPr>
      <p:grpSpPr>
        <a:xfrm>
          <a:off x="0" y="0"/>
          <a:ext cx="0" cy="0"/>
          <a:chOff x="0" y="0"/>
          <a:chExt cx="0" cy="0"/>
        </a:xfrm>
      </p:grpSpPr>
      <p:sp>
        <p:nvSpPr>
          <p:cNvPr id="169" name="Google Shape;169;p28"/>
          <p:cNvSpPr txBox="1">
            <a:spLocks noGrp="1"/>
          </p:cNvSpPr>
          <p:nvPr>
            <p:ph type="title"/>
          </p:nvPr>
        </p:nvSpPr>
        <p:spPr>
          <a:xfrm rot="5400000">
            <a:off x="7285038" y="1828800"/>
            <a:ext cx="5851525" cy="27432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 name="Google Shape;170;p28"/>
          <p:cNvSpPr txBox="1">
            <a:spLocks noGrp="1"/>
          </p:cNvSpPr>
          <p:nvPr>
            <p:ph type="body" idx="1"/>
          </p:nvPr>
        </p:nvSpPr>
        <p:spPr>
          <a:xfrm rot="5400000">
            <a:off x="1697039" y="-812799"/>
            <a:ext cx="5851525" cy="80264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71" name="Google Shape;171;p2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2" name="Google Shape;172;p2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3" name="Google Shape;173;p2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74156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B10219-E5E7-4D2B-85D8-137E168CD43B}" type="datetimeFigureOut">
              <a:rPr lang="fr-FR" smtClean="0"/>
              <a:t>24/02/2022</a:t>
            </a:fld>
            <a:endParaRPr lang="fr-FR" dirty="0"/>
          </a:p>
        </p:txBody>
      </p:sp>
      <p:sp>
        <p:nvSpPr>
          <p:cNvPr id="3" name="Footer Placeholder 2"/>
          <p:cNvSpPr>
            <a:spLocks noGrp="1"/>
          </p:cNvSpPr>
          <p:nvPr>
            <p:ph type="ftr" sz="quarter" idx="11"/>
          </p:nvPr>
        </p:nvSpPr>
        <p:spPr/>
        <p:txBody>
          <a:bodyPr/>
          <a:lstStyle/>
          <a:p>
            <a:endParaRPr lang="fr-FR" dirty="0"/>
          </a:p>
        </p:txBody>
      </p:sp>
      <p:sp>
        <p:nvSpPr>
          <p:cNvPr id="4" name="Slide Number Placeholder 3"/>
          <p:cNvSpPr>
            <a:spLocks noGrp="1"/>
          </p:cNvSpPr>
          <p:nvPr>
            <p:ph type="sldNum" sz="quarter" idx="12"/>
          </p:nvPr>
        </p:nvSpPr>
        <p:spPr/>
        <p:txBody>
          <a:bodyPr/>
          <a:lstStyle/>
          <a:p>
            <a:fld id="{443B8E0D-AF96-4B0C-8E56-E4E087691751}" type="slidenum">
              <a:rPr lang="fr-FR" smtClean="0"/>
              <a:t>‹#›</a:t>
            </a:fld>
            <a:endParaRPr lang="fr-FR" dirty="0"/>
          </a:p>
        </p:txBody>
      </p:sp>
    </p:spTree>
    <p:extLst>
      <p:ext uri="{BB962C8B-B14F-4D97-AF65-F5344CB8AC3E}">
        <p14:creationId xmlns:p14="http://schemas.microsoft.com/office/powerpoint/2010/main" val="3715496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r-F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B10219-E5E7-4D2B-85D8-137E168CD43B}" type="datetimeFigureOut">
              <a:rPr lang="fr-FR" smtClean="0"/>
              <a:t>24/02/2022</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443B8E0D-AF96-4B0C-8E56-E4E087691751}" type="slidenum">
              <a:rPr lang="fr-FR" smtClean="0"/>
              <a:t>‹#›</a:t>
            </a:fld>
            <a:endParaRPr lang="fr-FR" dirty="0"/>
          </a:p>
        </p:txBody>
      </p:sp>
    </p:spTree>
    <p:extLst>
      <p:ext uri="{BB962C8B-B14F-4D97-AF65-F5344CB8AC3E}">
        <p14:creationId xmlns:p14="http://schemas.microsoft.com/office/powerpoint/2010/main" val="657613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r-F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B10219-E5E7-4D2B-85D8-137E168CD43B}" type="datetimeFigureOut">
              <a:rPr lang="fr-FR" smtClean="0"/>
              <a:t>24/02/2022</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443B8E0D-AF96-4B0C-8E56-E4E087691751}" type="slidenum">
              <a:rPr lang="fr-FR" smtClean="0"/>
              <a:t>‹#›</a:t>
            </a:fld>
            <a:endParaRPr lang="fr-FR" dirty="0"/>
          </a:p>
        </p:txBody>
      </p:sp>
    </p:spTree>
    <p:extLst>
      <p:ext uri="{BB962C8B-B14F-4D97-AF65-F5344CB8AC3E}">
        <p14:creationId xmlns:p14="http://schemas.microsoft.com/office/powerpoint/2010/main" val="2741976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9" Type="http://schemas.openxmlformats.org/officeDocument/2006/relationships/slideLayout" Target="../slideLayouts/slideLayout61.xml"/><Relationship Id="rId21" Type="http://schemas.openxmlformats.org/officeDocument/2006/relationships/slideLayout" Target="../slideLayouts/slideLayout43.xml"/><Relationship Id="rId34" Type="http://schemas.openxmlformats.org/officeDocument/2006/relationships/slideLayout" Target="../slideLayouts/slideLayout56.xml"/><Relationship Id="rId42" Type="http://schemas.openxmlformats.org/officeDocument/2006/relationships/theme" Target="../theme/theme3.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41" Type="http://schemas.openxmlformats.org/officeDocument/2006/relationships/slideLayout" Target="../slideLayouts/slideLayout6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37" Type="http://schemas.openxmlformats.org/officeDocument/2006/relationships/slideLayout" Target="../slideLayouts/slideLayout59.xml"/><Relationship Id="rId40" Type="http://schemas.openxmlformats.org/officeDocument/2006/relationships/slideLayout" Target="../slideLayouts/slideLayout62.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slideLayout" Target="../slideLayouts/slideLayout58.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slideLayout" Target="../slideLayouts/slideLayout57.xml"/><Relationship Id="rId43" Type="http://schemas.openxmlformats.org/officeDocument/2006/relationships/image" Target="../media/image2.png"/><Relationship Id="rId8" Type="http://schemas.openxmlformats.org/officeDocument/2006/relationships/slideLayout" Target="../slideLayouts/slideLayout30.xml"/><Relationship Id="rId3" Type="http://schemas.openxmlformats.org/officeDocument/2006/relationships/slideLayout" Target="../slideLayouts/slideLayout25.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38"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fr-F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B10219-E5E7-4D2B-85D8-137E168CD43B}" type="datetimeFigureOut">
              <a:rPr lang="fr-FR" smtClean="0"/>
              <a:t>24/02/2022</a:t>
            </a:fld>
            <a:endParaRPr lang="fr-FR"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3B8E0D-AF96-4B0C-8E56-E4E087691751}" type="slidenum">
              <a:rPr lang="fr-FR" smtClean="0"/>
              <a:t>‹#›</a:t>
            </a:fld>
            <a:endParaRPr lang="fr-FR" dirty="0"/>
          </a:p>
        </p:txBody>
      </p:sp>
    </p:spTree>
    <p:extLst>
      <p:ext uri="{BB962C8B-B14F-4D97-AF65-F5344CB8AC3E}">
        <p14:creationId xmlns:p14="http://schemas.microsoft.com/office/powerpoint/2010/main" val="17424083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fr-F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4F28CC-75C8-4D5D-96C3-47711AD22B4E}" type="datetimeFigureOut">
              <a:rPr lang="fr-FR" smtClean="0">
                <a:solidFill>
                  <a:prstClr val="black">
                    <a:tint val="75000"/>
                  </a:prstClr>
                </a:solidFill>
              </a:rPr>
              <a:pPr/>
              <a:t>24/02/2022</a:t>
            </a:fld>
            <a:endParaRPr lang="fr-FR"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260CC8-F0FE-4F0D-B416-27449B59D699}" type="slidenum">
              <a:rPr lang="fr-FR" smtClean="0">
                <a:solidFill>
                  <a:prstClr val="black">
                    <a:tint val="75000"/>
                  </a:prstClr>
                </a:solidFill>
              </a:rPr>
              <a:pPr/>
              <a:t>‹#›</a:t>
            </a:fld>
            <a:endParaRPr lang="fr-FR" dirty="0">
              <a:solidFill>
                <a:prstClr val="black">
                  <a:tint val="75000"/>
                </a:prstClr>
              </a:solidFill>
            </a:endParaRPr>
          </a:p>
        </p:txBody>
      </p:sp>
    </p:spTree>
    <p:extLst>
      <p:ext uri="{BB962C8B-B14F-4D97-AF65-F5344CB8AC3E}">
        <p14:creationId xmlns:p14="http://schemas.microsoft.com/office/powerpoint/2010/main" val="5510799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43">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2"/>
              </a:buClr>
              <a:buSzPts val="4400"/>
              <a:buFont typeface="Calibri"/>
              <a:buNone/>
              <a:defRPr sz="4400" b="1" i="0" u="none" strike="noStrike" cap="none">
                <a:solidFill>
                  <a:schemeClr val="dk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88439712"/>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 id="2147483711" r:id="rId39"/>
    <p:sldLayoutId id="2147483712" r:id="rId40"/>
    <p:sldLayoutId id="2147483713" r:id="rId4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qJLZ9n5eP8I"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5.xml"/><Relationship Id="rId4" Type="http://schemas.openxmlformats.org/officeDocument/2006/relationships/image" Target="../media/image28.png"/></Relationships>
</file>

<file path=ppt/slides/_rels/slide4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2"/>
            <a:ext cx="9502588" cy="1620837"/>
          </a:xfrm>
          <a:solidFill>
            <a:srgbClr val="92D050"/>
          </a:solidFill>
        </p:spPr>
        <p:txBody>
          <a:bodyPr anchor="t">
            <a:normAutofit fontScale="90000"/>
          </a:bodyPr>
          <a:lstStyle/>
          <a:p>
            <a:r>
              <a:rPr lang="fr-FR" sz="4400" b="1" dirty="0" smtClean="0">
                <a:latin typeface="+mn-lt"/>
              </a:rPr>
              <a:t>Dispositif Minimum d’Urgence en santé sexuelle et reproductive </a:t>
            </a:r>
            <a:br>
              <a:rPr lang="fr-FR" sz="4400" b="1" dirty="0" smtClean="0">
                <a:latin typeface="+mn-lt"/>
              </a:rPr>
            </a:br>
            <a:r>
              <a:rPr lang="fr-FR" sz="3100" dirty="0" smtClean="0">
                <a:latin typeface="+mn-lt"/>
              </a:rPr>
              <a:t>en situation de crise humanitaire  </a:t>
            </a:r>
            <a:endParaRPr lang="fr-FR" sz="4400" dirty="0">
              <a:latin typeface="+mn-lt"/>
            </a:endParaRPr>
          </a:p>
        </p:txBody>
      </p:sp>
      <p:sp>
        <p:nvSpPr>
          <p:cNvPr id="3" name="Subtitle 2"/>
          <p:cNvSpPr>
            <a:spLocks noGrp="1"/>
          </p:cNvSpPr>
          <p:nvPr>
            <p:ph type="subTitle" idx="1"/>
          </p:nvPr>
        </p:nvSpPr>
        <p:spPr>
          <a:xfrm>
            <a:off x="1523999" y="2743199"/>
            <a:ext cx="9502589" cy="1342913"/>
          </a:xfrm>
          <a:solidFill>
            <a:srgbClr val="FFC000"/>
          </a:solidFill>
        </p:spPr>
        <p:txBody>
          <a:bodyPr>
            <a:noAutofit/>
          </a:bodyPr>
          <a:lstStyle/>
          <a:p>
            <a:pPr lvl="0"/>
            <a:r>
              <a:rPr lang="fr-FR" sz="2600" b="1" dirty="0" smtClean="0"/>
              <a:t>Module 5-DMU objectif 4:</a:t>
            </a:r>
          </a:p>
          <a:p>
            <a:pPr lvl="0"/>
            <a:r>
              <a:rPr lang="fr-FR" sz="2600" b="1" dirty="0" smtClean="0">
                <a:solidFill>
                  <a:srgbClr val="FF0000"/>
                </a:solidFill>
              </a:rPr>
              <a:t>Prévenir la </a:t>
            </a:r>
            <a:r>
              <a:rPr lang="fr-FR" sz="2600" b="1" dirty="0" err="1" smtClean="0">
                <a:solidFill>
                  <a:srgbClr val="FF0000"/>
                </a:solidFill>
              </a:rPr>
              <a:t>surmorbidité</a:t>
            </a:r>
            <a:r>
              <a:rPr lang="fr-FR" sz="2600" b="1" dirty="0" smtClean="0">
                <a:solidFill>
                  <a:srgbClr val="FF0000"/>
                </a:solidFill>
              </a:rPr>
              <a:t> et la surmortalité maternelle et néonatale</a:t>
            </a:r>
            <a:r>
              <a:rPr lang="fr-FR" sz="2600" b="1" dirty="0" smtClean="0"/>
              <a:t> </a:t>
            </a:r>
          </a:p>
          <a:p>
            <a:pPr lvl="0"/>
            <a:r>
              <a:rPr lang="fr-FR" sz="2600" b="1" dirty="0" smtClean="0"/>
              <a:t>Février 2022</a:t>
            </a:r>
          </a:p>
          <a:p>
            <a:pPr lvl="0"/>
            <a:endParaRPr lang="fr-FR" sz="2600" b="1" dirty="0"/>
          </a:p>
          <a:p>
            <a:pPr lvl="0"/>
            <a:endParaRPr lang="fr-FR" sz="2600" b="1" dirty="0"/>
          </a:p>
        </p:txBody>
      </p:sp>
      <p:sp>
        <p:nvSpPr>
          <p:cNvPr id="5" name="Rectangle 4"/>
          <p:cNvSpPr/>
          <p:nvPr/>
        </p:nvSpPr>
        <p:spPr>
          <a:xfrm>
            <a:off x="6813177" y="4949830"/>
            <a:ext cx="4213412" cy="693523"/>
          </a:xfrm>
          <a:prstGeom prst="rect">
            <a:avLst/>
          </a:prstGeom>
          <a:ln>
            <a:solidFill>
              <a:srgbClr val="FF0000"/>
            </a:solidFill>
          </a:ln>
        </p:spPr>
        <p:txBody>
          <a:bodyPr wrap="square">
            <a:spAutoFit/>
          </a:bodyPr>
          <a:lstStyle/>
          <a:p>
            <a:pPr defTabSz="685800">
              <a:lnSpc>
                <a:spcPct val="90000"/>
              </a:lnSpc>
              <a:spcBef>
                <a:spcPts val="750"/>
              </a:spcBef>
            </a:pPr>
            <a:r>
              <a:rPr lang="fr-FR" b="1" dirty="0">
                <a:solidFill>
                  <a:prstClr val="black"/>
                </a:solidFill>
              </a:rPr>
              <a:t>Présentateur: Dr. Jonathan B </a:t>
            </a:r>
            <a:r>
              <a:rPr lang="fr-FR" b="1" dirty="0" err="1">
                <a:solidFill>
                  <a:prstClr val="black"/>
                </a:solidFill>
              </a:rPr>
              <a:t>Ndzi</a:t>
            </a:r>
            <a:r>
              <a:rPr lang="fr-FR" b="1" dirty="0">
                <a:solidFill>
                  <a:prstClr val="black"/>
                </a:solidFill>
              </a:rPr>
              <a:t> (</a:t>
            </a:r>
            <a:r>
              <a:rPr lang="fr-FR" b="1" dirty="0" smtClean="0">
                <a:solidFill>
                  <a:prstClr val="black"/>
                </a:solidFill>
              </a:rPr>
              <a:t>M.D.)</a:t>
            </a:r>
            <a:endParaRPr lang="fr-FR" b="1" dirty="0">
              <a:solidFill>
                <a:prstClr val="black"/>
              </a:solidFill>
            </a:endParaRPr>
          </a:p>
          <a:p>
            <a:pPr defTabSz="685800">
              <a:lnSpc>
                <a:spcPct val="90000"/>
              </a:lnSpc>
              <a:spcBef>
                <a:spcPts val="750"/>
              </a:spcBef>
            </a:pPr>
            <a:r>
              <a:rPr lang="fr-FR" b="1" dirty="0">
                <a:solidFill>
                  <a:prstClr val="black"/>
                </a:solidFill>
              </a:rPr>
              <a:t>Spécialiste </a:t>
            </a:r>
            <a:r>
              <a:rPr lang="fr-FR" b="1" dirty="0" smtClean="0">
                <a:solidFill>
                  <a:prstClr val="black"/>
                </a:solidFill>
              </a:rPr>
              <a:t>Humanitaire</a:t>
            </a:r>
            <a:endParaRPr lang="fr-FR" b="1" dirty="0">
              <a:solidFill>
                <a:prstClr val="black"/>
              </a:solidFill>
            </a:endParaRPr>
          </a:p>
        </p:txBody>
      </p:sp>
    </p:spTree>
    <p:extLst>
      <p:ext uri="{BB962C8B-B14F-4D97-AF65-F5344CB8AC3E}">
        <p14:creationId xmlns:p14="http://schemas.microsoft.com/office/powerpoint/2010/main" val="12701921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230035" cy="1325563"/>
          </a:xfrm>
        </p:spPr>
        <p:txBody>
          <a:bodyPr>
            <a:noAutofit/>
          </a:bodyPr>
          <a:lstStyle/>
          <a:p>
            <a:r>
              <a:rPr lang="fr-FR" sz="4800" b="1" dirty="0" smtClean="0">
                <a:ln>
                  <a:solidFill>
                    <a:schemeClr val="accent2"/>
                  </a:solidFill>
                </a:ln>
                <a:latin typeface="+mn-lt"/>
              </a:rPr>
              <a:t>Définition de terminologies </a:t>
            </a:r>
            <a:endParaRPr lang="fr-FR" sz="4800" b="1" dirty="0">
              <a:ln>
                <a:solidFill>
                  <a:schemeClr val="accent2"/>
                </a:solidFill>
              </a:ln>
              <a:latin typeface="+mn-lt"/>
            </a:endParaRPr>
          </a:p>
        </p:txBody>
      </p:sp>
      <p:sp>
        <p:nvSpPr>
          <p:cNvPr id="3" name="Content Placeholder 2"/>
          <p:cNvSpPr>
            <a:spLocks noGrp="1"/>
          </p:cNvSpPr>
          <p:nvPr>
            <p:ph idx="1"/>
          </p:nvPr>
        </p:nvSpPr>
        <p:spPr/>
        <p:txBody>
          <a:bodyPr>
            <a:normAutofit/>
          </a:bodyPr>
          <a:lstStyle/>
          <a:p>
            <a:r>
              <a:rPr lang="fr-FR" sz="3200" dirty="0" smtClean="0"/>
              <a:t>Mortalités maternelle.</a:t>
            </a:r>
          </a:p>
          <a:p>
            <a:r>
              <a:rPr lang="fr-FR" sz="3200" dirty="0" smtClean="0"/>
              <a:t>Morbidité maternelle</a:t>
            </a:r>
            <a:r>
              <a:rPr lang="fr-FR" sz="3200" dirty="0"/>
              <a:t>.</a:t>
            </a:r>
            <a:endParaRPr lang="fr-FR" sz="3200" dirty="0" smtClean="0"/>
          </a:p>
          <a:p>
            <a:r>
              <a:rPr lang="fr-FR" sz="3200" dirty="0" smtClean="0"/>
              <a:t>Mortalité intra-utérine.</a:t>
            </a:r>
          </a:p>
          <a:p>
            <a:r>
              <a:rPr lang="fr-FR" sz="3200" dirty="0" smtClean="0"/>
              <a:t>Mortalité néonatale.</a:t>
            </a:r>
          </a:p>
          <a:p>
            <a:r>
              <a:rPr lang="fr-FR" sz="3200" dirty="0" smtClean="0"/>
              <a:t>Soins d’obstétrique et néonatal d’urgence (SONU).</a:t>
            </a:r>
            <a:endParaRPr lang="fr-FR" sz="3200" dirty="0"/>
          </a:p>
        </p:txBody>
      </p:sp>
    </p:spTree>
    <p:extLst>
      <p:ext uri="{BB962C8B-B14F-4D97-AF65-F5344CB8AC3E}">
        <p14:creationId xmlns:p14="http://schemas.microsoft.com/office/powerpoint/2010/main" val="33950464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293659" cy="961651"/>
          </a:xfrm>
        </p:spPr>
        <p:txBody>
          <a:bodyPr/>
          <a:lstStyle/>
          <a:p>
            <a:r>
              <a:rPr lang="fr-FR" b="1" dirty="0" smtClean="0">
                <a:ln>
                  <a:solidFill>
                    <a:schemeClr val="accent2"/>
                  </a:solidFill>
                </a:ln>
                <a:latin typeface="+mn-lt"/>
              </a:rPr>
              <a:t>Mortalité maternelle</a:t>
            </a:r>
            <a:endParaRPr lang="fr-FR" b="1" dirty="0">
              <a:ln>
                <a:solidFill>
                  <a:schemeClr val="accent2"/>
                </a:solidFill>
              </a:ln>
              <a:latin typeface="+mn-lt"/>
            </a:endParaRPr>
          </a:p>
        </p:txBody>
      </p:sp>
      <p:sp>
        <p:nvSpPr>
          <p:cNvPr id="3" name="Content Placeholder 2"/>
          <p:cNvSpPr>
            <a:spLocks noGrp="1"/>
          </p:cNvSpPr>
          <p:nvPr>
            <p:ph idx="1"/>
          </p:nvPr>
        </p:nvSpPr>
        <p:spPr/>
        <p:txBody>
          <a:bodyPr>
            <a:normAutofit fontScale="92500"/>
          </a:bodyPr>
          <a:lstStyle/>
          <a:p>
            <a:r>
              <a:rPr lang="fr-FR" sz="3600" dirty="0" smtClean="0"/>
              <a:t>Le </a:t>
            </a:r>
            <a:r>
              <a:rPr lang="fr-FR" sz="3600" dirty="0"/>
              <a:t>décès d'une femme survenu au cours de la grossesse ou dans un délai de 42 jours après sa terminaison, quelle qu'en soit la durée ou la localisation, pour une cause quelconque déterminée ou aggravée par la grossesse ou les soins qu'elle a motivés, </a:t>
            </a:r>
            <a:r>
              <a:rPr lang="fr-FR" sz="3600" u="sng" dirty="0"/>
              <a:t>mais ni accidentelle ni </a:t>
            </a:r>
            <a:r>
              <a:rPr lang="fr-FR" sz="3600" u="sng" dirty="0" smtClean="0"/>
              <a:t>fortuite </a:t>
            </a:r>
            <a:r>
              <a:rPr lang="fr-FR" sz="3600" dirty="0" smtClean="0"/>
              <a:t>(OMS, 2016).</a:t>
            </a:r>
          </a:p>
          <a:p>
            <a:r>
              <a:rPr lang="fr-FR" dirty="0" smtClean="0"/>
              <a:t>Cela </a:t>
            </a:r>
            <a:r>
              <a:rPr lang="fr-FR" dirty="0"/>
              <a:t>n’inclue pas les morts accidentelles.</a:t>
            </a:r>
            <a:endParaRPr lang="fr-FR" sz="3600" dirty="0" smtClean="0"/>
          </a:p>
          <a:p>
            <a:r>
              <a:rPr lang="fr-FR" sz="3600" dirty="0" smtClean="0">
                <a:solidFill>
                  <a:srgbClr val="FF0000"/>
                </a:solidFill>
              </a:rPr>
              <a:t>Rapport de mortalité maternel (RMM): </a:t>
            </a:r>
            <a:r>
              <a:rPr lang="fr-FR" dirty="0"/>
              <a:t> </a:t>
            </a:r>
            <a:r>
              <a:rPr lang="fr-FR" sz="3200" dirty="0" smtClean="0"/>
              <a:t>le nombre de décès maternel rapporté au </a:t>
            </a:r>
            <a:r>
              <a:rPr lang="fr-FR" sz="3200" dirty="0"/>
              <a:t>nombre </a:t>
            </a:r>
            <a:r>
              <a:rPr lang="fr-FR" sz="3200" dirty="0" smtClean="0"/>
              <a:t>de naissances d’enfants vivants. </a:t>
            </a:r>
            <a:endParaRPr lang="fr-FR" sz="3600" dirty="0" smtClean="0"/>
          </a:p>
          <a:p>
            <a:pPr marL="0" indent="0">
              <a:buNone/>
            </a:pPr>
            <a:endParaRPr lang="fr-FR" sz="3600" dirty="0"/>
          </a:p>
        </p:txBody>
      </p:sp>
    </p:spTree>
    <p:extLst>
      <p:ext uri="{BB962C8B-B14F-4D97-AF65-F5344CB8AC3E}">
        <p14:creationId xmlns:p14="http://schemas.microsoft.com/office/powerpoint/2010/main" val="12500494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040906" cy="1087157"/>
          </a:xfrm>
        </p:spPr>
        <p:txBody>
          <a:bodyPr>
            <a:noAutofit/>
          </a:bodyPr>
          <a:lstStyle/>
          <a:p>
            <a:r>
              <a:rPr lang="fr-FR" sz="4800" b="1" dirty="0" smtClean="0">
                <a:ln>
                  <a:solidFill>
                    <a:schemeClr val="accent2"/>
                  </a:solidFill>
                </a:ln>
                <a:latin typeface="+mn-lt"/>
              </a:rPr>
              <a:t>Deux groupes des décès maternels</a:t>
            </a:r>
            <a:endParaRPr lang="fr-FR" sz="4800" b="1" dirty="0">
              <a:ln>
                <a:solidFill>
                  <a:schemeClr val="accent2"/>
                </a:solidFill>
              </a:ln>
              <a:latin typeface="+mn-lt"/>
            </a:endParaRPr>
          </a:p>
        </p:txBody>
      </p:sp>
      <p:sp>
        <p:nvSpPr>
          <p:cNvPr id="3" name="Content Placeholder 2"/>
          <p:cNvSpPr>
            <a:spLocks noGrp="1"/>
          </p:cNvSpPr>
          <p:nvPr>
            <p:ph idx="1"/>
          </p:nvPr>
        </p:nvSpPr>
        <p:spPr/>
        <p:txBody>
          <a:bodyPr>
            <a:normAutofit/>
          </a:bodyPr>
          <a:lstStyle/>
          <a:p>
            <a:pPr marL="514350" indent="-514350">
              <a:buFont typeface="+mj-lt"/>
              <a:buAutoNum type="arabicPeriod"/>
            </a:pPr>
            <a:r>
              <a:rPr lang="fr-FR" sz="3600" b="1" dirty="0"/>
              <a:t>Décès par cause obstétricale directe : </a:t>
            </a:r>
            <a:r>
              <a:rPr lang="fr-FR" sz="3600" dirty="0" smtClean="0"/>
              <a:t>résultent </a:t>
            </a:r>
            <a:r>
              <a:rPr lang="fr-FR" sz="3600" dirty="0"/>
              <a:t>de complications </a:t>
            </a:r>
            <a:r>
              <a:rPr lang="fr-FR" sz="3600" dirty="0" smtClean="0"/>
              <a:t>obstétricales.</a:t>
            </a:r>
          </a:p>
          <a:p>
            <a:pPr marL="514350" indent="-514350">
              <a:buFont typeface="+mj-lt"/>
              <a:buAutoNum type="arabicPeriod"/>
            </a:pPr>
            <a:r>
              <a:rPr lang="fr-FR" sz="3600" b="1" dirty="0"/>
              <a:t>Décès par cause obstétricale indirecte : </a:t>
            </a:r>
            <a:r>
              <a:rPr lang="fr-FR" sz="3600" dirty="0" smtClean="0"/>
              <a:t>résultent </a:t>
            </a:r>
            <a:r>
              <a:rPr lang="fr-FR" sz="3600" dirty="0"/>
              <a:t>d'une maladie préexistante ou d'une affection apparue au cours de la grossesse sans qu'elle soit due à des causes obstétricales </a:t>
            </a:r>
            <a:r>
              <a:rPr lang="fr-FR" sz="3600" dirty="0" smtClean="0"/>
              <a:t>directes, mais, </a:t>
            </a:r>
            <a:r>
              <a:rPr lang="fr-FR" sz="3600" dirty="0"/>
              <a:t>qui a été aggravée par les effets physiologiques de la grossesse.</a:t>
            </a:r>
          </a:p>
        </p:txBody>
      </p:sp>
    </p:spTree>
    <p:extLst>
      <p:ext uri="{BB962C8B-B14F-4D97-AF65-F5344CB8AC3E}">
        <p14:creationId xmlns:p14="http://schemas.microsoft.com/office/powerpoint/2010/main" val="16563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b="1" dirty="0" smtClean="0">
                <a:ln>
                  <a:solidFill>
                    <a:schemeClr val="accent2"/>
                  </a:solidFill>
                </a:ln>
                <a:latin typeface="+mn-lt"/>
              </a:rPr>
              <a:t>Les causes directes de décès maternel</a:t>
            </a:r>
            <a:endParaRPr lang="fr-FR" b="1" dirty="0">
              <a:ln>
                <a:solidFill>
                  <a:schemeClr val="accent2"/>
                </a:solidFill>
              </a:ln>
              <a:latin typeface="+mn-lt"/>
            </a:endParaRPr>
          </a:p>
        </p:txBody>
      </p:sp>
      <p:sp>
        <p:nvSpPr>
          <p:cNvPr id="3" name="Content Placeholder 2"/>
          <p:cNvSpPr>
            <a:spLocks noGrp="1"/>
          </p:cNvSpPr>
          <p:nvPr>
            <p:ph idx="1"/>
          </p:nvPr>
        </p:nvSpPr>
        <p:spPr>
          <a:xfrm>
            <a:off x="731519" y="1825625"/>
            <a:ext cx="11245327" cy="4351338"/>
          </a:xfrm>
        </p:spPr>
        <p:txBody>
          <a:bodyPr>
            <a:normAutofit/>
          </a:bodyPr>
          <a:lstStyle/>
          <a:p>
            <a:pPr marL="571500" indent="-571500">
              <a:buFont typeface="+mj-lt"/>
              <a:buAutoNum type="romanLcPeriod"/>
            </a:pPr>
            <a:r>
              <a:rPr lang="fr-FR" sz="3200" dirty="0" smtClean="0"/>
              <a:t>Hémorragie </a:t>
            </a:r>
            <a:r>
              <a:rPr lang="fr-FR" sz="3200" dirty="0"/>
              <a:t>sévère </a:t>
            </a:r>
            <a:r>
              <a:rPr lang="fr-FR" sz="3200" dirty="0" smtClean="0">
                <a:solidFill>
                  <a:srgbClr val="FF0000"/>
                </a:solidFill>
              </a:rPr>
              <a:t>(25%) </a:t>
            </a:r>
            <a:r>
              <a:rPr lang="fr-FR" sz="3200" dirty="0" smtClean="0"/>
              <a:t>- pour </a:t>
            </a:r>
            <a:r>
              <a:rPr lang="fr-FR" sz="3200" dirty="0"/>
              <a:t>l’essentiel après </a:t>
            </a:r>
            <a:r>
              <a:rPr lang="fr-FR" sz="3200" dirty="0" smtClean="0"/>
              <a:t>l’accouchement – atonie utérine, rétention placentaire;</a:t>
            </a:r>
            <a:endParaRPr lang="fr-FR" sz="3200" dirty="0"/>
          </a:p>
          <a:p>
            <a:pPr marL="571500" indent="-571500">
              <a:buFont typeface="+mj-lt"/>
              <a:buAutoNum type="romanLcPeriod"/>
            </a:pPr>
            <a:r>
              <a:rPr lang="fr-FR" sz="3200" dirty="0" smtClean="0"/>
              <a:t>Infections </a:t>
            </a:r>
            <a:r>
              <a:rPr lang="fr-FR" sz="3200" dirty="0"/>
              <a:t>(habituellement après l’accouchement);</a:t>
            </a:r>
          </a:p>
          <a:p>
            <a:pPr marL="571500" indent="-571500">
              <a:buFont typeface="+mj-lt"/>
              <a:buAutoNum type="romanLcPeriod"/>
            </a:pPr>
            <a:r>
              <a:rPr lang="fr-FR" sz="3200" dirty="0" smtClean="0"/>
              <a:t>Hypertension </a:t>
            </a:r>
            <a:r>
              <a:rPr lang="fr-FR" sz="3200" dirty="0"/>
              <a:t>durant la grossesse </a:t>
            </a:r>
            <a:r>
              <a:rPr lang="fr-FR" sz="3200" dirty="0" smtClean="0"/>
              <a:t>(pré-éclampsie </a:t>
            </a:r>
            <a:r>
              <a:rPr lang="fr-FR" sz="3200" dirty="0"/>
              <a:t>et éclampsie);</a:t>
            </a:r>
          </a:p>
          <a:p>
            <a:pPr marL="571500" indent="-571500">
              <a:buFont typeface="+mj-lt"/>
              <a:buAutoNum type="romanLcPeriod"/>
            </a:pPr>
            <a:r>
              <a:rPr lang="fr-FR" sz="3200" dirty="0" smtClean="0"/>
              <a:t>Complications </a:t>
            </a:r>
            <a:r>
              <a:rPr lang="fr-FR" sz="3200" dirty="0"/>
              <a:t>dues à </a:t>
            </a:r>
            <a:r>
              <a:rPr lang="fr-FR" sz="3200" dirty="0" smtClean="0"/>
              <a:t>l'accouchement (travail prolongé/ dystocique);</a:t>
            </a:r>
            <a:endParaRPr lang="fr-FR" sz="3200" dirty="0"/>
          </a:p>
          <a:p>
            <a:pPr marL="571500" indent="-571500">
              <a:buFont typeface="+mj-lt"/>
              <a:buAutoNum type="romanLcPeriod"/>
            </a:pPr>
            <a:r>
              <a:rPr lang="fr-FR" sz="3200" dirty="0" smtClean="0"/>
              <a:t>Avortement </a:t>
            </a:r>
            <a:r>
              <a:rPr lang="fr-FR" sz="3200" dirty="0"/>
              <a:t>pratiqué dans de mauvaises conditions de sécurité.</a:t>
            </a:r>
          </a:p>
          <a:p>
            <a:endParaRPr lang="fr-FR" dirty="0"/>
          </a:p>
        </p:txBody>
      </p:sp>
    </p:spTree>
    <p:extLst>
      <p:ext uri="{BB962C8B-B14F-4D97-AF65-F5344CB8AC3E}">
        <p14:creationId xmlns:p14="http://schemas.microsoft.com/office/powerpoint/2010/main" val="33055466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247965" cy="1325563"/>
          </a:xfrm>
        </p:spPr>
        <p:txBody>
          <a:bodyPr>
            <a:noAutofit/>
          </a:bodyPr>
          <a:lstStyle/>
          <a:p>
            <a:r>
              <a:rPr lang="fr-FR" sz="5400" b="1" dirty="0" smtClean="0">
                <a:ln>
                  <a:solidFill>
                    <a:schemeClr val="accent2"/>
                  </a:solidFill>
                </a:ln>
                <a:solidFill>
                  <a:sysClr val="windowText" lastClr="000000"/>
                </a:solidFill>
                <a:latin typeface="+mn-lt"/>
              </a:rPr>
              <a:t>Les facteurs aggravant de décès maternel </a:t>
            </a:r>
            <a:endParaRPr lang="fr-FR" sz="5400" b="1" dirty="0">
              <a:ln>
                <a:solidFill>
                  <a:schemeClr val="accent2"/>
                </a:solidFill>
              </a:ln>
              <a:solidFill>
                <a:sysClr val="windowText" lastClr="000000"/>
              </a:solidFill>
              <a:latin typeface="+mn-lt"/>
            </a:endParaRPr>
          </a:p>
        </p:txBody>
      </p:sp>
      <p:sp>
        <p:nvSpPr>
          <p:cNvPr id="3" name="Content Placeholder 2"/>
          <p:cNvSpPr>
            <a:spLocks noGrp="1"/>
          </p:cNvSpPr>
          <p:nvPr>
            <p:ph idx="1"/>
          </p:nvPr>
        </p:nvSpPr>
        <p:spPr>
          <a:xfrm>
            <a:off x="1918447" y="1990165"/>
            <a:ext cx="7100048" cy="4186798"/>
          </a:xfrm>
        </p:spPr>
        <p:txBody>
          <a:bodyPr>
            <a:normAutofit/>
          </a:bodyPr>
          <a:lstStyle/>
          <a:p>
            <a:pPr marL="857250" indent="-857250">
              <a:buFont typeface="+mj-lt"/>
              <a:buAutoNum type="romanLcPeriod"/>
            </a:pPr>
            <a:r>
              <a:rPr lang="fr-FR" sz="3600" dirty="0"/>
              <a:t>la pauvreté;</a:t>
            </a:r>
          </a:p>
          <a:p>
            <a:pPr marL="857250" indent="-857250">
              <a:buFont typeface="+mj-lt"/>
              <a:buAutoNum type="romanLcPeriod"/>
            </a:pPr>
            <a:r>
              <a:rPr lang="fr-FR" sz="3600" dirty="0"/>
              <a:t>la distance;</a:t>
            </a:r>
          </a:p>
          <a:p>
            <a:pPr marL="857250" indent="-857250">
              <a:buFont typeface="+mj-lt"/>
              <a:buAutoNum type="romanLcPeriod"/>
            </a:pPr>
            <a:r>
              <a:rPr lang="fr-FR" sz="3600" dirty="0"/>
              <a:t>le manque d’informations;</a:t>
            </a:r>
          </a:p>
          <a:p>
            <a:pPr marL="857250" indent="-857250">
              <a:buFont typeface="+mj-lt"/>
              <a:buAutoNum type="romanLcPeriod"/>
            </a:pPr>
            <a:r>
              <a:rPr lang="fr-FR" sz="3600" dirty="0"/>
              <a:t>l’inadéquation des services;</a:t>
            </a:r>
          </a:p>
          <a:p>
            <a:pPr marL="857250" indent="-857250">
              <a:buFont typeface="+mj-lt"/>
              <a:buAutoNum type="romanLcPeriod"/>
            </a:pPr>
            <a:r>
              <a:rPr lang="fr-FR" sz="3600" dirty="0"/>
              <a:t>les pratiques culturelles.</a:t>
            </a:r>
          </a:p>
        </p:txBody>
      </p:sp>
    </p:spTree>
    <p:extLst>
      <p:ext uri="{BB962C8B-B14F-4D97-AF65-F5344CB8AC3E}">
        <p14:creationId xmlns:p14="http://schemas.microsoft.com/office/powerpoint/2010/main" val="839807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767840"/>
            <a:ext cx="10515600" cy="4296075"/>
          </a:xfrm>
        </p:spPr>
        <p:txBody>
          <a:bodyPr>
            <a:normAutofit/>
          </a:bodyPr>
          <a:lstStyle/>
          <a:p>
            <a:pPr marL="457200" lvl="0" indent="-457200">
              <a:lnSpc>
                <a:spcPct val="60000"/>
              </a:lnSpc>
              <a:spcBef>
                <a:spcPts val="600"/>
              </a:spcBef>
              <a:buClr>
                <a:srgbClr val="506687"/>
              </a:buClr>
              <a:buSzPts val="2517"/>
              <a:buFont typeface="Arial"/>
              <a:buChar char="•"/>
            </a:pPr>
            <a:endParaRPr lang="fr-FR" b="1" kern="0" dirty="0" smtClean="0">
              <a:ea typeface="Calibri"/>
              <a:cs typeface="Calibri"/>
              <a:sym typeface="Calibri"/>
            </a:endParaRPr>
          </a:p>
          <a:p>
            <a:pPr marL="457200" lvl="0" indent="-457200">
              <a:lnSpc>
                <a:spcPct val="60000"/>
              </a:lnSpc>
              <a:spcBef>
                <a:spcPts val="600"/>
              </a:spcBef>
              <a:buClr>
                <a:srgbClr val="506687"/>
              </a:buClr>
              <a:buSzPts val="2517"/>
              <a:buFont typeface="Arial"/>
              <a:buChar char="•"/>
            </a:pPr>
            <a:r>
              <a:rPr lang="fr-FR" b="1" kern="0" dirty="0" smtClean="0">
                <a:ea typeface="Calibri"/>
                <a:cs typeface="Calibri"/>
                <a:sym typeface="Calibri"/>
              </a:rPr>
              <a:t>Reconnaitre que la plupart de morbidité et des décès  maternels se passent dans les pays en voie de développement;</a:t>
            </a:r>
          </a:p>
          <a:p>
            <a:pPr marL="457200" lvl="0" indent="-457200">
              <a:lnSpc>
                <a:spcPct val="60000"/>
              </a:lnSpc>
              <a:spcBef>
                <a:spcPts val="600"/>
              </a:spcBef>
              <a:buClr>
                <a:srgbClr val="506687"/>
              </a:buClr>
              <a:buSzPts val="2517"/>
              <a:buFont typeface="Arial"/>
              <a:buChar char="•"/>
            </a:pPr>
            <a:endParaRPr lang="fr-FR" b="1" kern="0" dirty="0" smtClean="0">
              <a:ea typeface="Calibri"/>
              <a:cs typeface="Calibri"/>
              <a:sym typeface="Calibri"/>
            </a:endParaRPr>
          </a:p>
          <a:p>
            <a:pPr marL="457200" lvl="0" indent="-457200">
              <a:lnSpc>
                <a:spcPct val="60000"/>
              </a:lnSpc>
              <a:spcBef>
                <a:spcPts val="600"/>
              </a:spcBef>
              <a:buClr>
                <a:srgbClr val="506687"/>
              </a:buClr>
              <a:buSzPts val="2517"/>
              <a:buFont typeface="Arial"/>
              <a:buChar char="•"/>
            </a:pPr>
            <a:r>
              <a:rPr lang="fr-FR" b="1" kern="0" dirty="0" smtClean="0">
                <a:ea typeface="Calibri"/>
                <a:cs typeface="Calibri"/>
                <a:sym typeface="Calibri"/>
              </a:rPr>
              <a:t>Le rapport de mortalité maternelle: (OMS, 2015)</a:t>
            </a:r>
            <a:endParaRPr lang="fr-FR" kern="0" dirty="0" smtClean="0">
              <a:ea typeface="Arial"/>
              <a:cs typeface="Arial"/>
              <a:sym typeface="Arial"/>
            </a:endParaRPr>
          </a:p>
          <a:p>
            <a:pPr marL="0" lvl="0" indent="0">
              <a:lnSpc>
                <a:spcPct val="60000"/>
              </a:lnSpc>
              <a:spcBef>
                <a:spcPts val="600"/>
              </a:spcBef>
              <a:buClr>
                <a:srgbClr val="000000"/>
              </a:buClr>
              <a:buSzPts val="2517"/>
              <a:buNone/>
            </a:pPr>
            <a:r>
              <a:rPr lang="fr-FR" b="1" kern="0" dirty="0" smtClean="0">
                <a:ea typeface="Calibri"/>
                <a:cs typeface="Calibri"/>
                <a:sym typeface="Calibri"/>
              </a:rPr>
              <a:t>	</a:t>
            </a:r>
            <a:r>
              <a:rPr lang="fr-FR" kern="0" dirty="0" smtClean="0">
                <a:ea typeface="Calibri"/>
                <a:cs typeface="Calibri"/>
                <a:sym typeface="Calibri"/>
              </a:rPr>
              <a:t>les pays développés: </a:t>
            </a:r>
            <a:r>
              <a:rPr lang="fr-FR" b="1" kern="0" dirty="0" smtClean="0">
                <a:ea typeface="Calibri"/>
                <a:cs typeface="Calibri"/>
                <a:sym typeface="Calibri"/>
              </a:rPr>
              <a:t>12/ 100,000</a:t>
            </a:r>
          </a:p>
          <a:p>
            <a:pPr marL="0" lvl="0" indent="0">
              <a:lnSpc>
                <a:spcPct val="60000"/>
              </a:lnSpc>
              <a:spcBef>
                <a:spcPts val="600"/>
              </a:spcBef>
              <a:buClr>
                <a:srgbClr val="000000"/>
              </a:buClr>
              <a:buSzPts val="2517"/>
              <a:buNone/>
            </a:pPr>
            <a:r>
              <a:rPr lang="fr-FR" kern="0" dirty="0" smtClean="0">
                <a:ea typeface="Calibri"/>
                <a:cs typeface="Calibri"/>
                <a:sym typeface="Calibri"/>
              </a:rPr>
              <a:t>	Les pays en développement: </a:t>
            </a:r>
            <a:r>
              <a:rPr lang="fr-FR" b="1" kern="0" dirty="0" smtClean="0">
                <a:ea typeface="Calibri"/>
                <a:cs typeface="Calibri"/>
                <a:sym typeface="Calibri"/>
              </a:rPr>
              <a:t>239/100 000 </a:t>
            </a:r>
            <a:endParaRPr lang="fr-FR" b="1" kern="0" dirty="0" smtClean="0">
              <a:ea typeface="Arial"/>
              <a:cs typeface="Arial"/>
              <a:sym typeface="Arial"/>
            </a:endParaRPr>
          </a:p>
          <a:p>
            <a:pPr marL="0" lvl="0" indent="0">
              <a:lnSpc>
                <a:spcPct val="60000"/>
              </a:lnSpc>
              <a:spcBef>
                <a:spcPts val="600"/>
              </a:spcBef>
              <a:buClr>
                <a:srgbClr val="000000"/>
              </a:buClr>
              <a:buSzPts val="2000"/>
              <a:buNone/>
            </a:pPr>
            <a:endParaRPr lang="fr-FR" kern="0" dirty="0" smtClean="0">
              <a:ea typeface="Arial"/>
              <a:cs typeface="Arial"/>
              <a:sym typeface="Arial"/>
            </a:endParaRPr>
          </a:p>
          <a:p>
            <a:pPr marL="457200" lvl="0" indent="-457200">
              <a:lnSpc>
                <a:spcPct val="60000"/>
              </a:lnSpc>
              <a:spcBef>
                <a:spcPts val="600"/>
              </a:spcBef>
              <a:buClr>
                <a:srgbClr val="506687"/>
              </a:buClr>
              <a:buSzPts val="2517"/>
              <a:buFont typeface="Arial"/>
              <a:buChar char="•"/>
            </a:pPr>
            <a:r>
              <a:rPr lang="fr-FR" b="1" dirty="0"/>
              <a:t>Le risque de décès maternel sur la durée de la vie</a:t>
            </a:r>
            <a:r>
              <a:rPr lang="fr-FR" b="1" kern="0" dirty="0" smtClean="0">
                <a:ea typeface="Calibri"/>
                <a:cs typeface="Calibri"/>
                <a:sym typeface="Calibri"/>
              </a:rPr>
              <a:t>:</a:t>
            </a:r>
            <a:endParaRPr lang="fr-FR" b="1" kern="0" dirty="0" smtClean="0">
              <a:ea typeface="Arial"/>
              <a:cs typeface="Arial"/>
              <a:sym typeface="Arial"/>
            </a:endParaRPr>
          </a:p>
          <a:p>
            <a:pPr marL="914400" lvl="2" indent="0">
              <a:lnSpc>
                <a:spcPct val="60000"/>
              </a:lnSpc>
              <a:spcBef>
                <a:spcPts val="600"/>
              </a:spcBef>
              <a:buClr>
                <a:srgbClr val="506687"/>
              </a:buClr>
              <a:buSzPts val="2517"/>
              <a:buNone/>
            </a:pPr>
            <a:r>
              <a:rPr lang="fr-FR" sz="2800" kern="0" dirty="0" smtClean="0">
                <a:ea typeface="Calibri"/>
                <a:cs typeface="Calibri"/>
                <a:sym typeface="Calibri"/>
              </a:rPr>
              <a:t>Les pays développés: </a:t>
            </a:r>
            <a:r>
              <a:rPr lang="fr-FR" sz="2800" b="1" kern="0" dirty="0" smtClean="0">
                <a:ea typeface="Calibri"/>
                <a:cs typeface="Calibri"/>
                <a:sym typeface="Calibri"/>
              </a:rPr>
              <a:t>1 sur 4900</a:t>
            </a:r>
          </a:p>
          <a:p>
            <a:pPr marL="914400" lvl="2" indent="0">
              <a:lnSpc>
                <a:spcPct val="60000"/>
              </a:lnSpc>
              <a:spcBef>
                <a:spcPts val="600"/>
              </a:spcBef>
              <a:buClr>
                <a:srgbClr val="506687"/>
              </a:buClr>
              <a:buSzPts val="2517"/>
              <a:buNone/>
            </a:pPr>
            <a:r>
              <a:rPr lang="fr-FR" sz="2800" kern="0" dirty="0">
                <a:solidFill>
                  <a:prstClr val="black"/>
                </a:solidFill>
                <a:ea typeface="Calibri"/>
                <a:cs typeface="Calibri"/>
                <a:sym typeface="Calibri"/>
              </a:rPr>
              <a:t>Les pays en </a:t>
            </a:r>
            <a:r>
              <a:rPr lang="fr-FR" sz="2800" kern="0" dirty="0" smtClean="0">
                <a:solidFill>
                  <a:prstClr val="black"/>
                </a:solidFill>
                <a:ea typeface="Calibri"/>
                <a:cs typeface="Calibri"/>
                <a:sym typeface="Calibri"/>
              </a:rPr>
              <a:t>développement: </a:t>
            </a:r>
            <a:r>
              <a:rPr lang="fr-FR" sz="2800" b="1" kern="0" dirty="0">
                <a:solidFill>
                  <a:prstClr val="black"/>
                </a:solidFill>
                <a:ea typeface="Calibri"/>
                <a:cs typeface="Calibri"/>
                <a:sym typeface="Calibri"/>
              </a:rPr>
              <a:t>1 sur 180</a:t>
            </a:r>
            <a:endParaRPr lang="fr-FR" sz="2800" kern="0" dirty="0">
              <a:solidFill>
                <a:prstClr val="black"/>
              </a:solidFill>
              <a:ea typeface="Arial"/>
              <a:cs typeface="Arial"/>
              <a:sym typeface="Arial"/>
            </a:endParaRPr>
          </a:p>
          <a:p>
            <a:pPr marL="914400" lvl="2" indent="0">
              <a:lnSpc>
                <a:spcPct val="60000"/>
              </a:lnSpc>
              <a:spcBef>
                <a:spcPts val="600"/>
              </a:spcBef>
              <a:buClr>
                <a:srgbClr val="506687"/>
              </a:buClr>
              <a:buSzPts val="2517"/>
              <a:buNone/>
            </a:pPr>
            <a:r>
              <a:rPr lang="fr-FR" sz="2800" dirty="0"/>
              <a:t>les pays connus pour leur </a:t>
            </a:r>
            <a:r>
              <a:rPr lang="fr-FR" sz="2800" dirty="0" smtClean="0"/>
              <a:t>fragilité: </a:t>
            </a:r>
            <a:r>
              <a:rPr lang="fr-FR" sz="2800" b="1" dirty="0" smtClean="0"/>
              <a:t>1:38</a:t>
            </a:r>
            <a:endParaRPr lang="fr-FR" sz="2800" b="1" kern="0" dirty="0" smtClean="0">
              <a:ea typeface="Arial"/>
              <a:cs typeface="Arial"/>
              <a:sym typeface="Arial"/>
            </a:endParaRPr>
          </a:p>
          <a:p>
            <a:pPr marL="914400" lvl="2" indent="0">
              <a:lnSpc>
                <a:spcPct val="60000"/>
              </a:lnSpc>
              <a:spcBef>
                <a:spcPts val="600"/>
              </a:spcBef>
              <a:buClr>
                <a:srgbClr val="506687"/>
              </a:buClr>
              <a:buSzPts val="2517"/>
              <a:buNone/>
            </a:pPr>
            <a:endParaRPr lang="fr-FR" sz="2800" kern="0" dirty="0" smtClean="0">
              <a:ea typeface="Arial"/>
              <a:cs typeface="Arial"/>
              <a:sym typeface="Arial"/>
            </a:endParaRPr>
          </a:p>
          <a:p>
            <a:endParaRPr lang="fr-FR" dirty="0"/>
          </a:p>
        </p:txBody>
      </p:sp>
      <p:sp>
        <p:nvSpPr>
          <p:cNvPr id="4" name="Title 1"/>
          <p:cNvSpPr>
            <a:spLocks noGrp="1"/>
          </p:cNvSpPr>
          <p:nvPr>
            <p:ph type="title"/>
          </p:nvPr>
        </p:nvSpPr>
        <p:spPr>
          <a:xfrm>
            <a:off x="838200" y="468631"/>
            <a:ext cx="9403080" cy="1146810"/>
          </a:xfrm>
          <a:ln>
            <a:solidFill>
              <a:schemeClr val="accent4"/>
            </a:solidFill>
          </a:ln>
        </p:spPr>
        <p:txBody>
          <a:bodyPr anchor="t">
            <a:normAutofit fontScale="90000"/>
          </a:bodyPr>
          <a:lstStyle/>
          <a:p>
            <a:pPr algn="ctr"/>
            <a:r>
              <a:rPr lang="fr-FR" sz="4000" b="1" dirty="0" smtClean="0">
                <a:ln>
                  <a:solidFill>
                    <a:schemeClr val="accent2"/>
                  </a:solidFill>
                </a:ln>
                <a:solidFill>
                  <a:srgbClr val="FF0000"/>
                </a:solidFill>
                <a:latin typeface="+mn-lt"/>
              </a:rPr>
              <a:t>Une priorité: </a:t>
            </a:r>
            <a:r>
              <a:rPr lang="fr-FR" sz="4000" b="1" dirty="0" smtClean="0">
                <a:ln>
                  <a:solidFill>
                    <a:schemeClr val="accent2"/>
                  </a:solidFill>
                </a:ln>
                <a:latin typeface="+mn-lt"/>
              </a:rPr>
              <a:t/>
            </a:r>
            <a:br>
              <a:rPr lang="fr-FR" sz="4000" b="1" dirty="0" smtClean="0">
                <a:ln>
                  <a:solidFill>
                    <a:schemeClr val="accent2"/>
                  </a:solidFill>
                </a:ln>
                <a:latin typeface="+mn-lt"/>
              </a:rPr>
            </a:br>
            <a:r>
              <a:rPr lang="fr-FR" sz="4000" b="1" dirty="0" smtClean="0">
                <a:ln>
                  <a:solidFill>
                    <a:schemeClr val="accent2"/>
                  </a:solidFill>
                </a:ln>
                <a:latin typeface="+mn-lt"/>
              </a:rPr>
              <a:t>Prévenir la morbidité et mortalité maternelle</a:t>
            </a:r>
            <a:endParaRPr lang="fr-FR" sz="4000" b="1" dirty="0">
              <a:ln>
                <a:solidFill>
                  <a:schemeClr val="accent2"/>
                </a:solidFill>
              </a:ln>
              <a:latin typeface="+mn-lt"/>
            </a:endParaRPr>
          </a:p>
        </p:txBody>
      </p:sp>
    </p:spTree>
    <p:extLst>
      <p:ext uri="{BB962C8B-B14F-4D97-AF65-F5344CB8AC3E}">
        <p14:creationId xmlns:p14="http://schemas.microsoft.com/office/powerpoint/2010/main" val="6402005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pPr marL="0" indent="0">
              <a:buNone/>
            </a:pPr>
            <a:r>
              <a:rPr lang="fr-FR" sz="3000" u="sng" dirty="0" smtClean="0"/>
              <a:t>En situation humanitaire, environs:</a:t>
            </a:r>
          </a:p>
          <a:p>
            <a:r>
              <a:rPr lang="fr-FR" dirty="0" smtClean="0"/>
              <a:t> </a:t>
            </a:r>
            <a:r>
              <a:rPr lang="fr-FR" dirty="0"/>
              <a:t>4</a:t>
            </a:r>
            <a:r>
              <a:rPr lang="fr-FR" dirty="0" smtClean="0"/>
              <a:t>% de la population sont des femmes enceintes.</a:t>
            </a:r>
          </a:p>
          <a:p>
            <a:r>
              <a:rPr lang="fr-FR" dirty="0"/>
              <a:t> </a:t>
            </a:r>
            <a:r>
              <a:rPr lang="fr-FR" dirty="0" smtClean="0"/>
              <a:t>15</a:t>
            </a:r>
            <a:r>
              <a:rPr lang="fr-FR" dirty="0"/>
              <a:t>% des femmes </a:t>
            </a:r>
            <a:r>
              <a:rPr lang="fr-FR" dirty="0" smtClean="0"/>
              <a:t>risque avoir une </a:t>
            </a:r>
            <a:r>
              <a:rPr lang="fr-FR" dirty="0"/>
              <a:t>complication </a:t>
            </a:r>
            <a:r>
              <a:rPr lang="fr-FR" dirty="0" smtClean="0"/>
              <a:t>d’accouchement potentiellement </a:t>
            </a:r>
            <a:r>
              <a:rPr lang="fr-FR" dirty="0"/>
              <a:t>grave </a:t>
            </a:r>
            <a:r>
              <a:rPr lang="fr-FR" dirty="0" smtClean="0"/>
              <a:t> telles que la dystocie, le travail prolongé, la pré-éclampsie/ éclampsie,  l’hémorragies obstétricale, l’infection etc. </a:t>
            </a:r>
          </a:p>
          <a:p>
            <a:r>
              <a:rPr lang="fr-FR" dirty="0"/>
              <a:t>5 à 15% des accouchements peuvent nécessiter une césarienne.</a:t>
            </a:r>
            <a:endParaRPr lang="fr-FR" dirty="0" smtClean="0"/>
          </a:p>
          <a:p>
            <a:r>
              <a:rPr lang="fr-FR" dirty="0" smtClean="0"/>
              <a:t>9-15% des nouveau-nés auront besoin des soins d’urgence.  </a:t>
            </a:r>
          </a:p>
          <a:p>
            <a:pPr marL="0" indent="0">
              <a:buNone/>
            </a:pPr>
            <a:r>
              <a:rPr lang="fr-FR" dirty="0" smtClean="0"/>
              <a:t>                </a:t>
            </a:r>
          </a:p>
          <a:p>
            <a:pPr marL="0" indent="0">
              <a:buNone/>
            </a:pPr>
            <a:r>
              <a:rPr lang="fr-FR" dirty="0"/>
              <a:t>	</a:t>
            </a:r>
            <a:r>
              <a:rPr lang="fr-FR" dirty="0" smtClean="0"/>
              <a:t>	Services des  </a:t>
            </a:r>
            <a:r>
              <a:rPr lang="fr-FR" dirty="0" err="1" smtClean="0"/>
              <a:t>SONUs</a:t>
            </a:r>
            <a:r>
              <a:rPr lang="fr-FR" dirty="0" smtClean="0"/>
              <a:t> limités voire manquants.</a:t>
            </a:r>
          </a:p>
          <a:p>
            <a:pPr marL="0" indent="0">
              <a:buNone/>
            </a:pPr>
            <a:endParaRPr lang="fr-FR" dirty="0" smtClean="0"/>
          </a:p>
          <a:p>
            <a:pPr marL="0" indent="0">
              <a:buNone/>
            </a:pPr>
            <a:r>
              <a:rPr lang="fr-FR" sz="2200" dirty="0" smtClean="0">
                <a:solidFill>
                  <a:srgbClr val="FF0000"/>
                </a:solidFill>
              </a:rPr>
              <a:t>	Pour prévenir la morbidité et la mortalité maternelles et néonatales, les coordinateurs 	doivent </a:t>
            </a:r>
            <a:r>
              <a:rPr lang="fr-FR" sz="2200" dirty="0">
                <a:solidFill>
                  <a:srgbClr val="FF0000"/>
                </a:solidFill>
              </a:rPr>
              <a:t>garantir  la disponibilité 24 heures/24 et 7 jours/7 de services complets </a:t>
            </a:r>
            <a:r>
              <a:rPr lang="fr-FR" sz="2200" dirty="0" smtClean="0">
                <a:solidFill>
                  <a:srgbClr val="FF0000"/>
                </a:solidFill>
              </a:rPr>
              <a:t>de SONU.</a:t>
            </a:r>
          </a:p>
          <a:p>
            <a:endParaRPr lang="fr-FR" dirty="0" smtClean="0"/>
          </a:p>
          <a:p>
            <a:endParaRPr lang="fr-FR" dirty="0"/>
          </a:p>
        </p:txBody>
      </p:sp>
      <p:sp>
        <p:nvSpPr>
          <p:cNvPr id="4" name="Right Arrow 3"/>
          <p:cNvSpPr/>
          <p:nvPr/>
        </p:nvSpPr>
        <p:spPr>
          <a:xfrm>
            <a:off x="1496551" y="4878147"/>
            <a:ext cx="978408" cy="34724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itle 1"/>
          <p:cNvSpPr>
            <a:spLocks noGrp="1"/>
          </p:cNvSpPr>
          <p:nvPr>
            <p:ph type="title"/>
          </p:nvPr>
        </p:nvSpPr>
        <p:spPr>
          <a:xfrm>
            <a:off x="838200" y="468631"/>
            <a:ext cx="9403080" cy="1146810"/>
          </a:xfrm>
          <a:ln>
            <a:solidFill>
              <a:schemeClr val="accent4"/>
            </a:solidFill>
          </a:ln>
        </p:spPr>
        <p:txBody>
          <a:bodyPr anchor="t">
            <a:normAutofit fontScale="90000"/>
          </a:bodyPr>
          <a:lstStyle/>
          <a:p>
            <a:pPr algn="ctr"/>
            <a:r>
              <a:rPr lang="fr-FR" sz="4000" b="1" dirty="0" smtClean="0">
                <a:ln>
                  <a:solidFill>
                    <a:schemeClr val="accent2"/>
                  </a:solidFill>
                </a:ln>
                <a:solidFill>
                  <a:srgbClr val="FF0000"/>
                </a:solidFill>
                <a:latin typeface="+mn-lt"/>
              </a:rPr>
              <a:t>Une priorité: </a:t>
            </a:r>
            <a:r>
              <a:rPr lang="fr-FR" sz="4000" b="1" dirty="0" smtClean="0">
                <a:ln>
                  <a:solidFill>
                    <a:schemeClr val="accent2"/>
                  </a:solidFill>
                </a:ln>
                <a:latin typeface="+mn-lt"/>
              </a:rPr>
              <a:t/>
            </a:r>
            <a:br>
              <a:rPr lang="fr-FR" sz="4000" b="1" dirty="0" smtClean="0">
                <a:ln>
                  <a:solidFill>
                    <a:schemeClr val="accent2"/>
                  </a:solidFill>
                </a:ln>
                <a:latin typeface="+mn-lt"/>
              </a:rPr>
            </a:br>
            <a:r>
              <a:rPr lang="fr-FR" sz="4000" b="1" dirty="0" smtClean="0">
                <a:ln>
                  <a:solidFill>
                    <a:schemeClr val="accent2"/>
                  </a:solidFill>
                </a:ln>
                <a:latin typeface="+mn-lt"/>
              </a:rPr>
              <a:t>Prévenir la morbidité et mortalité maternelle (2)</a:t>
            </a:r>
            <a:endParaRPr lang="fr-FR" sz="4000" b="1" dirty="0">
              <a:ln>
                <a:solidFill>
                  <a:schemeClr val="accent2"/>
                </a:solidFill>
              </a:ln>
              <a:latin typeface="+mn-lt"/>
            </a:endParaRPr>
          </a:p>
        </p:txBody>
      </p:sp>
    </p:spTree>
    <p:extLst>
      <p:ext uri="{BB962C8B-B14F-4D97-AF65-F5344CB8AC3E}">
        <p14:creationId xmlns:p14="http://schemas.microsoft.com/office/powerpoint/2010/main" val="24745795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549640" cy="1325563"/>
          </a:xfrm>
          <a:ln>
            <a:solidFill>
              <a:schemeClr val="accent4"/>
            </a:solidFill>
          </a:ln>
        </p:spPr>
        <p:txBody>
          <a:bodyPr anchor="t">
            <a:normAutofit/>
          </a:bodyPr>
          <a:lstStyle/>
          <a:p>
            <a:pPr algn="ctr"/>
            <a:r>
              <a:rPr lang="fr-FR" sz="3200" b="1" dirty="0" smtClean="0">
                <a:ln>
                  <a:solidFill>
                    <a:schemeClr val="accent2"/>
                  </a:solidFill>
                </a:ln>
                <a:latin typeface="+mn-lt"/>
              </a:rPr>
              <a:t>Les trois retards: Causes profondes des décès maternels suite </a:t>
            </a:r>
            <a:r>
              <a:rPr lang="fr-FR" sz="3200" b="1" dirty="0">
                <a:ln>
                  <a:solidFill>
                    <a:schemeClr val="accent2"/>
                  </a:solidFill>
                </a:ln>
                <a:solidFill>
                  <a:prstClr val="black"/>
                </a:solidFill>
                <a:latin typeface="+mn-lt"/>
              </a:rPr>
              <a:t>à</a:t>
            </a:r>
            <a:r>
              <a:rPr lang="fr-FR" sz="3200" b="1" dirty="0" smtClean="0">
                <a:ln>
                  <a:solidFill>
                    <a:schemeClr val="accent2"/>
                  </a:solidFill>
                </a:ln>
                <a:latin typeface="+mn-lt"/>
              </a:rPr>
              <a:t> des complications obstétricales </a:t>
            </a:r>
            <a:endParaRPr lang="fr-FR" sz="3200" b="1" dirty="0">
              <a:ln>
                <a:solidFill>
                  <a:schemeClr val="accent2"/>
                </a:solidFill>
              </a:ln>
              <a:latin typeface="+mn-lt"/>
            </a:endParaRPr>
          </a:p>
        </p:txBody>
      </p:sp>
      <p:sp>
        <p:nvSpPr>
          <p:cNvPr id="3" name="Content Placeholder 2"/>
          <p:cNvSpPr>
            <a:spLocks noGrp="1"/>
          </p:cNvSpPr>
          <p:nvPr>
            <p:ph idx="1"/>
          </p:nvPr>
        </p:nvSpPr>
        <p:spPr/>
        <p:txBody>
          <a:bodyPr>
            <a:normAutofit fontScale="92500" lnSpcReduction="20000"/>
          </a:bodyPr>
          <a:lstStyle/>
          <a:p>
            <a:pPr marL="514350" indent="-514350">
              <a:buFont typeface="+mj-lt"/>
              <a:buAutoNum type="arabicPeriod"/>
            </a:pPr>
            <a:r>
              <a:rPr lang="fr-FR" b="1" dirty="0"/>
              <a:t>Retard dans la décision de rechercher des soins </a:t>
            </a:r>
            <a:endParaRPr lang="en-US" b="1" dirty="0"/>
          </a:p>
          <a:p>
            <a:pPr lvl="1"/>
            <a:r>
              <a:rPr lang="fr-FR" sz="2600" dirty="0"/>
              <a:t>Le manque de compréhension des complications </a:t>
            </a:r>
            <a:endParaRPr lang="en-US" sz="2600" dirty="0"/>
          </a:p>
          <a:p>
            <a:pPr lvl="1"/>
            <a:r>
              <a:rPr lang="fr-FR" sz="2600" dirty="0"/>
              <a:t>Acceptation de la mort </a:t>
            </a:r>
            <a:r>
              <a:rPr lang="fr-FR" sz="2600" dirty="0" smtClean="0"/>
              <a:t>maternelle</a:t>
            </a:r>
            <a:endParaRPr lang="en-US" sz="2600" dirty="0"/>
          </a:p>
          <a:p>
            <a:pPr lvl="1"/>
            <a:r>
              <a:rPr lang="fr-FR" sz="2600" dirty="0"/>
              <a:t>Statut inférieur des femmes Statut inférieur des femmes </a:t>
            </a:r>
            <a:endParaRPr lang="en-US" sz="2600" dirty="0"/>
          </a:p>
          <a:p>
            <a:pPr lvl="1"/>
            <a:r>
              <a:rPr lang="fr-FR" sz="2600" dirty="0"/>
              <a:t>Les obstacles socio-culturels à la recherche de soins</a:t>
            </a:r>
            <a:endParaRPr lang="en-US" sz="2600" dirty="0"/>
          </a:p>
          <a:p>
            <a:pPr marL="514350" indent="-514350">
              <a:buFont typeface="+mj-lt"/>
              <a:buAutoNum type="arabicPeriod"/>
            </a:pPr>
            <a:r>
              <a:rPr lang="fr-FR" b="1" dirty="0"/>
              <a:t>Retard dans la réalisation des soins</a:t>
            </a:r>
            <a:r>
              <a:rPr lang="fr-FR" b="1" dirty="0" smtClean="0"/>
              <a:t>-  </a:t>
            </a:r>
            <a:r>
              <a:rPr lang="fr-FR" sz="2600" dirty="0" smtClean="0"/>
              <a:t>les obstacles </a:t>
            </a:r>
            <a:r>
              <a:rPr lang="fr-FR" sz="2600" dirty="0"/>
              <a:t>de </a:t>
            </a:r>
            <a:r>
              <a:rPr lang="fr-FR" sz="2600" dirty="0" smtClean="0"/>
              <a:t>transport - </a:t>
            </a:r>
            <a:r>
              <a:rPr lang="fr-FR" sz="2600" dirty="0"/>
              <a:t>Montagnes, les îles, les rivières Montagnes, les îles, les </a:t>
            </a:r>
            <a:r>
              <a:rPr lang="fr-FR" sz="2600" dirty="0" smtClean="0"/>
              <a:t>rivières, mauvaise infrastructure routière</a:t>
            </a:r>
            <a:r>
              <a:rPr lang="fr-FR" sz="2600" b="1" dirty="0" smtClean="0"/>
              <a:t>.</a:t>
            </a:r>
          </a:p>
          <a:p>
            <a:pPr marL="514350" indent="-514350">
              <a:buFont typeface="+mj-lt"/>
              <a:buAutoNum type="arabicPeriod"/>
            </a:pPr>
            <a:r>
              <a:rPr lang="fr-FR" b="1" dirty="0"/>
              <a:t>Retard dans la réception des </a:t>
            </a:r>
            <a:r>
              <a:rPr lang="fr-FR" b="1" dirty="0" smtClean="0"/>
              <a:t>soins de </a:t>
            </a:r>
            <a:r>
              <a:rPr lang="fr-FR" b="1" dirty="0"/>
              <a:t>bonne </a:t>
            </a:r>
            <a:r>
              <a:rPr lang="fr-FR" b="1" dirty="0" smtClean="0"/>
              <a:t>qualité</a:t>
            </a:r>
            <a:r>
              <a:rPr lang="fr-FR" b="1" dirty="0"/>
              <a:t> </a:t>
            </a:r>
            <a:r>
              <a:rPr lang="fr-FR" b="1" dirty="0" smtClean="0"/>
              <a:t>- </a:t>
            </a:r>
            <a:r>
              <a:rPr lang="fr-FR" sz="2600" dirty="0" smtClean="0"/>
              <a:t>Peu de personnel qualifié avec une attitude punitive, le plateau technique pas prêt, ressources financières. </a:t>
            </a:r>
          </a:p>
          <a:p>
            <a:pPr marL="0" indent="0" algn="ctr">
              <a:buNone/>
            </a:pPr>
            <a:r>
              <a:rPr lang="fr-FR" sz="2400" i="1" dirty="0" smtClean="0"/>
              <a:t>L’éducation </a:t>
            </a:r>
            <a:r>
              <a:rPr lang="fr-FR" sz="2400" i="1" dirty="0"/>
              <a:t>en matière de planification familiale et la fourniture de services de planification familiale de qualité peuvent également contribuer à faire changer les choses.</a:t>
            </a:r>
            <a:endParaRPr lang="fr-FR" sz="2400" b="1" i="1" dirty="0"/>
          </a:p>
        </p:txBody>
      </p:sp>
      <p:sp>
        <p:nvSpPr>
          <p:cNvPr id="4" name="Rounded Rectangle 3"/>
          <p:cNvSpPr/>
          <p:nvPr/>
        </p:nvSpPr>
        <p:spPr>
          <a:xfrm>
            <a:off x="212507" y="5926417"/>
            <a:ext cx="11766985" cy="77096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t"/>
          <a:lstStyle/>
          <a:p>
            <a:r>
              <a:rPr lang="fr-FR" sz="2000" b="1" dirty="0" smtClean="0">
                <a:solidFill>
                  <a:prstClr val="white"/>
                </a:solidFill>
              </a:rPr>
              <a:t>Rôle du coordinateur et les gestionnaire de services de sant</a:t>
            </a:r>
            <a:r>
              <a:rPr lang="fr-FR" sz="2000" b="1" dirty="0">
                <a:solidFill>
                  <a:prstClr val="white"/>
                </a:solidFill>
              </a:rPr>
              <a:t>é</a:t>
            </a:r>
            <a:r>
              <a:rPr lang="fr-FR" sz="2000" b="1" dirty="0" smtClean="0">
                <a:solidFill>
                  <a:prstClr val="white"/>
                </a:solidFill>
              </a:rPr>
              <a:t>: Assurer que les services de SONUB et SONUC de qualité existent et fonctionnent,  y compris en fourniture et en personnel qualifié et compétent. </a:t>
            </a:r>
          </a:p>
          <a:p>
            <a:endParaRPr lang="fr-FR" sz="1600" dirty="0">
              <a:solidFill>
                <a:prstClr val="white"/>
              </a:solidFill>
            </a:endParaRPr>
          </a:p>
        </p:txBody>
      </p:sp>
    </p:spTree>
    <p:extLst>
      <p:ext uri="{BB962C8B-B14F-4D97-AF65-F5344CB8AC3E}">
        <p14:creationId xmlns:p14="http://schemas.microsoft.com/office/powerpoint/2010/main" val="40102601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Les conséquences de décès maternel</a:t>
            </a:r>
            <a:endParaRPr lang="fr-FR" dirty="0"/>
          </a:p>
        </p:txBody>
      </p:sp>
      <p:sp>
        <p:nvSpPr>
          <p:cNvPr id="3" name="Content Placeholder 2"/>
          <p:cNvSpPr>
            <a:spLocks noGrp="1"/>
          </p:cNvSpPr>
          <p:nvPr>
            <p:ph idx="1"/>
          </p:nvPr>
        </p:nvSpPr>
        <p:spPr/>
        <p:txBody>
          <a:bodyPr>
            <a:normAutofit/>
          </a:bodyPr>
          <a:lstStyle/>
          <a:p>
            <a:r>
              <a:rPr lang="fr-FR" dirty="0" smtClean="0"/>
              <a:t>Une tragédie individuel;</a:t>
            </a:r>
          </a:p>
          <a:p>
            <a:r>
              <a:rPr lang="fr-FR" dirty="0" smtClean="0"/>
              <a:t>Une violation de droits humain (droit </a:t>
            </a:r>
            <a:r>
              <a:rPr lang="fr-FR" dirty="0"/>
              <a:t>à</a:t>
            </a:r>
            <a:r>
              <a:rPr lang="fr-FR" dirty="0" smtClean="0"/>
              <a:t> la vie et </a:t>
            </a:r>
            <a:r>
              <a:rPr lang="fr-FR" dirty="0"/>
              <a:t>à</a:t>
            </a:r>
            <a:r>
              <a:rPr lang="fr-FR" dirty="0" smtClean="0"/>
              <a:t> la sant</a:t>
            </a:r>
            <a:r>
              <a:rPr lang="fr-FR" dirty="0"/>
              <a:t>é</a:t>
            </a:r>
            <a:r>
              <a:rPr lang="fr-FR" dirty="0" smtClean="0"/>
              <a:t>.  </a:t>
            </a:r>
          </a:p>
          <a:p>
            <a:r>
              <a:rPr lang="fr-FR" dirty="0" smtClean="0"/>
              <a:t>Un impact sur la chance de vivre de son nourrisson.</a:t>
            </a:r>
          </a:p>
          <a:p>
            <a:r>
              <a:rPr lang="fr-FR" dirty="0" smtClean="0"/>
              <a:t>Manque </a:t>
            </a:r>
            <a:r>
              <a:rPr lang="fr-FR" dirty="0"/>
              <a:t>à</a:t>
            </a:r>
            <a:r>
              <a:rPr lang="fr-FR" dirty="0" smtClean="0"/>
              <a:t> gagner économique </a:t>
            </a:r>
          </a:p>
          <a:p>
            <a:r>
              <a:rPr lang="fr-FR" dirty="0" smtClean="0"/>
              <a:t>Détérioration de la situation sociale de la famille et la communauté ou elle vivait.  </a:t>
            </a:r>
          </a:p>
          <a:p>
            <a:endParaRPr lang="fr-FR" dirty="0"/>
          </a:p>
        </p:txBody>
      </p:sp>
    </p:spTree>
    <p:extLst>
      <p:ext uri="{BB962C8B-B14F-4D97-AF65-F5344CB8AC3E}">
        <p14:creationId xmlns:p14="http://schemas.microsoft.com/office/powerpoint/2010/main" val="25945940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309360" cy="1097915"/>
          </a:xfrm>
          <a:ln>
            <a:solidFill>
              <a:schemeClr val="accent4"/>
            </a:solidFill>
          </a:ln>
        </p:spPr>
        <p:txBody>
          <a:bodyPr anchor="t">
            <a:normAutofit/>
          </a:bodyPr>
          <a:lstStyle/>
          <a:p>
            <a:r>
              <a:rPr lang="fr-FR" b="1" dirty="0" smtClean="0">
                <a:ln>
                  <a:solidFill>
                    <a:schemeClr val="accent2"/>
                  </a:solidFill>
                </a:ln>
                <a:latin typeface="+mn-lt"/>
              </a:rPr>
              <a:t>Lutte contre les retards</a:t>
            </a:r>
            <a:endParaRPr lang="fr-FR" b="1" dirty="0">
              <a:ln>
                <a:solidFill>
                  <a:schemeClr val="accent2"/>
                </a:solidFill>
              </a:ln>
              <a:latin typeface="+mn-lt"/>
            </a:endParaRPr>
          </a:p>
        </p:txBody>
      </p:sp>
      <p:sp>
        <p:nvSpPr>
          <p:cNvPr id="3" name="Content Placeholder 2"/>
          <p:cNvSpPr>
            <a:spLocks noGrp="1"/>
          </p:cNvSpPr>
          <p:nvPr>
            <p:ph idx="1"/>
          </p:nvPr>
        </p:nvSpPr>
        <p:spPr/>
        <p:txBody>
          <a:bodyPr>
            <a:normAutofit fontScale="92500" lnSpcReduction="10000"/>
          </a:bodyPr>
          <a:lstStyle/>
          <a:p>
            <a:r>
              <a:rPr lang="fr-FR" sz="2400" b="1" dirty="0" smtClean="0"/>
              <a:t>1</a:t>
            </a:r>
            <a:r>
              <a:rPr lang="fr-FR" sz="2400" b="1" baseline="30000" dirty="0" smtClean="0"/>
              <a:t>er</a:t>
            </a:r>
            <a:r>
              <a:rPr lang="fr-FR" sz="2400" b="1" dirty="0" smtClean="0"/>
              <a:t> retard: </a:t>
            </a:r>
            <a:r>
              <a:rPr lang="fr-FR" sz="2400" dirty="0" smtClean="0"/>
              <a:t>???</a:t>
            </a:r>
          </a:p>
          <a:p>
            <a:r>
              <a:rPr lang="fr-FR" sz="2400" b="1" dirty="0" smtClean="0"/>
              <a:t>2</a:t>
            </a:r>
            <a:r>
              <a:rPr lang="fr-FR" sz="2400" b="1" baseline="30000" dirty="0" smtClean="0"/>
              <a:t>e</a:t>
            </a:r>
            <a:r>
              <a:rPr lang="fr-FR" sz="2400" b="1" dirty="0" smtClean="0"/>
              <a:t> retard: </a:t>
            </a:r>
          </a:p>
          <a:p>
            <a:pPr lvl="1">
              <a:buFont typeface="Wingdings" panose="05000000000000000000" pitchFamily="2" charset="2"/>
              <a:buChar char="ü"/>
            </a:pPr>
            <a:r>
              <a:rPr lang="fr-FR" dirty="0"/>
              <a:t>La construction des </a:t>
            </a:r>
            <a:r>
              <a:rPr lang="fr-FR" dirty="0" smtClean="0"/>
              <a:t>infrastructures (la multiplication), </a:t>
            </a:r>
          </a:p>
          <a:p>
            <a:pPr lvl="1">
              <a:buFont typeface="Wingdings" panose="05000000000000000000" pitchFamily="2" charset="2"/>
              <a:buChar char="ü"/>
            </a:pPr>
            <a:r>
              <a:rPr lang="fr-FR" dirty="0" smtClean="0"/>
              <a:t>la </a:t>
            </a:r>
            <a:r>
              <a:rPr lang="fr-FR" dirty="0"/>
              <a:t>mise en place d’un système de transfert rapide, </a:t>
            </a:r>
            <a:endParaRPr lang="fr-FR" dirty="0" smtClean="0"/>
          </a:p>
          <a:p>
            <a:pPr lvl="1">
              <a:buFont typeface="Wingdings" panose="05000000000000000000" pitchFamily="2" charset="2"/>
              <a:buChar char="ü"/>
            </a:pPr>
            <a:r>
              <a:rPr lang="fr-FR" dirty="0" smtClean="0"/>
              <a:t>l’intégration </a:t>
            </a:r>
            <a:r>
              <a:rPr lang="fr-FR" dirty="0"/>
              <a:t>du coût du transfert dans la subvention du coût des </a:t>
            </a:r>
            <a:r>
              <a:rPr lang="fr-FR" dirty="0" smtClean="0"/>
              <a:t>accouchements.</a:t>
            </a:r>
          </a:p>
          <a:p>
            <a:pPr lvl="1">
              <a:buFont typeface="Wingdings" panose="05000000000000000000" pitchFamily="2" charset="2"/>
              <a:buChar char="ü"/>
            </a:pPr>
            <a:r>
              <a:rPr lang="fr-FR" dirty="0" smtClean="0"/>
              <a:t>Système de communication entre communauté et la maternité de référence. </a:t>
            </a:r>
          </a:p>
          <a:p>
            <a:r>
              <a:rPr lang="fr-FR" sz="2400" b="1" dirty="0" smtClean="0"/>
              <a:t>3</a:t>
            </a:r>
            <a:r>
              <a:rPr lang="fr-FR" sz="2400" b="1" baseline="30000" dirty="0" smtClean="0"/>
              <a:t>e</a:t>
            </a:r>
            <a:r>
              <a:rPr lang="fr-FR" sz="2400" b="1" dirty="0" smtClean="0"/>
              <a:t> retard: </a:t>
            </a:r>
          </a:p>
          <a:p>
            <a:pPr lvl="1">
              <a:buFont typeface="Wingdings" panose="05000000000000000000" pitchFamily="2" charset="2"/>
              <a:buChar char="ü"/>
            </a:pPr>
            <a:r>
              <a:rPr lang="fr-FR" dirty="0"/>
              <a:t> la promotion de la transfusion sanguine, </a:t>
            </a:r>
            <a:endParaRPr lang="fr-FR" dirty="0" smtClean="0"/>
          </a:p>
          <a:p>
            <a:pPr lvl="1">
              <a:buFont typeface="Wingdings" panose="05000000000000000000" pitchFamily="2" charset="2"/>
              <a:buChar char="ü"/>
            </a:pPr>
            <a:r>
              <a:rPr lang="fr-FR" dirty="0" smtClean="0"/>
              <a:t>les </a:t>
            </a:r>
            <a:r>
              <a:rPr lang="fr-FR" dirty="0"/>
              <a:t>soins obstétricaux et </a:t>
            </a:r>
            <a:r>
              <a:rPr lang="fr-FR" dirty="0" smtClean="0"/>
              <a:t>néonatals d’urgence (SONUB/ SONUC), </a:t>
            </a:r>
          </a:p>
          <a:p>
            <a:pPr lvl="1">
              <a:buFont typeface="Wingdings" panose="05000000000000000000" pitchFamily="2" charset="2"/>
              <a:buChar char="ü"/>
            </a:pPr>
            <a:r>
              <a:rPr lang="fr-FR" dirty="0" smtClean="0"/>
              <a:t>l’augmentation de </a:t>
            </a:r>
            <a:r>
              <a:rPr lang="fr-FR" dirty="0"/>
              <a:t>nombre de personnels de santé formés, </a:t>
            </a:r>
            <a:endParaRPr lang="fr-FR" dirty="0" smtClean="0"/>
          </a:p>
          <a:p>
            <a:pPr lvl="1">
              <a:buFont typeface="Wingdings" panose="05000000000000000000" pitchFamily="2" charset="2"/>
              <a:buChar char="ü"/>
            </a:pPr>
            <a:r>
              <a:rPr lang="fr-FR" dirty="0" smtClean="0"/>
              <a:t>la </a:t>
            </a:r>
            <a:r>
              <a:rPr lang="fr-FR" dirty="0"/>
              <a:t>délégation de tâches, </a:t>
            </a:r>
            <a:endParaRPr lang="fr-FR" dirty="0" smtClean="0"/>
          </a:p>
          <a:p>
            <a:pPr lvl="1">
              <a:buFont typeface="Wingdings" panose="05000000000000000000" pitchFamily="2" charset="2"/>
              <a:buChar char="ü"/>
            </a:pPr>
            <a:r>
              <a:rPr lang="fr-FR" dirty="0" smtClean="0"/>
              <a:t>la </a:t>
            </a:r>
            <a:r>
              <a:rPr lang="fr-FR" dirty="0"/>
              <a:t>subvention puis la gratuité des coûts des </a:t>
            </a:r>
            <a:r>
              <a:rPr lang="fr-FR" dirty="0" smtClean="0"/>
              <a:t>accouchements.</a:t>
            </a:r>
            <a:r>
              <a:rPr lang="fr-FR" sz="2800" dirty="0">
                <a:solidFill>
                  <a:srgbClr val="323232"/>
                </a:solidFill>
              </a:rPr>
              <a:t> </a:t>
            </a:r>
            <a:endParaRPr lang="fr-FR" sz="2800" b="1" dirty="0"/>
          </a:p>
        </p:txBody>
      </p:sp>
    </p:spTree>
    <p:extLst>
      <p:ext uri="{BB962C8B-B14F-4D97-AF65-F5344CB8AC3E}">
        <p14:creationId xmlns:p14="http://schemas.microsoft.com/office/powerpoint/2010/main" val="23238789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622561" cy="909039"/>
          </a:xfrm>
          <a:ln>
            <a:solidFill>
              <a:schemeClr val="accent4"/>
            </a:solidFill>
          </a:ln>
        </p:spPr>
        <p:txBody>
          <a:bodyPr anchor="t">
            <a:normAutofit/>
          </a:bodyPr>
          <a:lstStyle/>
          <a:p>
            <a:r>
              <a:rPr lang="fr-FR" sz="4800" b="1" dirty="0" smtClean="0">
                <a:ln>
                  <a:solidFill>
                    <a:schemeClr val="accent2"/>
                  </a:solidFill>
                </a:ln>
                <a:latin typeface="+mn-lt"/>
              </a:rPr>
              <a:t>Plan de présentation </a:t>
            </a:r>
            <a:endParaRPr lang="fr-FR" sz="4800" b="1" dirty="0">
              <a:ln>
                <a:solidFill>
                  <a:schemeClr val="accent2"/>
                </a:solidFill>
              </a:ln>
              <a:latin typeface="+mn-lt"/>
            </a:endParaRPr>
          </a:p>
        </p:txBody>
      </p:sp>
      <p:sp>
        <p:nvSpPr>
          <p:cNvPr id="3" name="Content Placeholder 2"/>
          <p:cNvSpPr>
            <a:spLocks noGrp="1"/>
          </p:cNvSpPr>
          <p:nvPr>
            <p:ph idx="1"/>
          </p:nvPr>
        </p:nvSpPr>
        <p:spPr>
          <a:xfrm>
            <a:off x="838200" y="2191385"/>
            <a:ext cx="11117239" cy="3857999"/>
          </a:xfrm>
        </p:spPr>
        <p:txBody>
          <a:bodyPr/>
          <a:lstStyle/>
          <a:p>
            <a:pPr marL="571500" lvl="0" indent="-571500">
              <a:buFont typeface="+mj-lt"/>
              <a:buAutoNum type="romanLcPeriod"/>
            </a:pPr>
            <a:r>
              <a:rPr lang="fr-FR" sz="2600" dirty="0">
                <a:solidFill>
                  <a:prstClr val="black"/>
                </a:solidFill>
              </a:rPr>
              <a:t>Objectifs d’apprentissage</a:t>
            </a:r>
            <a:r>
              <a:rPr lang="fr-FR" sz="2600" dirty="0" smtClean="0">
                <a:solidFill>
                  <a:prstClr val="black"/>
                </a:solidFill>
              </a:rPr>
              <a:t>.</a:t>
            </a:r>
            <a:endParaRPr lang="fr-FR" sz="2600" dirty="0">
              <a:solidFill>
                <a:prstClr val="black"/>
              </a:solidFill>
            </a:endParaRPr>
          </a:p>
          <a:p>
            <a:pPr marL="571500" lvl="0" indent="-571500">
              <a:buFont typeface="+mj-lt"/>
              <a:buAutoNum type="romanLcPeriod"/>
            </a:pPr>
            <a:r>
              <a:rPr lang="fr-FR" sz="2600" dirty="0">
                <a:solidFill>
                  <a:prstClr val="black"/>
                </a:solidFill>
              </a:rPr>
              <a:t> Introduction.</a:t>
            </a:r>
          </a:p>
          <a:p>
            <a:pPr marL="571500" lvl="0" indent="-571500">
              <a:buFont typeface="+mj-lt"/>
              <a:buAutoNum type="romanLcPeriod"/>
            </a:pPr>
            <a:r>
              <a:rPr lang="fr-FR" sz="2600" dirty="0" smtClean="0">
                <a:solidFill>
                  <a:prstClr val="black"/>
                </a:solidFill>
              </a:rPr>
              <a:t>La maternité à moindre risque comme une prioritaire humanitaire.</a:t>
            </a:r>
          </a:p>
          <a:p>
            <a:pPr marL="571500" lvl="0" indent="-571500">
              <a:buFont typeface="+mj-lt"/>
              <a:buAutoNum type="romanLcPeriod"/>
            </a:pPr>
            <a:r>
              <a:rPr lang="fr-FR" sz="2600" dirty="0" smtClean="0">
                <a:solidFill>
                  <a:prstClr val="black"/>
                </a:solidFill>
              </a:rPr>
              <a:t>Les causes profondes de décès maternels et comment les prévenir. </a:t>
            </a:r>
          </a:p>
          <a:p>
            <a:pPr marL="571500" lvl="0" indent="-571500">
              <a:buFont typeface="+mj-lt"/>
              <a:buAutoNum type="romanLcPeriod"/>
            </a:pPr>
            <a:r>
              <a:rPr lang="fr-FR" sz="2600" dirty="0" smtClean="0">
                <a:solidFill>
                  <a:srgbClr val="000000"/>
                </a:solidFill>
              </a:rPr>
              <a:t>Les </a:t>
            </a:r>
            <a:r>
              <a:rPr lang="fr-FR" sz="2600" dirty="0">
                <a:solidFill>
                  <a:srgbClr val="000000"/>
                </a:solidFill>
              </a:rPr>
              <a:t>interventions pour pallier aux complications obstétricales et </a:t>
            </a:r>
            <a:r>
              <a:rPr lang="fr-FR" sz="2600" dirty="0" smtClean="0">
                <a:solidFill>
                  <a:srgbClr val="000000"/>
                </a:solidFill>
              </a:rPr>
              <a:t>néonatales graves. </a:t>
            </a:r>
            <a:endParaRPr lang="en-US" sz="2600" dirty="0">
              <a:ea typeface="Times New Roman" panose="02020603050405020304" pitchFamily="18" charset="0"/>
              <a:cs typeface="Times New Roman" panose="02020603050405020304" pitchFamily="18" charset="0"/>
            </a:endParaRPr>
          </a:p>
          <a:p>
            <a:pPr marL="571500" lvl="0" indent="-571500">
              <a:buFont typeface="+mj-lt"/>
              <a:buAutoNum type="romanLcPeriod"/>
            </a:pPr>
            <a:r>
              <a:rPr lang="fr-FR" sz="2600" dirty="0" smtClean="0">
                <a:solidFill>
                  <a:prstClr val="black"/>
                </a:solidFill>
              </a:rPr>
              <a:t>Messages </a:t>
            </a:r>
            <a:r>
              <a:rPr lang="fr-FR" sz="2600" dirty="0">
                <a:solidFill>
                  <a:prstClr val="black"/>
                </a:solidFill>
              </a:rPr>
              <a:t>clés.</a:t>
            </a:r>
          </a:p>
          <a:p>
            <a:endParaRPr lang="fr-FR" dirty="0"/>
          </a:p>
        </p:txBody>
      </p:sp>
    </p:spTree>
    <p:extLst>
      <p:ext uri="{BB962C8B-B14F-4D97-AF65-F5344CB8AC3E}">
        <p14:creationId xmlns:p14="http://schemas.microsoft.com/office/powerpoint/2010/main" val="7836522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44040" y="2894330"/>
            <a:ext cx="7712075" cy="885825"/>
          </a:xfrm>
          <a:ln>
            <a:solidFill>
              <a:schemeClr val="accent4"/>
            </a:solidFill>
          </a:ln>
        </p:spPr>
        <p:txBody>
          <a:bodyPr>
            <a:normAutofit fontScale="90000"/>
          </a:bodyPr>
          <a:lstStyle/>
          <a:p>
            <a:r>
              <a:rPr lang="es-ES" b="1" dirty="0" smtClean="0">
                <a:ln>
                  <a:solidFill>
                    <a:schemeClr val="accent2"/>
                  </a:solidFill>
                </a:ln>
                <a:latin typeface="+mn-lt"/>
              </a:rPr>
              <a:t>2. Les </a:t>
            </a:r>
            <a:r>
              <a:rPr lang="fr-FR" b="1" dirty="0" smtClean="0">
                <a:ln>
                  <a:solidFill>
                    <a:schemeClr val="accent2"/>
                  </a:solidFill>
                </a:ln>
                <a:latin typeface="+mn-lt"/>
              </a:rPr>
              <a:t>interventions de l’objectif </a:t>
            </a:r>
            <a:r>
              <a:rPr lang="es-ES" b="1" dirty="0" smtClean="0">
                <a:ln>
                  <a:solidFill>
                    <a:schemeClr val="accent2"/>
                  </a:solidFill>
                </a:ln>
                <a:latin typeface="+mn-lt"/>
              </a:rPr>
              <a:t>4</a:t>
            </a:r>
            <a:endParaRPr lang="es-ES" b="1" dirty="0">
              <a:ln>
                <a:solidFill>
                  <a:schemeClr val="accent2"/>
                </a:solidFill>
              </a:ln>
              <a:latin typeface="+mn-lt"/>
            </a:endParaRPr>
          </a:p>
        </p:txBody>
      </p:sp>
    </p:spTree>
    <p:extLst>
      <p:ext uri="{BB962C8B-B14F-4D97-AF65-F5344CB8AC3E}">
        <p14:creationId xmlns:p14="http://schemas.microsoft.com/office/powerpoint/2010/main" val="1504696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b="1" dirty="0" smtClean="0">
                <a:ln>
                  <a:solidFill>
                    <a:schemeClr val="accent2"/>
                  </a:solidFill>
                </a:ln>
                <a:latin typeface="+mn-lt"/>
              </a:rPr>
              <a:t>La prévention de décès maternel et la morbidité obstétricale</a:t>
            </a:r>
            <a:endParaRPr lang="fr-FR" b="1" dirty="0">
              <a:ln>
                <a:solidFill>
                  <a:schemeClr val="accent2"/>
                </a:solidFill>
              </a:ln>
              <a:latin typeface="+mn-lt"/>
            </a:endParaRPr>
          </a:p>
        </p:txBody>
      </p:sp>
      <p:sp>
        <p:nvSpPr>
          <p:cNvPr id="3" name="Content Placeholder 2"/>
          <p:cNvSpPr>
            <a:spLocks noGrp="1"/>
          </p:cNvSpPr>
          <p:nvPr>
            <p:ph idx="1"/>
          </p:nvPr>
        </p:nvSpPr>
        <p:spPr/>
        <p:txBody>
          <a:bodyPr/>
          <a:lstStyle/>
          <a:p>
            <a:pPr marL="514350" indent="-514350">
              <a:buFont typeface="+mj-lt"/>
              <a:buAutoNum type="arabicPeriod"/>
            </a:pPr>
            <a:r>
              <a:rPr lang="fr-FR" dirty="0" smtClean="0"/>
              <a:t>La disponibilité, l’accessibilité et l’utilisation des soins obstétriques et néonataux d’urgence (SONU);</a:t>
            </a:r>
          </a:p>
          <a:p>
            <a:pPr marL="514350" indent="-514350">
              <a:buFont typeface="+mj-lt"/>
              <a:buAutoNum type="arabicPeriod"/>
            </a:pPr>
            <a:r>
              <a:rPr lang="fr-FR" dirty="0" smtClean="0"/>
              <a:t>Le personnel formé, compètent et disponible lors du travail et de l’accouchement;</a:t>
            </a:r>
          </a:p>
          <a:p>
            <a:pPr marL="514350" indent="-514350">
              <a:buFont typeface="+mj-lt"/>
              <a:buAutoNum type="arabicPeriod"/>
            </a:pPr>
            <a:r>
              <a:rPr lang="fr-FR" dirty="0" smtClean="0"/>
              <a:t>Un système de référence des cas de complications  obstétricales et néonatals disponible 24/7/365;</a:t>
            </a:r>
          </a:p>
          <a:p>
            <a:pPr marL="514350" indent="-514350">
              <a:buFont typeface="+mj-lt"/>
              <a:buAutoNum type="arabicPeriod"/>
            </a:pPr>
            <a:r>
              <a:rPr lang="fr-FR" dirty="0" smtClean="0"/>
              <a:t>Les accoucheuses et les gestantes disposent les kits d’accouchement. </a:t>
            </a:r>
          </a:p>
          <a:p>
            <a:pPr marL="514350" indent="-514350">
              <a:buFont typeface="+mj-lt"/>
              <a:buAutoNum type="arabicPeriod"/>
            </a:pPr>
            <a:endParaRPr lang="fr-FR" dirty="0"/>
          </a:p>
          <a:p>
            <a:pPr marL="514350" indent="-514350">
              <a:buFont typeface="+mj-lt"/>
              <a:buAutoNum type="arabicPeriod"/>
            </a:pPr>
            <a:endParaRPr lang="fr-FR" dirty="0" smtClean="0"/>
          </a:p>
          <a:p>
            <a:pPr marL="514350" indent="-514350">
              <a:buFont typeface="+mj-lt"/>
              <a:buAutoNum type="arabicPeriod"/>
            </a:pPr>
            <a:endParaRPr lang="fr-FR" dirty="0" smtClean="0"/>
          </a:p>
          <a:p>
            <a:pPr marL="514350" indent="-514350">
              <a:buFont typeface="+mj-lt"/>
              <a:buAutoNum type="arabicPeriod"/>
            </a:pPr>
            <a:endParaRPr lang="fr-FR" dirty="0" smtClean="0"/>
          </a:p>
          <a:p>
            <a:pPr marL="514350" indent="-514350">
              <a:buFont typeface="+mj-lt"/>
              <a:buAutoNum type="arabicPeriod"/>
            </a:pPr>
            <a:endParaRPr lang="fr-FR" dirty="0"/>
          </a:p>
        </p:txBody>
      </p:sp>
    </p:spTree>
    <p:extLst>
      <p:ext uri="{BB962C8B-B14F-4D97-AF65-F5344CB8AC3E}">
        <p14:creationId xmlns:p14="http://schemas.microsoft.com/office/powerpoint/2010/main" val="21073359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6881734" cy="728569"/>
          </a:xfrm>
          <a:ln>
            <a:solidFill>
              <a:schemeClr val="accent4"/>
            </a:solidFill>
          </a:ln>
        </p:spPr>
        <p:txBody>
          <a:bodyPr anchor="t"/>
          <a:lstStyle/>
          <a:p>
            <a:r>
              <a:rPr lang="fr-FR" b="1" dirty="0" smtClean="0">
                <a:ln>
                  <a:solidFill>
                    <a:schemeClr val="accent2"/>
                  </a:solidFill>
                </a:ln>
                <a:latin typeface="+mn-lt"/>
              </a:rPr>
              <a:t>Les interventions du DMU 4</a:t>
            </a:r>
            <a:endParaRPr lang="fr-FR" b="1" dirty="0">
              <a:ln>
                <a:solidFill>
                  <a:schemeClr val="accent2"/>
                </a:solidFill>
              </a:ln>
              <a:latin typeface="+mn-lt"/>
            </a:endParaRPr>
          </a:p>
        </p:txBody>
      </p:sp>
      <p:sp>
        <p:nvSpPr>
          <p:cNvPr id="3" name="Content Placeholder 2"/>
          <p:cNvSpPr>
            <a:spLocks noGrp="1"/>
          </p:cNvSpPr>
          <p:nvPr>
            <p:ph idx="1"/>
          </p:nvPr>
        </p:nvSpPr>
        <p:spPr>
          <a:xfrm>
            <a:off x="838199" y="1452282"/>
            <a:ext cx="11210365" cy="4724681"/>
          </a:xfrm>
        </p:spPr>
        <p:txBody>
          <a:bodyPr/>
          <a:lstStyle/>
          <a:p>
            <a:pPr marL="514350" lvl="0" indent="-514350">
              <a:lnSpc>
                <a:spcPct val="107000"/>
              </a:lnSpc>
              <a:spcBef>
                <a:spcPts val="0"/>
              </a:spcBef>
              <a:buFont typeface="+mj-lt"/>
              <a:buAutoNum type="alphaUcPeriod"/>
            </a:pPr>
            <a:r>
              <a:rPr lang="fr-FR" sz="2600" dirty="0" smtClean="0">
                <a:solidFill>
                  <a:prstClr val="black"/>
                </a:solidFill>
                <a:ea typeface="Calibri" panose="020F0502020204030204" pitchFamily="34" charset="0"/>
                <a:cs typeface="Times New Roman" panose="02020603050405020304" pitchFamily="18" charset="0"/>
              </a:rPr>
              <a:t>Assurer </a:t>
            </a:r>
            <a:r>
              <a:rPr lang="fr-FR" sz="2600" dirty="0">
                <a:solidFill>
                  <a:prstClr val="black"/>
                </a:solidFill>
                <a:ea typeface="Calibri" panose="020F0502020204030204" pitchFamily="34" charset="0"/>
                <a:cs typeface="Times New Roman" panose="02020603050405020304" pitchFamily="18" charset="0"/>
              </a:rPr>
              <a:t>la disponibilité et l’accessibilité de services d’accouchement hygiénique et </a:t>
            </a:r>
            <a:r>
              <a:rPr lang="fr-FR" sz="2600" dirty="0" smtClean="0">
                <a:solidFill>
                  <a:prstClr val="black"/>
                </a:solidFill>
                <a:ea typeface="Calibri" panose="020F0502020204030204" pitchFamily="34" charset="0"/>
                <a:cs typeface="Times New Roman" panose="02020603050405020304" pitchFamily="18" charset="0"/>
              </a:rPr>
              <a:t>sans/ </a:t>
            </a:r>
            <a:r>
              <a:rPr lang="fr-FR" sz="2600" dirty="0">
                <a:solidFill>
                  <a:prstClr val="black"/>
                </a:solidFill>
              </a:rPr>
              <a:t>à</a:t>
            </a:r>
            <a:r>
              <a:rPr lang="fr-FR" sz="2600" dirty="0" smtClean="0">
                <a:solidFill>
                  <a:prstClr val="black"/>
                </a:solidFill>
                <a:ea typeface="Calibri" panose="020F0502020204030204" pitchFamily="34" charset="0"/>
                <a:cs typeface="Times New Roman" panose="02020603050405020304" pitchFamily="18" charset="0"/>
              </a:rPr>
              <a:t> moindre risques</a:t>
            </a:r>
            <a:r>
              <a:rPr lang="fr-FR" sz="2600" dirty="0">
                <a:solidFill>
                  <a:prstClr val="black"/>
                </a:solidFill>
                <a:ea typeface="Calibri" panose="020F0502020204030204" pitchFamily="34" charset="0"/>
                <a:cs typeface="Times New Roman" panose="02020603050405020304" pitchFamily="18" charset="0"/>
              </a:rPr>
              <a:t>, de soins </a:t>
            </a:r>
            <a:r>
              <a:rPr lang="fr-FR" sz="2600" dirty="0" smtClean="0">
                <a:solidFill>
                  <a:prstClr val="black"/>
                </a:solidFill>
                <a:ea typeface="Calibri" panose="020F0502020204030204" pitchFamily="34" charset="0"/>
                <a:cs typeface="Times New Roman" panose="02020603050405020304" pitchFamily="18" charset="0"/>
              </a:rPr>
              <a:t>néonatals </a:t>
            </a:r>
            <a:r>
              <a:rPr lang="fr-FR" sz="2600" dirty="0">
                <a:solidFill>
                  <a:prstClr val="black"/>
                </a:solidFill>
                <a:ea typeface="Calibri" panose="020F0502020204030204" pitchFamily="34" charset="0"/>
                <a:cs typeface="Times New Roman" panose="02020603050405020304" pitchFamily="18" charset="0"/>
              </a:rPr>
              <a:t>essentiels, et les soins obstétriques et néonataux d’urgence (SONU</a:t>
            </a:r>
            <a:r>
              <a:rPr lang="fr-FR" sz="2600" dirty="0" smtClean="0">
                <a:solidFill>
                  <a:prstClr val="black"/>
                </a:solidFill>
                <a:ea typeface="Calibri" panose="020F0502020204030204" pitchFamily="34" charset="0"/>
                <a:cs typeface="Times New Roman" panose="02020603050405020304" pitchFamily="18" charset="0"/>
              </a:rPr>
              <a:t>).</a:t>
            </a:r>
          </a:p>
          <a:p>
            <a:pPr marL="514350" lvl="0" indent="-514350">
              <a:buFont typeface="+mj-lt"/>
              <a:buAutoNum type="alphaUcPeriod"/>
            </a:pPr>
            <a:r>
              <a:rPr lang="fr-FR" sz="2600" dirty="0" smtClean="0">
                <a:solidFill>
                  <a:prstClr val="black"/>
                </a:solidFill>
              </a:rPr>
              <a:t>Établir </a:t>
            </a:r>
            <a:r>
              <a:rPr lang="fr-FR" sz="2600" dirty="0">
                <a:solidFill>
                  <a:prstClr val="black"/>
                </a:solidFill>
              </a:rPr>
              <a:t>un système d’orientation vers d’autres services 24 heures/24 et 7 jours sur 7  et 365 jours/365 pour faciliter  le transport et la communication depuis la communauté vers </a:t>
            </a:r>
            <a:r>
              <a:rPr lang="fr-FR" sz="2600" dirty="0" smtClean="0">
                <a:solidFill>
                  <a:prstClr val="black"/>
                </a:solidFill>
              </a:rPr>
              <a:t>l’établissement </a:t>
            </a:r>
            <a:r>
              <a:rPr lang="fr-FR" sz="2600" dirty="0">
                <a:solidFill>
                  <a:prstClr val="black"/>
                </a:solidFill>
              </a:rPr>
              <a:t>de santé </a:t>
            </a:r>
            <a:r>
              <a:rPr lang="fr-FR" sz="2600" dirty="0" smtClean="0">
                <a:solidFill>
                  <a:prstClr val="black"/>
                </a:solidFill>
              </a:rPr>
              <a:t>primaire et secondaire.</a:t>
            </a:r>
          </a:p>
          <a:p>
            <a:pPr marL="514350" lvl="0" indent="-514350">
              <a:buFont typeface="+mj-lt"/>
              <a:buAutoNum type="alphaUcPeriod"/>
            </a:pPr>
            <a:r>
              <a:rPr lang="fr-FR" sz="2600" dirty="0" smtClean="0">
                <a:solidFill>
                  <a:prstClr val="black"/>
                </a:solidFill>
              </a:rPr>
              <a:t>Assurer </a:t>
            </a:r>
            <a:r>
              <a:rPr lang="fr-FR" sz="2600" dirty="0">
                <a:solidFill>
                  <a:prstClr val="black"/>
                </a:solidFill>
              </a:rPr>
              <a:t>la disponibilité des soins post-avortement dans  les formations sanitaires (les centres de santé et les hôpitaux). </a:t>
            </a:r>
            <a:r>
              <a:rPr lang="fr-FR" sz="2600" dirty="0" smtClean="0">
                <a:solidFill>
                  <a:prstClr val="black"/>
                </a:solidFill>
              </a:rPr>
              <a:t> </a:t>
            </a:r>
          </a:p>
          <a:p>
            <a:pPr marL="514350" lvl="0" indent="-514350">
              <a:buFont typeface="+mj-lt"/>
              <a:buAutoNum type="alphaUcPeriod"/>
            </a:pPr>
            <a:r>
              <a:rPr lang="fr-FR" sz="2600" dirty="0" smtClean="0">
                <a:solidFill>
                  <a:prstClr val="black"/>
                </a:solidFill>
              </a:rPr>
              <a:t>Assurer </a:t>
            </a:r>
            <a:r>
              <a:rPr lang="fr-FR" sz="2600" dirty="0">
                <a:solidFill>
                  <a:prstClr val="black"/>
                </a:solidFill>
              </a:rPr>
              <a:t>la disponibilité des fournitures et des produits en vue d’accouchements hygiéniques et de soins essentiels du nouveau-né.</a:t>
            </a:r>
          </a:p>
          <a:p>
            <a:pPr marL="0" lvl="0" indent="0">
              <a:buNone/>
            </a:pPr>
            <a:endParaRPr lang="fr-FR" sz="2200" b="1" dirty="0">
              <a:solidFill>
                <a:prstClr val="black"/>
              </a:solidFill>
            </a:endParaRPr>
          </a:p>
          <a:p>
            <a:pPr marL="0" lvl="0" indent="0">
              <a:lnSpc>
                <a:spcPct val="107000"/>
              </a:lnSpc>
              <a:spcBef>
                <a:spcPts val="0"/>
              </a:spcBef>
              <a:buNone/>
            </a:pPr>
            <a:endParaRPr lang="fr-FR" sz="2200" b="1" dirty="0" smtClean="0">
              <a:solidFill>
                <a:prstClr val="black"/>
              </a:solidFill>
              <a:ea typeface="Calibri" panose="020F0502020204030204" pitchFamily="34" charset="0"/>
              <a:cs typeface="Times New Roman" panose="02020603050405020304" pitchFamily="18" charset="0"/>
            </a:endParaRPr>
          </a:p>
          <a:p>
            <a:pPr marL="0" lvl="0" indent="0">
              <a:lnSpc>
                <a:spcPct val="107000"/>
              </a:lnSpc>
              <a:spcBef>
                <a:spcPts val="0"/>
              </a:spcBef>
              <a:buNone/>
            </a:pPr>
            <a:endParaRPr lang="fr-FR" sz="2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endParaRPr lang="fr-FR" dirty="0" smtClean="0"/>
          </a:p>
          <a:p>
            <a:endParaRPr lang="fr-FR" dirty="0"/>
          </a:p>
        </p:txBody>
      </p:sp>
    </p:spTree>
    <p:extLst>
      <p:ext uri="{BB962C8B-B14F-4D97-AF65-F5344CB8AC3E}">
        <p14:creationId xmlns:p14="http://schemas.microsoft.com/office/powerpoint/2010/main" val="29261811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7148" y="1169233"/>
            <a:ext cx="11063990" cy="5384116"/>
          </a:xfrm>
        </p:spPr>
        <p:txBody>
          <a:bodyPr>
            <a:normAutofit fontScale="47500" lnSpcReduction="20000"/>
          </a:bodyPr>
          <a:lstStyle/>
          <a:p>
            <a:pPr marL="0" lvl="0" indent="0">
              <a:lnSpc>
                <a:spcPct val="107000"/>
              </a:lnSpc>
              <a:spcBef>
                <a:spcPts val="0"/>
              </a:spcBef>
              <a:buNone/>
            </a:pPr>
            <a:endParaRPr lang="fr-FR" sz="2600" b="1"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Bef>
                <a:spcPts val="0"/>
              </a:spcBef>
              <a:buNone/>
            </a:pPr>
            <a:r>
              <a:rPr lang="fr-FR" sz="4400" dirty="0" smtClean="0">
                <a:solidFill>
                  <a:srgbClr val="FF0000"/>
                </a:solidFill>
                <a:ea typeface="Calibri" panose="020F0502020204030204" pitchFamily="34" charset="0"/>
                <a:cs typeface="Times New Roman" panose="02020603050405020304" pitchFamily="18" charset="0"/>
              </a:rPr>
              <a:t>Recommandations de l’OMS: -exige l’accouchement par personnel qualifie!</a:t>
            </a:r>
          </a:p>
          <a:p>
            <a:pPr lvl="0"/>
            <a:r>
              <a:rPr lang="fr-FR" sz="4500" b="1" dirty="0">
                <a:solidFill>
                  <a:prstClr val="black"/>
                </a:solidFill>
              </a:rPr>
              <a:t>Niveau communautaire: </a:t>
            </a:r>
          </a:p>
          <a:p>
            <a:pPr lvl="1">
              <a:buFont typeface="Wingdings" panose="05000000000000000000" pitchFamily="2" charset="2"/>
              <a:buChar char="ü"/>
            </a:pPr>
            <a:r>
              <a:rPr lang="fr-FR" sz="4500" dirty="0">
                <a:solidFill>
                  <a:prstClr val="black"/>
                </a:solidFill>
              </a:rPr>
              <a:t>Approvisionner en trousses d’accouchement hygiéniques (dans les cas d’accès difficile au centre médical) </a:t>
            </a:r>
          </a:p>
          <a:p>
            <a:pPr lvl="1">
              <a:buFont typeface="Wingdings" panose="05000000000000000000" pitchFamily="2" charset="2"/>
              <a:buChar char="ü"/>
            </a:pPr>
            <a:r>
              <a:rPr lang="fr-FR" sz="4500" dirty="0">
                <a:solidFill>
                  <a:prstClr val="black"/>
                </a:solidFill>
              </a:rPr>
              <a:t>Informer les gestantes et famille sur l’avantage d’accouchement par personnel qualifié.  </a:t>
            </a:r>
          </a:p>
          <a:p>
            <a:pPr lvl="0"/>
            <a:r>
              <a:rPr lang="fr-FR" sz="4500" b="1" dirty="0">
                <a:solidFill>
                  <a:prstClr val="black"/>
                </a:solidFill>
              </a:rPr>
              <a:t>Premier niveau de recours:</a:t>
            </a:r>
            <a:r>
              <a:rPr lang="fr-FR" sz="4500" dirty="0">
                <a:solidFill>
                  <a:prstClr val="black"/>
                </a:solidFill>
              </a:rPr>
              <a:t> </a:t>
            </a:r>
            <a:r>
              <a:rPr lang="fr-FR" sz="4500" b="1" dirty="0" smtClean="0">
                <a:solidFill>
                  <a:srgbClr val="FF0000"/>
                </a:solidFill>
              </a:rPr>
              <a:t>centres de santé. </a:t>
            </a:r>
            <a:endParaRPr lang="fr-FR" sz="4500" b="1" dirty="0">
              <a:solidFill>
                <a:srgbClr val="FF0000"/>
              </a:solidFill>
            </a:endParaRPr>
          </a:p>
          <a:p>
            <a:pPr lvl="1">
              <a:buFont typeface="Wingdings" panose="05000000000000000000" pitchFamily="2" charset="2"/>
              <a:buChar char="ü"/>
            </a:pPr>
            <a:r>
              <a:rPr lang="fr-FR" sz="4500" dirty="0">
                <a:solidFill>
                  <a:prstClr val="black"/>
                </a:solidFill>
              </a:rPr>
              <a:t>Personnel qualifié en nombre suffisant;</a:t>
            </a:r>
          </a:p>
          <a:p>
            <a:pPr lvl="1">
              <a:buFont typeface="Wingdings" panose="05000000000000000000" pitchFamily="2" charset="2"/>
              <a:buChar char="ü"/>
            </a:pPr>
            <a:r>
              <a:rPr lang="fr-FR" sz="4500" dirty="0">
                <a:solidFill>
                  <a:prstClr val="black"/>
                </a:solidFill>
              </a:rPr>
              <a:t>Fournitures pour accouchement par voie basse (boite d’accouchement etc.);</a:t>
            </a:r>
          </a:p>
          <a:p>
            <a:pPr lvl="1">
              <a:buFont typeface="Wingdings" panose="05000000000000000000" pitchFamily="2" charset="2"/>
              <a:buChar char="ü"/>
            </a:pPr>
            <a:r>
              <a:rPr lang="fr-FR" sz="4500" dirty="0" smtClean="0">
                <a:solidFill>
                  <a:prstClr val="black"/>
                </a:solidFill>
              </a:rPr>
              <a:t>Services de SONUB disponibles;</a:t>
            </a:r>
          </a:p>
          <a:p>
            <a:pPr lvl="1">
              <a:buFont typeface="Wingdings" panose="05000000000000000000" pitchFamily="2" charset="2"/>
              <a:buChar char="ü"/>
            </a:pPr>
            <a:r>
              <a:rPr lang="fr-FR" sz="4500" dirty="0">
                <a:solidFill>
                  <a:prstClr val="black"/>
                </a:solidFill>
              </a:rPr>
              <a:t>Soins essentiels du nouveau-né </a:t>
            </a:r>
            <a:r>
              <a:rPr lang="fr-FR" sz="4500" dirty="0" smtClean="0">
                <a:solidFill>
                  <a:prstClr val="black"/>
                </a:solidFill>
              </a:rPr>
              <a:t>disponible</a:t>
            </a:r>
            <a:r>
              <a:rPr lang="fr-FR" sz="4500" dirty="0">
                <a:solidFill>
                  <a:prstClr val="black"/>
                </a:solidFill>
              </a:rPr>
              <a:t>.</a:t>
            </a:r>
          </a:p>
          <a:p>
            <a:pPr lvl="0"/>
            <a:r>
              <a:rPr lang="fr-FR" sz="4500" b="1" dirty="0">
                <a:solidFill>
                  <a:prstClr val="black"/>
                </a:solidFill>
              </a:rPr>
              <a:t>Niveau établissement de référence - </a:t>
            </a:r>
            <a:r>
              <a:rPr lang="fr-FR" sz="4500" b="1" dirty="0" smtClean="0">
                <a:solidFill>
                  <a:srgbClr val="FF0000"/>
                </a:solidFill>
              </a:rPr>
              <a:t>hôpital</a:t>
            </a:r>
            <a:endParaRPr lang="fr-FR" sz="4500" b="1" dirty="0">
              <a:solidFill>
                <a:prstClr val="black"/>
              </a:solidFill>
            </a:endParaRPr>
          </a:p>
          <a:p>
            <a:pPr lvl="1">
              <a:buFont typeface="Wingdings" panose="05000000000000000000" pitchFamily="2" charset="2"/>
              <a:buChar char="ü"/>
            </a:pPr>
            <a:r>
              <a:rPr lang="fr-FR" sz="4500" b="1" dirty="0">
                <a:solidFill>
                  <a:prstClr val="black"/>
                </a:solidFill>
              </a:rPr>
              <a:t> </a:t>
            </a:r>
            <a:r>
              <a:rPr lang="fr-FR" sz="4500" dirty="0">
                <a:solidFill>
                  <a:prstClr val="black"/>
                </a:solidFill>
              </a:rPr>
              <a:t>Nécessaire pour niveau centre de santé, plus</a:t>
            </a:r>
          </a:p>
          <a:p>
            <a:pPr lvl="1">
              <a:buFont typeface="Wingdings" panose="05000000000000000000" pitchFamily="2" charset="2"/>
              <a:buChar char="ü"/>
            </a:pPr>
            <a:r>
              <a:rPr lang="fr-FR" sz="4500" dirty="0">
                <a:solidFill>
                  <a:prstClr val="black"/>
                </a:solidFill>
              </a:rPr>
              <a:t>Infrastructure, Personnel qualifié et fournitures </a:t>
            </a:r>
            <a:r>
              <a:rPr lang="fr-FR" sz="4500" dirty="0" smtClean="0">
                <a:solidFill>
                  <a:prstClr val="black"/>
                </a:solidFill>
              </a:rPr>
              <a:t>pour les services de </a:t>
            </a:r>
            <a:r>
              <a:rPr lang="fr-FR" sz="4500" dirty="0">
                <a:solidFill>
                  <a:prstClr val="black"/>
                </a:solidFill>
              </a:rPr>
              <a:t>SONUC.</a:t>
            </a:r>
          </a:p>
          <a:p>
            <a:pPr marL="0" lvl="0" indent="0">
              <a:lnSpc>
                <a:spcPct val="107000"/>
              </a:lnSpc>
              <a:spcBef>
                <a:spcPts val="0"/>
              </a:spcBef>
              <a:buNone/>
            </a:pPr>
            <a:endParaRPr lang="fr-FR" sz="2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Bef>
                <a:spcPts val="0"/>
              </a:spcBef>
              <a:buNone/>
            </a:pPr>
            <a:endParaRPr lang="fr-FR" sz="2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Bef>
                <a:spcPts val="0"/>
              </a:spcBef>
              <a:buNone/>
            </a:pPr>
            <a:endParaRPr lang="fr-FR" sz="38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Bef>
                <a:spcPts val="0"/>
              </a:spcBef>
              <a:buNone/>
            </a:pPr>
            <a:endParaRPr lang="fr-FR" sz="38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Bef>
                <a:spcPts val="0"/>
              </a:spcBef>
              <a:buNone/>
            </a:pPr>
            <a:r>
              <a:rPr lang="fr-FR" sz="3800" i="1"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Assurer la disponibilité en fournitures et commodités (médicaments essentiels pour les SONU)</a:t>
            </a:r>
          </a:p>
          <a:p>
            <a:pPr marL="0" lvl="0" indent="0">
              <a:lnSpc>
                <a:spcPct val="107000"/>
              </a:lnSpc>
              <a:spcBef>
                <a:spcPts val="0"/>
              </a:spcBef>
              <a:buNone/>
            </a:pPr>
            <a:r>
              <a:rPr lang="fr-FR" sz="3800" i="1"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Informer les gestantes et la communautaire sur la localisation des services et leurs emplacement.  </a:t>
            </a:r>
          </a:p>
          <a:p>
            <a:pPr marL="0" lvl="0" indent="0">
              <a:lnSpc>
                <a:spcPct val="107000"/>
              </a:lnSpc>
              <a:spcBef>
                <a:spcPts val="0"/>
              </a:spcBef>
              <a:buNone/>
            </a:pPr>
            <a:endParaRPr lang="fr-FR" sz="26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514350" lvl="0" indent="-514350">
              <a:lnSpc>
                <a:spcPct val="107000"/>
              </a:lnSpc>
              <a:spcBef>
                <a:spcPts val="0"/>
              </a:spcBef>
              <a:buFont typeface="+mj-lt"/>
              <a:buAutoNum type="arabicPeriod"/>
            </a:pPr>
            <a:endParaRPr lang="en-US" sz="2600" b="1"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5-Point Star 3"/>
          <p:cNvSpPr/>
          <p:nvPr/>
        </p:nvSpPr>
        <p:spPr>
          <a:xfrm>
            <a:off x="388496" y="5551259"/>
            <a:ext cx="344774" cy="584616"/>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itle 1"/>
          <p:cNvSpPr>
            <a:spLocks noGrp="1"/>
          </p:cNvSpPr>
          <p:nvPr>
            <p:ph type="title"/>
          </p:nvPr>
        </p:nvSpPr>
        <p:spPr>
          <a:xfrm>
            <a:off x="881922" y="365126"/>
            <a:ext cx="9587958" cy="939018"/>
          </a:xfrm>
          <a:ln>
            <a:solidFill>
              <a:schemeClr val="accent4"/>
            </a:solidFill>
          </a:ln>
        </p:spPr>
        <p:txBody>
          <a:bodyPr anchor="t">
            <a:noAutofit/>
          </a:bodyPr>
          <a:lstStyle/>
          <a:p>
            <a:pPr algn="ctr"/>
            <a:r>
              <a:rPr lang="fr-FR" sz="3600" b="1" dirty="0" smtClean="0">
                <a:ln>
                  <a:solidFill>
                    <a:schemeClr val="accent2"/>
                  </a:solidFill>
                </a:ln>
                <a:latin typeface="+mn-lt"/>
              </a:rPr>
              <a:t>A- </a:t>
            </a:r>
            <a:r>
              <a:rPr lang="fr-FR" sz="3600" b="1" dirty="0">
                <a:ln>
                  <a:solidFill>
                    <a:schemeClr val="accent2"/>
                  </a:solidFill>
                </a:ln>
                <a:solidFill>
                  <a:prstClr val="black"/>
                </a:solidFill>
                <a:latin typeface="+mn-lt"/>
                <a:ea typeface="Calibri" panose="020F0502020204030204" pitchFamily="34" charset="0"/>
                <a:cs typeface="Times New Roman" panose="02020603050405020304" pitchFamily="18" charset="0"/>
              </a:rPr>
              <a:t>Assurer la disponibilité et l’accessibilité de services d’accouchement </a:t>
            </a:r>
            <a:r>
              <a:rPr lang="fr-FR" sz="3600" b="1" dirty="0" smtClean="0">
                <a:ln>
                  <a:solidFill>
                    <a:schemeClr val="accent2"/>
                  </a:solidFill>
                </a:ln>
                <a:solidFill>
                  <a:prstClr val="black"/>
                </a:solidFill>
                <a:latin typeface="+mn-lt"/>
                <a:ea typeface="Calibri" panose="020F0502020204030204" pitchFamily="34" charset="0"/>
                <a:cs typeface="Times New Roman" panose="02020603050405020304" pitchFamily="18" charset="0"/>
              </a:rPr>
              <a:t>- </a:t>
            </a:r>
            <a:r>
              <a:rPr lang="fr-FR" sz="3600" b="1" dirty="0" smtClean="0">
                <a:ln>
                  <a:solidFill>
                    <a:schemeClr val="accent2"/>
                  </a:solidFill>
                </a:ln>
                <a:latin typeface="+mn-lt"/>
              </a:rPr>
              <a:t>activités </a:t>
            </a:r>
            <a:br>
              <a:rPr lang="fr-FR" sz="3600" b="1" dirty="0" smtClean="0">
                <a:ln>
                  <a:solidFill>
                    <a:schemeClr val="accent2"/>
                  </a:solidFill>
                </a:ln>
                <a:latin typeface="+mn-lt"/>
              </a:rPr>
            </a:br>
            <a:endParaRPr lang="fr-FR" sz="3600" b="1" dirty="0">
              <a:ln>
                <a:solidFill>
                  <a:schemeClr val="accent2"/>
                </a:solidFill>
              </a:ln>
              <a:latin typeface="+mn-lt"/>
            </a:endParaRPr>
          </a:p>
        </p:txBody>
      </p:sp>
    </p:spTree>
    <p:extLst>
      <p:ext uri="{BB962C8B-B14F-4D97-AF65-F5344CB8AC3E}">
        <p14:creationId xmlns:p14="http://schemas.microsoft.com/office/powerpoint/2010/main" val="9254749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245"/>
        <p:cNvGrpSpPr/>
        <p:nvPr/>
      </p:nvGrpSpPr>
      <p:grpSpPr>
        <a:xfrm>
          <a:off x="0" y="0"/>
          <a:ext cx="0" cy="0"/>
          <a:chOff x="0" y="0"/>
          <a:chExt cx="0" cy="0"/>
        </a:xfrm>
      </p:grpSpPr>
      <p:sp>
        <p:nvSpPr>
          <p:cNvPr id="248" name="Google Shape;248;p37"/>
          <p:cNvSpPr txBox="1">
            <a:spLocks noGrp="1"/>
          </p:cNvSpPr>
          <p:nvPr>
            <p:ph type="body" idx="1"/>
          </p:nvPr>
        </p:nvSpPr>
        <p:spPr>
          <a:xfrm>
            <a:off x="1188720" y="2301874"/>
            <a:ext cx="4602480" cy="4251326"/>
          </a:xfrm>
          <a:prstGeom prst="rect">
            <a:avLst/>
          </a:prstGeom>
          <a:solidFill>
            <a:schemeClr val="lt1"/>
          </a:solidFill>
          <a:ln w="38100" cap="flat" cmpd="sng">
            <a:solidFill>
              <a:srgbClr val="00B0F0"/>
            </a:solidFill>
            <a:prstDash val="solid"/>
            <a:round/>
            <a:headEnd type="none" w="sm" len="sm"/>
            <a:tailEnd type="none" w="sm" len="sm"/>
          </a:ln>
        </p:spPr>
        <p:txBody>
          <a:bodyPr spcFirstLastPara="1" wrap="square" lIns="91425" tIns="45700" rIns="91425" bIns="45700" anchor="t" anchorCtr="0">
            <a:noAutofit/>
          </a:bodyPr>
          <a:lstStyle/>
          <a:p>
            <a:pPr indent="-457200">
              <a:lnSpc>
                <a:spcPct val="120000"/>
              </a:lnSpc>
              <a:spcBef>
                <a:spcPts val="0"/>
              </a:spcBef>
              <a:buClrTx/>
              <a:buSzPts val="2000"/>
              <a:buFont typeface="+mj-lt"/>
              <a:buAutoNum type="arabicPeriod"/>
            </a:pPr>
            <a:r>
              <a:rPr lang="fr-FR" sz="2000" dirty="0" smtClean="0">
                <a:solidFill>
                  <a:schemeClr val="tx1"/>
                </a:solidFill>
              </a:rPr>
              <a:t>Les antibiotiques IV/IM</a:t>
            </a:r>
            <a:endParaRPr lang="fr-FR" dirty="0" smtClean="0">
              <a:solidFill>
                <a:schemeClr val="tx1"/>
              </a:solidFill>
            </a:endParaRPr>
          </a:p>
          <a:p>
            <a:pPr indent="-457200">
              <a:lnSpc>
                <a:spcPct val="120000"/>
              </a:lnSpc>
              <a:spcBef>
                <a:spcPts val="1000"/>
              </a:spcBef>
              <a:buClrTx/>
              <a:buSzPts val="2000"/>
              <a:buFont typeface="+mj-lt"/>
              <a:buAutoNum type="arabicPeriod"/>
            </a:pPr>
            <a:r>
              <a:rPr lang="fr-FR" sz="2000" dirty="0" smtClean="0">
                <a:solidFill>
                  <a:schemeClr val="tx1"/>
                </a:solidFill>
              </a:rPr>
              <a:t>Les ocytociques IV/IM</a:t>
            </a:r>
            <a:endParaRPr lang="fr-FR" dirty="0" smtClean="0">
              <a:solidFill>
                <a:schemeClr val="tx1"/>
              </a:solidFill>
            </a:endParaRPr>
          </a:p>
          <a:p>
            <a:pPr indent="-457200">
              <a:lnSpc>
                <a:spcPct val="120000"/>
              </a:lnSpc>
              <a:spcBef>
                <a:spcPts val="1000"/>
              </a:spcBef>
              <a:buClrTx/>
              <a:buSzPts val="2000"/>
              <a:buFont typeface="+mj-lt"/>
              <a:buAutoNum type="arabicPeriod"/>
            </a:pPr>
            <a:r>
              <a:rPr lang="fr-FR" sz="2000" dirty="0" smtClean="0">
                <a:solidFill>
                  <a:schemeClr val="tx1"/>
                </a:solidFill>
              </a:rPr>
              <a:t>Les anticonvulsivants IV/IM</a:t>
            </a:r>
            <a:endParaRPr lang="fr-FR" dirty="0" smtClean="0">
              <a:solidFill>
                <a:schemeClr val="tx1"/>
              </a:solidFill>
            </a:endParaRPr>
          </a:p>
          <a:p>
            <a:pPr indent="-457200">
              <a:lnSpc>
                <a:spcPct val="120000"/>
              </a:lnSpc>
              <a:spcBef>
                <a:spcPts val="1000"/>
              </a:spcBef>
              <a:buClrTx/>
              <a:buSzPts val="2000"/>
              <a:buFont typeface="+mj-lt"/>
              <a:buAutoNum type="arabicPeriod"/>
            </a:pPr>
            <a:r>
              <a:rPr lang="fr-FR" sz="2000" dirty="0" smtClean="0">
                <a:solidFill>
                  <a:schemeClr val="tx1"/>
                </a:solidFill>
              </a:rPr>
              <a:t>La révision manuelle  de la cavité utérine (rétention placentaire)</a:t>
            </a:r>
            <a:endParaRPr lang="fr-FR" dirty="0" smtClean="0">
              <a:solidFill>
                <a:schemeClr val="tx1"/>
              </a:solidFill>
            </a:endParaRPr>
          </a:p>
          <a:p>
            <a:pPr indent="-457200">
              <a:lnSpc>
                <a:spcPct val="120000"/>
              </a:lnSpc>
              <a:spcBef>
                <a:spcPts val="1000"/>
              </a:spcBef>
              <a:buClrTx/>
              <a:buSzPts val="2000"/>
              <a:buFont typeface="+mj-lt"/>
              <a:buAutoNum type="arabicPeriod"/>
            </a:pPr>
            <a:r>
              <a:rPr lang="fr-FR" sz="2000" dirty="0" smtClean="0">
                <a:solidFill>
                  <a:schemeClr val="tx1"/>
                </a:solidFill>
              </a:rPr>
              <a:t>L’aspiration manuelle intra-utérine (l’AMIU) de produits de conception</a:t>
            </a:r>
            <a:endParaRPr lang="fr-FR" dirty="0" smtClean="0">
              <a:solidFill>
                <a:schemeClr val="tx1"/>
              </a:solidFill>
            </a:endParaRPr>
          </a:p>
          <a:p>
            <a:pPr indent="-457200">
              <a:lnSpc>
                <a:spcPct val="120000"/>
              </a:lnSpc>
              <a:spcBef>
                <a:spcPts val="1000"/>
              </a:spcBef>
              <a:buClrTx/>
              <a:buSzPts val="2000"/>
              <a:buFont typeface="+mj-lt"/>
              <a:buAutoNum type="arabicPeriod"/>
            </a:pPr>
            <a:r>
              <a:rPr lang="fr-FR" sz="2000" dirty="0" smtClean="0">
                <a:solidFill>
                  <a:schemeClr val="tx1"/>
                </a:solidFill>
              </a:rPr>
              <a:t>Extraction pas ventouse</a:t>
            </a:r>
          </a:p>
          <a:p>
            <a:pPr indent="-457200">
              <a:lnSpc>
                <a:spcPct val="120000"/>
              </a:lnSpc>
              <a:spcBef>
                <a:spcPts val="1000"/>
              </a:spcBef>
              <a:buClrTx/>
              <a:buSzPts val="2000"/>
              <a:buFont typeface="+mj-lt"/>
              <a:buAutoNum type="arabicPeriod"/>
            </a:pPr>
            <a:r>
              <a:rPr lang="fr-FR" sz="2000" dirty="0" smtClean="0">
                <a:solidFill>
                  <a:schemeClr val="tx1"/>
                </a:solidFill>
              </a:rPr>
              <a:t>La réanimation du nouveau-né</a:t>
            </a:r>
            <a:endParaRPr lang="fr-FR" sz="2000" dirty="0">
              <a:solidFill>
                <a:schemeClr val="tx1"/>
              </a:solidFill>
            </a:endParaRPr>
          </a:p>
        </p:txBody>
      </p:sp>
      <p:sp>
        <p:nvSpPr>
          <p:cNvPr id="250" name="Google Shape;250;p37"/>
          <p:cNvSpPr txBox="1"/>
          <p:nvPr/>
        </p:nvSpPr>
        <p:spPr>
          <a:xfrm>
            <a:off x="6096000" y="2301874"/>
            <a:ext cx="4953000" cy="4115910"/>
          </a:xfrm>
          <a:prstGeom prst="rect">
            <a:avLst/>
          </a:prstGeom>
          <a:solidFill>
            <a:schemeClr val="lt1"/>
          </a:solidFill>
          <a:ln w="38100" cap="flat" cmpd="sng">
            <a:solidFill>
              <a:srgbClr val="00B0F0"/>
            </a:solidFill>
            <a:prstDash val="solid"/>
            <a:miter lim="800000"/>
            <a:headEnd type="none" w="sm" len="sm"/>
            <a:tailEnd type="none" w="sm" len="sm"/>
          </a:ln>
        </p:spPr>
        <p:txBody>
          <a:bodyPr spcFirstLastPara="1" wrap="square" lIns="91425" tIns="45700" rIns="91425" bIns="45700" anchor="t" anchorCtr="0">
            <a:noAutofit/>
          </a:bodyPr>
          <a:lstStyle/>
          <a:p>
            <a:pPr>
              <a:lnSpc>
                <a:spcPct val="90000"/>
              </a:lnSpc>
              <a:buClr>
                <a:srgbClr val="506687"/>
              </a:buClr>
              <a:buSzPts val="2000"/>
            </a:pPr>
            <a:endParaRPr lang="fr-FR" sz="2000" b="1" kern="0" dirty="0" smtClean="0">
              <a:solidFill>
                <a:srgbClr val="506687"/>
              </a:solidFill>
              <a:latin typeface="Calibri"/>
              <a:ea typeface="Calibri"/>
              <a:cs typeface="Calibri"/>
              <a:sym typeface="Calibri"/>
            </a:endParaRPr>
          </a:p>
          <a:p>
            <a:pPr>
              <a:lnSpc>
                <a:spcPct val="90000"/>
              </a:lnSpc>
              <a:buClr>
                <a:srgbClr val="506687"/>
              </a:buClr>
              <a:buSzPts val="2000"/>
            </a:pPr>
            <a:r>
              <a:rPr lang="fr-FR" sz="2000" b="1" kern="0" dirty="0" smtClean="0">
                <a:latin typeface="Calibri"/>
                <a:ea typeface="Calibri"/>
                <a:cs typeface="Calibri"/>
                <a:sym typeface="Calibri"/>
              </a:rPr>
              <a:t>Les SONUB + </a:t>
            </a:r>
            <a:endParaRPr lang="fr-FR" sz="1400" b="1" kern="0" dirty="0" smtClean="0">
              <a:latin typeface="Arial"/>
              <a:ea typeface="Arial"/>
              <a:cs typeface="Arial"/>
              <a:sym typeface="Arial"/>
            </a:endParaRPr>
          </a:p>
          <a:p>
            <a:pPr marL="457200" indent="-457200">
              <a:lnSpc>
                <a:spcPct val="90000"/>
              </a:lnSpc>
              <a:spcBef>
                <a:spcPts val="1000"/>
              </a:spcBef>
              <a:buSzPts val="2000"/>
              <a:buFont typeface="+mj-lt"/>
              <a:buAutoNum type="arabicPeriod" startAt="8"/>
            </a:pPr>
            <a:r>
              <a:rPr lang="fr-FR" sz="2000" kern="0" dirty="0" smtClean="0">
                <a:latin typeface="Calibri"/>
                <a:ea typeface="Calibri"/>
                <a:cs typeface="Calibri"/>
                <a:sym typeface="Calibri"/>
              </a:rPr>
              <a:t>La chirurgie y compris la césarienne et laparotomie pour grossesse extra utérine  et rupture utérine. </a:t>
            </a:r>
            <a:endParaRPr lang="fr-FR" sz="1400" kern="0" dirty="0" smtClean="0">
              <a:latin typeface="Arial"/>
              <a:ea typeface="Arial"/>
              <a:cs typeface="Arial"/>
              <a:sym typeface="Arial"/>
            </a:endParaRPr>
          </a:p>
          <a:p>
            <a:pPr marL="457200" indent="-457200">
              <a:lnSpc>
                <a:spcPct val="90000"/>
              </a:lnSpc>
              <a:spcBef>
                <a:spcPts val="1000"/>
              </a:spcBef>
              <a:buSzPts val="2000"/>
              <a:buFont typeface="+mj-lt"/>
              <a:buAutoNum type="arabicPeriod" startAt="8"/>
            </a:pPr>
            <a:r>
              <a:rPr lang="fr-FR" sz="2000" kern="0" dirty="0" smtClean="0">
                <a:latin typeface="Calibri"/>
                <a:ea typeface="Calibri"/>
                <a:cs typeface="Calibri"/>
                <a:sym typeface="Calibri"/>
              </a:rPr>
              <a:t>Blood transfusion</a:t>
            </a:r>
            <a:endParaRPr lang="fr-FR" sz="1400" kern="0" dirty="0">
              <a:latin typeface="Arial"/>
              <a:ea typeface="Arial"/>
              <a:cs typeface="Arial"/>
              <a:sym typeface="Arial"/>
            </a:endParaRPr>
          </a:p>
        </p:txBody>
      </p:sp>
      <p:sp>
        <p:nvSpPr>
          <p:cNvPr id="251" name="Google Shape;251;p37"/>
          <p:cNvSpPr txBox="1">
            <a:spLocks noGrp="1"/>
          </p:cNvSpPr>
          <p:nvPr>
            <p:ph type="sldNum" idx="12"/>
          </p:nvPr>
        </p:nvSpPr>
        <p:spPr>
          <a:xfrm>
            <a:off x="8381319" y="6366621"/>
            <a:ext cx="2133600" cy="365125"/>
          </a:xfrm>
          <a:prstGeom prst="rect">
            <a:avLst/>
          </a:prstGeom>
          <a:noFill/>
          <a:ln>
            <a:noFill/>
          </a:ln>
        </p:spPr>
        <p:txBody>
          <a:bodyPr spcFirstLastPara="1" wrap="square" lIns="91425" tIns="45700" rIns="91425" bIns="45700" anchor="ctr" anchorCtr="0">
            <a:noAutofit/>
          </a:bodyPr>
          <a:lstStyle/>
          <a:p>
            <a:fld id="{00000000-1234-1234-1234-123412341234}" type="slidenum">
              <a:rPr lang="en-US" kern="0"/>
              <a:pPr/>
              <a:t>24</a:t>
            </a:fld>
            <a:endParaRPr kern="0"/>
          </a:p>
        </p:txBody>
      </p:sp>
      <p:sp>
        <p:nvSpPr>
          <p:cNvPr id="8" name="Google Shape;246;p37"/>
          <p:cNvSpPr txBox="1">
            <a:spLocks/>
          </p:cNvSpPr>
          <p:nvPr/>
        </p:nvSpPr>
        <p:spPr>
          <a:xfrm>
            <a:off x="2590800" y="465082"/>
            <a:ext cx="7010400" cy="86079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400"/>
              <a:buFont typeface="Calibri"/>
              <a:buNone/>
              <a:defRPr sz="4400" b="1" i="0" u="none" strike="noStrike" cap="none">
                <a:solidFill>
                  <a:schemeClr val="dk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90000"/>
              </a:lnSpc>
              <a:buSzPts val="3959"/>
            </a:pPr>
            <a:r>
              <a:rPr lang="fr-FR" sz="3200" kern="1200" dirty="0" smtClean="0">
                <a:ln>
                  <a:solidFill>
                    <a:srgbClr val="ED7D31"/>
                  </a:solidFill>
                </a:ln>
                <a:solidFill>
                  <a:prstClr val="black"/>
                </a:solidFill>
                <a:ea typeface="+mj-ea"/>
                <a:cs typeface="+mj-cs"/>
              </a:rPr>
              <a:t>Fonctions fondamentales des soins obstétriques d’urgences (SONU)</a:t>
            </a:r>
            <a:endParaRPr lang="fr-FR" sz="4000" kern="0" dirty="0"/>
          </a:p>
        </p:txBody>
      </p:sp>
      <p:sp>
        <p:nvSpPr>
          <p:cNvPr id="10" name="Google Shape;247;p37"/>
          <p:cNvSpPr txBox="1"/>
          <p:nvPr/>
        </p:nvSpPr>
        <p:spPr>
          <a:xfrm>
            <a:off x="1188720" y="1554321"/>
            <a:ext cx="4602480" cy="519112"/>
          </a:xfrm>
          <a:prstGeom prst="rect">
            <a:avLst/>
          </a:prstGeom>
          <a:solidFill>
            <a:schemeClr val="lt2">
              <a:alpha val="48235"/>
            </a:schemeClr>
          </a:solidFill>
          <a:ln w="38100" cap="flat" cmpd="sng">
            <a:solidFill>
              <a:srgbClr val="00B05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smtClean="0">
                <a:solidFill>
                  <a:schemeClr val="accent1"/>
                </a:solidFill>
                <a:latin typeface="Calibri"/>
                <a:ea typeface="Calibri"/>
                <a:cs typeface="Calibri"/>
                <a:sym typeface="Calibri"/>
              </a:rPr>
              <a:t>SONU de Base</a:t>
            </a:r>
            <a:endParaRPr sz="1400" b="0" i="0" u="none" strike="noStrike" cap="none" dirty="0">
              <a:solidFill>
                <a:schemeClr val="accent1"/>
              </a:solidFill>
              <a:latin typeface="Arial"/>
              <a:ea typeface="Arial"/>
              <a:cs typeface="Arial"/>
              <a:sym typeface="Arial"/>
            </a:endParaRPr>
          </a:p>
        </p:txBody>
      </p:sp>
      <p:sp>
        <p:nvSpPr>
          <p:cNvPr id="11" name="Google Shape;249;p37"/>
          <p:cNvSpPr txBox="1"/>
          <p:nvPr/>
        </p:nvSpPr>
        <p:spPr>
          <a:xfrm>
            <a:off x="6096000" y="1552733"/>
            <a:ext cx="4005262" cy="522288"/>
          </a:xfrm>
          <a:prstGeom prst="rect">
            <a:avLst/>
          </a:prstGeom>
          <a:solidFill>
            <a:schemeClr val="lt2">
              <a:alpha val="45098"/>
            </a:schemeClr>
          </a:solidFill>
          <a:ln w="38100" cap="flat" cmpd="sng">
            <a:solidFill>
              <a:srgbClr val="00B05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smtClean="0">
                <a:solidFill>
                  <a:schemeClr val="accent1"/>
                </a:solidFill>
                <a:latin typeface="Calibri"/>
                <a:ea typeface="Calibri"/>
                <a:cs typeface="Calibri"/>
                <a:sym typeface="Calibri"/>
              </a:rPr>
              <a:t>SONU </a:t>
            </a:r>
            <a:r>
              <a:rPr lang="en-US" sz="2800" b="1" i="0" u="none" strike="noStrike" cap="none" dirty="0" err="1" smtClean="0">
                <a:solidFill>
                  <a:schemeClr val="accent1"/>
                </a:solidFill>
                <a:latin typeface="Calibri"/>
                <a:ea typeface="Calibri"/>
                <a:cs typeface="Calibri"/>
                <a:sym typeface="Calibri"/>
              </a:rPr>
              <a:t>complet</a:t>
            </a:r>
            <a:endParaRPr sz="1400" b="0" i="0" u="none" strike="noStrike" cap="none" dirty="0">
              <a:solidFill>
                <a:schemeClr val="accent1"/>
              </a:solidFill>
              <a:latin typeface="Arial"/>
              <a:ea typeface="Arial"/>
              <a:cs typeface="Arial"/>
              <a:sym typeface="Arial"/>
            </a:endParaRPr>
          </a:p>
        </p:txBody>
      </p:sp>
    </p:spTree>
    <p:extLst>
      <p:ext uri="{BB962C8B-B14F-4D97-AF65-F5344CB8AC3E}">
        <p14:creationId xmlns:p14="http://schemas.microsoft.com/office/powerpoint/2010/main" val="947475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410368"/>
            <a:ext cx="7894320" cy="1325563"/>
          </a:xfrm>
        </p:spPr>
        <p:txBody>
          <a:bodyPr>
            <a:normAutofit fontScale="90000"/>
          </a:bodyPr>
          <a:lstStyle/>
          <a:p>
            <a:r>
              <a:rPr lang="fr-FR" sz="4000" b="1" dirty="0" smtClean="0">
                <a:ln>
                  <a:solidFill>
                    <a:schemeClr val="accent2"/>
                  </a:solidFill>
                </a:ln>
                <a:latin typeface="+mn-lt"/>
              </a:rPr>
              <a:t>L’accès continu aux services des SONU lors de pandémies y compris le covid-19</a:t>
            </a:r>
            <a:endParaRPr lang="fr-FR" sz="4000" b="1" dirty="0">
              <a:ln>
                <a:solidFill>
                  <a:schemeClr val="accent2"/>
                </a:solidFill>
              </a:ln>
              <a:latin typeface="+mn-lt"/>
            </a:endParaRPr>
          </a:p>
        </p:txBody>
      </p:sp>
      <p:sp>
        <p:nvSpPr>
          <p:cNvPr id="6" name="Content Placeholder 5"/>
          <p:cNvSpPr>
            <a:spLocks noGrp="1"/>
          </p:cNvSpPr>
          <p:nvPr>
            <p:ph idx="1"/>
          </p:nvPr>
        </p:nvSpPr>
        <p:spPr/>
        <p:txBody>
          <a:bodyPr/>
          <a:lstStyle/>
          <a:p>
            <a:pPr marL="514350" indent="-514350">
              <a:buFont typeface="+mj-lt"/>
              <a:buAutoNum type="alphaLcPeriod"/>
            </a:pPr>
            <a:r>
              <a:rPr lang="fr-FR" b="1" dirty="0" smtClean="0"/>
              <a:t>But: </a:t>
            </a:r>
            <a:r>
              <a:rPr lang="fr-FR" dirty="0" smtClean="0"/>
              <a:t>maintenir les services accessibles lors des pandémies.</a:t>
            </a:r>
          </a:p>
          <a:p>
            <a:pPr marL="0" indent="0">
              <a:buNone/>
            </a:pPr>
            <a:endParaRPr lang="fr-FR" dirty="0" smtClean="0"/>
          </a:p>
          <a:p>
            <a:pPr marL="514350" indent="-514350">
              <a:buFont typeface="+mj-lt"/>
              <a:buAutoNum type="alphaLcPeriod" startAt="2"/>
            </a:pPr>
            <a:r>
              <a:rPr lang="fr-FR" b="1" dirty="0" smtClean="0"/>
              <a:t>Objectif: </a:t>
            </a:r>
            <a:r>
              <a:rPr lang="fr-FR" dirty="0" smtClean="0"/>
              <a:t>fournir les directives programmatiques pour guider la prise de décisions sur la SSR lors des pandémies;</a:t>
            </a:r>
          </a:p>
          <a:p>
            <a:pPr marL="514350" indent="-514350">
              <a:buFont typeface="+mj-lt"/>
              <a:buAutoNum type="alphaLcPeriod" startAt="2"/>
            </a:pPr>
            <a:r>
              <a:rPr lang="fr-FR" b="1" dirty="0" smtClean="0"/>
              <a:t>Cibles: </a:t>
            </a:r>
            <a:r>
              <a:rPr lang="fr-FR" dirty="0" smtClean="0"/>
              <a:t>situations fragiles et humanitaires </a:t>
            </a:r>
          </a:p>
          <a:p>
            <a:pPr marL="514350" indent="-514350">
              <a:buFont typeface="+mj-lt"/>
              <a:buAutoNum type="alphaLcPeriod" startAt="2"/>
            </a:pPr>
            <a:r>
              <a:rPr lang="fr-FR" b="1" dirty="0" smtClean="0"/>
              <a:t>Etendue: </a:t>
            </a:r>
            <a:r>
              <a:rPr lang="fr-FR" dirty="0" smtClean="0"/>
              <a:t>soins obstétricaux et nouveau-né essentiels et d’urgence </a:t>
            </a:r>
          </a:p>
          <a:p>
            <a:pPr marL="514350" indent="-514350">
              <a:buFont typeface="+mj-lt"/>
              <a:buAutoNum type="alphaLcPeriod" startAt="2"/>
            </a:pPr>
            <a:endParaRPr lang="fr-FR" dirty="0" smtClean="0"/>
          </a:p>
          <a:p>
            <a:pPr marL="514350" indent="-514350">
              <a:buFont typeface="+mj-lt"/>
              <a:buAutoNum type="alphaLcPeriod" startAt="2"/>
            </a:pPr>
            <a:endParaRPr lang="fr-FR" dirty="0" smtClean="0"/>
          </a:p>
          <a:p>
            <a:pPr marL="514350" indent="-514350">
              <a:buFont typeface="+mj-lt"/>
              <a:buAutoNum type="alphaLcPeriod" startAt="2"/>
            </a:pPr>
            <a:endParaRPr lang="fr-FR" dirty="0" smtClean="0"/>
          </a:p>
          <a:p>
            <a:pPr marL="514350" indent="-514350">
              <a:buFont typeface="+mj-lt"/>
              <a:buAutoNum type="alphaLcPeriod" startAt="2"/>
            </a:pPr>
            <a:endParaRPr lang="fr-FR" dirty="0" smtClean="0"/>
          </a:p>
          <a:p>
            <a:pPr marL="514350" indent="-514350">
              <a:buFont typeface="+mj-lt"/>
              <a:buAutoNum type="alphaLcPeriod" startAt="2"/>
            </a:pPr>
            <a:endParaRPr lang="fr-FR" dirty="0"/>
          </a:p>
          <a:p>
            <a:pPr marL="514350" indent="-514350">
              <a:buFont typeface="+mj-lt"/>
              <a:buAutoNum type="alphaLcPeriod" startAt="2"/>
            </a:pPr>
            <a:endParaRPr lang="fr-FR" dirty="0"/>
          </a:p>
        </p:txBody>
      </p:sp>
      <p:sp>
        <p:nvSpPr>
          <p:cNvPr id="4" name="Slide Number Placeholder 3"/>
          <p:cNvSpPr>
            <a:spLocks noGrp="1"/>
          </p:cNvSpPr>
          <p:nvPr>
            <p:ph type="sldNum" sz="quarter" idx="12"/>
          </p:nvPr>
        </p:nvSpPr>
        <p:spPr/>
        <p:txBody>
          <a:bodyPr/>
          <a:lstStyle/>
          <a:p>
            <a:fld id="{00000000-1234-1234-1234-123412341234}" type="slidenum">
              <a:rPr lang="en-US" smtClean="0"/>
              <a:pPr/>
              <a:t>25</a:t>
            </a:fld>
            <a:endParaRPr lang="en-US"/>
          </a:p>
        </p:txBody>
      </p:sp>
    </p:spTree>
    <p:extLst>
      <p:ext uri="{BB962C8B-B14F-4D97-AF65-F5344CB8AC3E}">
        <p14:creationId xmlns:p14="http://schemas.microsoft.com/office/powerpoint/2010/main" val="40633898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6"/>
            <a:ext cx="7076606" cy="789118"/>
          </a:xfrm>
          <a:ln>
            <a:solidFill>
              <a:schemeClr val="accent4"/>
            </a:solidFill>
          </a:ln>
        </p:spPr>
        <p:txBody>
          <a:bodyPr anchor="t">
            <a:noAutofit/>
          </a:bodyPr>
          <a:lstStyle/>
          <a:p>
            <a:pPr lvl="0">
              <a:spcBef>
                <a:spcPts val="1000"/>
              </a:spcBef>
            </a:pPr>
            <a:r>
              <a:rPr lang="fr-FR" sz="4000" b="1" dirty="0">
                <a:ln>
                  <a:solidFill>
                    <a:schemeClr val="accent2"/>
                  </a:solidFill>
                </a:ln>
                <a:solidFill>
                  <a:prstClr val="black"/>
                </a:solidFill>
                <a:latin typeface="Calibri" panose="020F0502020204030204"/>
                <a:ea typeface="+mn-ea"/>
                <a:cs typeface="+mn-cs"/>
              </a:rPr>
              <a:t>Les complications obstétricales</a:t>
            </a:r>
            <a:endParaRPr lang="fr-FR" sz="4000" b="1" dirty="0">
              <a:ln>
                <a:solidFill>
                  <a:schemeClr val="accent2"/>
                </a:solidFill>
              </a:ln>
              <a:latin typeface="+mn-lt"/>
            </a:endParaRPr>
          </a:p>
        </p:txBody>
      </p:sp>
      <p:sp>
        <p:nvSpPr>
          <p:cNvPr id="3" name="Content Placeholder 2"/>
          <p:cNvSpPr>
            <a:spLocks noGrp="1"/>
          </p:cNvSpPr>
          <p:nvPr>
            <p:ph idx="1"/>
          </p:nvPr>
        </p:nvSpPr>
        <p:spPr>
          <a:xfrm>
            <a:off x="838200" y="1304144"/>
            <a:ext cx="10515600" cy="4661941"/>
          </a:xfrm>
        </p:spPr>
        <p:txBody>
          <a:bodyPr>
            <a:normAutofit/>
          </a:bodyPr>
          <a:lstStyle/>
          <a:p>
            <a:pPr marL="0" indent="0">
              <a:buNone/>
            </a:pPr>
            <a:r>
              <a:rPr lang="fr-FR" b="1" dirty="0" smtClean="0">
                <a:solidFill>
                  <a:prstClr val="black"/>
                </a:solidFill>
                <a:ea typeface="+mj-ea"/>
                <a:cs typeface="+mj-cs"/>
              </a:rPr>
              <a:t>Symptômes</a:t>
            </a:r>
            <a:r>
              <a:rPr lang="fr-FR" b="1" dirty="0">
                <a:solidFill>
                  <a:prstClr val="black"/>
                </a:solidFill>
                <a:ea typeface="+mj-ea"/>
                <a:cs typeface="+mj-cs"/>
              </a:rPr>
              <a:t>/ Signes de danger </a:t>
            </a:r>
            <a:endParaRPr lang="fr-FR" b="1" dirty="0" smtClean="0">
              <a:solidFill>
                <a:prstClr val="black"/>
              </a:solidFill>
              <a:ea typeface="+mj-ea"/>
              <a:cs typeface="+mj-cs"/>
            </a:endParaRPr>
          </a:p>
          <a:p>
            <a:r>
              <a:rPr lang="fr-FR" dirty="0" smtClean="0"/>
              <a:t>Hémorragie d’</a:t>
            </a:r>
            <a:r>
              <a:rPr lang="fr-FR" dirty="0" err="1" smtClean="0"/>
              <a:t>ant</a:t>
            </a:r>
            <a:r>
              <a:rPr lang="fr-FR" dirty="0" err="1" smtClean="0">
                <a:solidFill>
                  <a:prstClr val="black"/>
                </a:solidFill>
              </a:rPr>
              <a:t>é</a:t>
            </a:r>
            <a:r>
              <a:rPr lang="fr-FR" dirty="0" err="1" smtClean="0"/>
              <a:t>partum</a:t>
            </a:r>
            <a:r>
              <a:rPr lang="fr-FR" dirty="0" smtClean="0"/>
              <a:t> et de la délivrance;</a:t>
            </a:r>
          </a:p>
          <a:p>
            <a:r>
              <a:rPr lang="fr-FR" dirty="0" smtClean="0"/>
              <a:t>Convulsions </a:t>
            </a:r>
          </a:p>
          <a:p>
            <a:r>
              <a:rPr lang="fr-FR" dirty="0" smtClean="0"/>
              <a:t>Céphalées intenses</a:t>
            </a:r>
          </a:p>
          <a:p>
            <a:r>
              <a:rPr lang="fr-FR" dirty="0" smtClean="0"/>
              <a:t> douleurs abdominales graves </a:t>
            </a:r>
          </a:p>
          <a:p>
            <a:r>
              <a:rPr lang="fr-FR" dirty="0" smtClean="0"/>
              <a:t>Troubles de vision</a:t>
            </a:r>
          </a:p>
          <a:p>
            <a:r>
              <a:rPr lang="fr-FR" dirty="0" smtClean="0"/>
              <a:t>Fièvre </a:t>
            </a:r>
          </a:p>
          <a:p>
            <a:r>
              <a:rPr lang="fr-FR" dirty="0" smtClean="0"/>
              <a:t>Détresse respiratoire </a:t>
            </a:r>
          </a:p>
          <a:p>
            <a:pPr marL="0" indent="0">
              <a:buNone/>
            </a:pPr>
            <a:endParaRPr lang="fr-FR" dirty="0"/>
          </a:p>
        </p:txBody>
      </p:sp>
    </p:spTree>
    <p:extLst>
      <p:ext uri="{BB962C8B-B14F-4D97-AF65-F5344CB8AC3E}">
        <p14:creationId xmlns:p14="http://schemas.microsoft.com/office/powerpoint/2010/main" val="3195458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l="14059" t="24326" r="41120" b="20588"/>
          <a:stretch/>
        </p:blipFill>
        <p:spPr bwMode="auto">
          <a:xfrm>
            <a:off x="1032042" y="901522"/>
            <a:ext cx="9833181" cy="5140690"/>
          </a:xfrm>
          <a:prstGeom prst="rect">
            <a:avLst/>
          </a:prstGeom>
          <a:ln>
            <a:solidFill>
              <a:srgbClr val="FF0000"/>
            </a:solidFill>
          </a:ln>
          <a:extLst>
            <a:ext uri="{53640926-AAD7-44D8-BBD7-CCE9431645EC}">
              <a14:shadowObscured xmlns:a14="http://schemas.microsoft.com/office/drawing/2010/main"/>
            </a:ext>
          </a:extLst>
        </p:spPr>
      </p:pic>
      <p:sp>
        <p:nvSpPr>
          <p:cNvPr id="5" name="Rounded Rectangle 4"/>
          <p:cNvSpPr/>
          <p:nvPr/>
        </p:nvSpPr>
        <p:spPr>
          <a:xfrm>
            <a:off x="2958352" y="6273725"/>
            <a:ext cx="2689413" cy="27051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a:ea typeface="+mn-ea"/>
                <a:cs typeface="+mn-cs"/>
              </a:rPr>
              <a:t>©  </a:t>
            </a:r>
          </a:p>
        </p:txBody>
      </p:sp>
      <p:pic>
        <p:nvPicPr>
          <p:cNvPr id="6" name="Picture 5"/>
          <p:cNvPicPr/>
          <p:nvPr/>
        </p:nvPicPr>
        <p:blipFill rotWithShape="1">
          <a:blip r:embed="rId3"/>
          <a:srcRect l="39137" t="14191" r="38842" b="77696"/>
          <a:stretch/>
        </p:blipFill>
        <p:spPr bwMode="auto">
          <a:xfrm>
            <a:off x="4491691" y="6273725"/>
            <a:ext cx="1308100" cy="270510"/>
          </a:xfrm>
          <a:prstGeom prst="rect">
            <a:avLst/>
          </a:prstGeom>
          <a:ln>
            <a:noFill/>
          </a:ln>
          <a:extLst>
            <a:ext uri="{53640926-AAD7-44D8-BBD7-CCE9431645EC}">
              <a14:shadowObscured xmlns:a14="http://schemas.microsoft.com/office/drawing/2010/main"/>
            </a:ext>
          </a:extLst>
        </p:spPr>
      </p:pic>
      <p:sp>
        <p:nvSpPr>
          <p:cNvPr id="7" name="Title 1"/>
          <p:cNvSpPr txBox="1">
            <a:spLocks/>
          </p:cNvSpPr>
          <p:nvPr/>
        </p:nvSpPr>
        <p:spPr>
          <a:xfrm>
            <a:off x="1032042" y="180336"/>
            <a:ext cx="9833181" cy="601094"/>
          </a:xfrm>
          <a:prstGeom prst="rect">
            <a:avLst/>
          </a:prstGeom>
          <a:ln>
            <a:solidFill>
              <a:schemeClr val="accent4"/>
            </a:solidFill>
          </a:ln>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000" b="1" i="0" u="none" strike="noStrike" kern="1200" cap="none" spc="0" normalizeH="0" baseline="0" noProof="0" dirty="0" smtClean="0">
                <a:ln>
                  <a:solidFill>
                    <a:srgbClr val="ED7D31"/>
                  </a:solidFill>
                </a:ln>
                <a:solidFill>
                  <a:prstClr val="black"/>
                </a:solidFill>
                <a:effectLst/>
                <a:uLnTx/>
                <a:uFillTx/>
                <a:latin typeface="Calibri" panose="020F0502020204030204"/>
                <a:ea typeface="+mj-ea"/>
                <a:cs typeface="+mj-cs"/>
              </a:rPr>
              <a:t>Cotation du nouveau-né à la naissance</a:t>
            </a:r>
            <a:endParaRPr kumimoji="0" lang="fr-FR" sz="4000" b="1" i="0" u="none" strike="noStrike" kern="1200" cap="none" spc="0" normalizeH="0" baseline="0" noProof="0" dirty="0">
              <a:ln>
                <a:solidFill>
                  <a:srgbClr val="ED7D31"/>
                </a:solidFill>
              </a:ln>
              <a:solidFill>
                <a:prstClr val="black"/>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26765291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03821"/>
          </a:xfrm>
          <a:ln>
            <a:solidFill>
              <a:schemeClr val="accent4"/>
            </a:solidFill>
          </a:ln>
        </p:spPr>
        <p:txBody>
          <a:bodyPr anchor="t"/>
          <a:lstStyle/>
          <a:p>
            <a:r>
              <a:rPr lang="fr-FR" b="1" dirty="0" smtClean="0">
                <a:ln>
                  <a:solidFill>
                    <a:schemeClr val="accent2"/>
                  </a:solidFill>
                </a:ln>
                <a:latin typeface="+mn-lt"/>
              </a:rPr>
              <a:t>Premiers soins essentiels du nouveau-né</a:t>
            </a:r>
            <a:endParaRPr lang="fr-FR" b="1" dirty="0">
              <a:ln>
                <a:solidFill>
                  <a:schemeClr val="accent2"/>
                </a:solidFill>
              </a:ln>
              <a:latin typeface="+mn-lt"/>
            </a:endParaRPr>
          </a:p>
        </p:txBody>
      </p:sp>
      <p:sp>
        <p:nvSpPr>
          <p:cNvPr id="3" name="Content Placeholder 2"/>
          <p:cNvSpPr>
            <a:spLocks noGrp="1"/>
          </p:cNvSpPr>
          <p:nvPr>
            <p:ph idx="1"/>
          </p:nvPr>
        </p:nvSpPr>
        <p:spPr>
          <a:xfrm>
            <a:off x="838200" y="1272988"/>
            <a:ext cx="10959353" cy="5321243"/>
          </a:xfrm>
        </p:spPr>
        <p:txBody>
          <a:bodyPr>
            <a:normAutofit lnSpcReduction="10000"/>
          </a:bodyPr>
          <a:lstStyle/>
          <a:p>
            <a:pPr marL="0" indent="0">
              <a:buNone/>
            </a:pPr>
            <a:r>
              <a:rPr lang="fr-FR" dirty="0" smtClean="0"/>
              <a:t>Quelques minutes après l’accouchement, procéder </a:t>
            </a:r>
            <a:r>
              <a:rPr lang="fr-FR" dirty="0">
                <a:solidFill>
                  <a:prstClr val="black"/>
                </a:solidFill>
              </a:rPr>
              <a:t>à </a:t>
            </a:r>
            <a:r>
              <a:rPr lang="fr-FR" dirty="0" smtClean="0"/>
              <a:t>: </a:t>
            </a:r>
          </a:p>
          <a:p>
            <a:pPr marL="571500" indent="-571500">
              <a:buFont typeface="+mj-lt"/>
              <a:buAutoNum type="romanLcPeriod"/>
            </a:pPr>
            <a:r>
              <a:rPr lang="fr-FR" dirty="0" smtClean="0"/>
              <a:t>Un séchage immédiat et complet. </a:t>
            </a:r>
          </a:p>
          <a:p>
            <a:pPr marL="571500" indent="-571500">
              <a:buFont typeface="+mj-lt"/>
              <a:buAutoNum type="romanLcPeriod"/>
            </a:pPr>
            <a:r>
              <a:rPr lang="fr-FR" dirty="0" smtClean="0"/>
              <a:t>Le contact peau à peau du nouveau-né avec sa mère.</a:t>
            </a:r>
          </a:p>
          <a:p>
            <a:pPr marL="571500" indent="-571500">
              <a:buFont typeface="+mj-lt"/>
              <a:buAutoNum type="romanLcPeriod"/>
            </a:pPr>
            <a:r>
              <a:rPr lang="fr-FR" dirty="0" smtClean="0"/>
              <a:t>Soins des yeux: nettoyage plus instiller un</a:t>
            </a:r>
            <a:r>
              <a:rPr lang="en-US" dirty="0" smtClean="0"/>
              <a:t> </a:t>
            </a:r>
            <a:r>
              <a:rPr lang="fr-FR" dirty="0" smtClean="0"/>
              <a:t>collyre/ pommade</a:t>
            </a:r>
            <a:r>
              <a:rPr lang="en-US" dirty="0" smtClean="0"/>
              <a:t> </a:t>
            </a:r>
            <a:r>
              <a:rPr lang="fr-FR" dirty="0" smtClean="0"/>
              <a:t>antibiotique ( par ex. </a:t>
            </a:r>
            <a:r>
              <a:rPr lang="fr-FR" dirty="0" err="1" smtClean="0"/>
              <a:t>hydrochlorure</a:t>
            </a:r>
            <a:r>
              <a:rPr lang="fr-FR" dirty="0" smtClean="0"/>
              <a:t> de tétracycline </a:t>
            </a:r>
            <a:r>
              <a:rPr lang="fr-FR" dirty="0">
                <a:solidFill>
                  <a:prstClr val="black"/>
                </a:solidFill>
              </a:rPr>
              <a:t>à</a:t>
            </a:r>
            <a:r>
              <a:rPr lang="fr-FR" dirty="0" smtClean="0"/>
              <a:t> 1%).</a:t>
            </a:r>
          </a:p>
          <a:p>
            <a:pPr marL="571500" indent="-571500">
              <a:buFont typeface="+mj-lt"/>
              <a:buAutoNum type="romanLcPeriod"/>
            </a:pPr>
            <a:r>
              <a:rPr lang="fr-FR" dirty="0" smtClean="0"/>
              <a:t>Soins du cordon ombilical: </a:t>
            </a:r>
          </a:p>
          <a:p>
            <a:pPr marL="571500" indent="-571500">
              <a:buFont typeface="+mj-lt"/>
              <a:buAutoNum type="romanLcPeriod"/>
            </a:pPr>
            <a:r>
              <a:rPr lang="fr-FR" dirty="0" smtClean="0"/>
              <a:t>L’allaitement maternel précoce et exclusif.</a:t>
            </a:r>
          </a:p>
          <a:p>
            <a:pPr marL="571500" indent="-571500">
              <a:buFont typeface="+mj-lt"/>
              <a:buAutoNum type="romanLcPeriod"/>
            </a:pPr>
            <a:r>
              <a:rPr lang="fr-FR" dirty="0" smtClean="0"/>
              <a:t>La ventilation par pression positive à l’air ambiant au moyen d’un masque et un ballon (après une minute de naissance, si pas d’autonomie de respiration).</a:t>
            </a:r>
          </a:p>
          <a:p>
            <a:pPr marL="571500" indent="-571500">
              <a:buFont typeface="+mj-lt"/>
              <a:buAutoNum type="romanLcPeriod"/>
            </a:pPr>
            <a:r>
              <a:rPr lang="fr-FR" dirty="0" smtClean="0"/>
              <a:t>Le suivi du nouveau (surveiller la température, l’allaitement, signes d’infection, état du système nerveux etc.)</a:t>
            </a:r>
            <a:endParaRPr lang="fr-FR" dirty="0"/>
          </a:p>
        </p:txBody>
      </p:sp>
    </p:spTree>
    <p:extLst>
      <p:ext uri="{BB962C8B-B14F-4D97-AF65-F5344CB8AC3E}">
        <p14:creationId xmlns:p14="http://schemas.microsoft.com/office/powerpoint/2010/main" val="26813771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00287"/>
          </a:xfrm>
          <a:ln>
            <a:solidFill>
              <a:schemeClr val="accent4"/>
            </a:solidFill>
          </a:ln>
        </p:spPr>
        <p:txBody>
          <a:bodyPr anchor="t">
            <a:normAutofit/>
          </a:bodyPr>
          <a:lstStyle/>
          <a:p>
            <a:r>
              <a:rPr lang="fr-FR" sz="4800" b="1" dirty="0" smtClean="0">
                <a:ln>
                  <a:solidFill>
                    <a:schemeClr val="accent2"/>
                  </a:solidFill>
                </a:ln>
                <a:latin typeface="+mn-lt"/>
              </a:rPr>
              <a:t>Les soins essentiels du cordon ombilical</a:t>
            </a:r>
            <a:endParaRPr lang="fr-FR" sz="4800" b="1" dirty="0">
              <a:ln>
                <a:solidFill>
                  <a:schemeClr val="accent2"/>
                </a:solidFill>
              </a:ln>
              <a:latin typeface="+mn-lt"/>
            </a:endParaRPr>
          </a:p>
        </p:txBody>
      </p:sp>
      <p:sp>
        <p:nvSpPr>
          <p:cNvPr id="3" name="Content Placeholder 2"/>
          <p:cNvSpPr>
            <a:spLocks noGrp="1"/>
          </p:cNvSpPr>
          <p:nvPr>
            <p:ph idx="1"/>
          </p:nvPr>
        </p:nvSpPr>
        <p:spPr>
          <a:xfrm>
            <a:off x="838200" y="1241612"/>
            <a:ext cx="10789920" cy="5432612"/>
          </a:xfrm>
        </p:spPr>
        <p:txBody>
          <a:bodyPr>
            <a:noAutofit/>
          </a:bodyPr>
          <a:lstStyle/>
          <a:p>
            <a:r>
              <a:rPr lang="fr-FR" sz="2200" dirty="0">
                <a:hlinkClick r:id="rId3"/>
              </a:rPr>
              <a:t>https://</a:t>
            </a:r>
            <a:r>
              <a:rPr lang="fr-FR" sz="2200" dirty="0" smtClean="0">
                <a:hlinkClick r:id="rId3"/>
              </a:rPr>
              <a:t>www.youtube.com/watch?v=qJLZ9n5eP8I</a:t>
            </a:r>
            <a:endParaRPr lang="fr-FR" sz="2200" dirty="0" smtClean="0"/>
          </a:p>
          <a:p>
            <a:r>
              <a:rPr lang="fr-FR" sz="2200" dirty="0" smtClean="0">
                <a:solidFill>
                  <a:srgbClr val="131A1C"/>
                </a:solidFill>
              </a:rPr>
              <a:t>Le moignon du cordon </a:t>
            </a:r>
            <a:r>
              <a:rPr lang="fr-FR" sz="2200" dirty="0">
                <a:solidFill>
                  <a:srgbClr val="131A1C"/>
                </a:solidFill>
              </a:rPr>
              <a:t>ombilical </a:t>
            </a:r>
            <a:r>
              <a:rPr lang="fr-FR" sz="2200" dirty="0" smtClean="0">
                <a:solidFill>
                  <a:srgbClr val="131A1C"/>
                </a:solidFill>
              </a:rPr>
              <a:t>chute entre </a:t>
            </a:r>
            <a:r>
              <a:rPr lang="fr-FR" sz="2200" dirty="0">
                <a:solidFill>
                  <a:srgbClr val="131A1C"/>
                </a:solidFill>
              </a:rPr>
              <a:t>cinq et dix jours après la naissance mais la cicatrisation n'est obtenue qu'au bout du quinzième jour</a:t>
            </a:r>
            <a:r>
              <a:rPr lang="fr-FR" sz="2200" dirty="0" smtClean="0">
                <a:solidFill>
                  <a:srgbClr val="131A1C"/>
                </a:solidFill>
              </a:rPr>
              <a:t>.</a:t>
            </a:r>
          </a:p>
          <a:p>
            <a:r>
              <a:rPr lang="fr-FR" sz="2200" dirty="0" smtClean="0">
                <a:solidFill>
                  <a:srgbClr val="131A1C"/>
                </a:solidFill>
              </a:rPr>
              <a:t>Nettoyer </a:t>
            </a:r>
            <a:r>
              <a:rPr lang="fr-FR" sz="2200" dirty="0">
                <a:solidFill>
                  <a:srgbClr val="131A1C"/>
                </a:solidFill>
              </a:rPr>
              <a:t>quotidiennement </a:t>
            </a:r>
            <a:r>
              <a:rPr lang="fr-FR" sz="2200" dirty="0" smtClean="0">
                <a:solidFill>
                  <a:srgbClr val="131A1C"/>
                </a:solidFill>
              </a:rPr>
              <a:t>le moignon et </a:t>
            </a:r>
            <a:r>
              <a:rPr lang="fr-FR" sz="2200" dirty="0">
                <a:solidFill>
                  <a:srgbClr val="131A1C"/>
                </a:solidFill>
              </a:rPr>
              <a:t>maintenir </a:t>
            </a:r>
            <a:r>
              <a:rPr lang="fr-FR" sz="2200" dirty="0" smtClean="0">
                <a:solidFill>
                  <a:srgbClr val="131A1C"/>
                </a:solidFill>
              </a:rPr>
              <a:t>le nombril </a:t>
            </a:r>
            <a:r>
              <a:rPr lang="fr-FR" sz="2200" dirty="0">
                <a:solidFill>
                  <a:srgbClr val="131A1C"/>
                </a:solidFill>
              </a:rPr>
              <a:t>au sec afin d'éviter une </a:t>
            </a:r>
            <a:r>
              <a:rPr lang="fr-FR" sz="2200" dirty="0" smtClean="0">
                <a:solidFill>
                  <a:srgbClr val="131A1C"/>
                </a:solidFill>
              </a:rPr>
              <a:t>infection, jusqu’à sa chute. </a:t>
            </a:r>
          </a:p>
          <a:p>
            <a:r>
              <a:rPr lang="fr-FR" sz="2200" dirty="0" smtClean="0">
                <a:solidFill>
                  <a:srgbClr val="131A1C"/>
                </a:solidFill>
              </a:rPr>
              <a:t>Lors de la première semaine, chaque jour, après le bain de préférence et  après avoir enlevé  les peaux-mortes autour du nombril, se servir du </a:t>
            </a:r>
            <a:r>
              <a:rPr lang="fr-FR" sz="2200" dirty="0" err="1" smtClean="0">
                <a:solidFill>
                  <a:srgbClr val="131A1C"/>
                </a:solidFill>
              </a:rPr>
              <a:t>chlorhexidine</a:t>
            </a:r>
            <a:r>
              <a:rPr lang="fr-FR" sz="2200" dirty="0" smtClean="0">
                <a:solidFill>
                  <a:srgbClr val="131A1C"/>
                </a:solidFill>
              </a:rPr>
              <a:t> pour nettoyer autour de nombril et moignon du cordon ombilical. </a:t>
            </a:r>
          </a:p>
          <a:p>
            <a:r>
              <a:rPr lang="fr-FR" sz="2200" dirty="0" smtClean="0">
                <a:solidFill>
                  <a:srgbClr val="131A1C"/>
                </a:solidFill>
              </a:rPr>
              <a:t>Avec des compresses stériles imbibées de </a:t>
            </a:r>
            <a:r>
              <a:rPr lang="fr-FR" sz="2200" dirty="0" err="1">
                <a:solidFill>
                  <a:srgbClr val="131A1C"/>
                </a:solidFill>
              </a:rPr>
              <a:t>c</a:t>
            </a:r>
            <a:r>
              <a:rPr lang="fr-FR" sz="2200" dirty="0" err="1" smtClean="0">
                <a:solidFill>
                  <a:srgbClr val="131A1C"/>
                </a:solidFill>
              </a:rPr>
              <a:t>hlorhexidine</a:t>
            </a:r>
            <a:r>
              <a:rPr lang="fr-FR" sz="2200" dirty="0" smtClean="0">
                <a:solidFill>
                  <a:srgbClr val="131A1C"/>
                </a:solidFill>
              </a:rPr>
              <a:t> </a:t>
            </a:r>
            <a:r>
              <a:rPr lang="fr-FR" sz="2200" dirty="0">
                <a:solidFill>
                  <a:srgbClr val="131A1C"/>
                </a:solidFill>
              </a:rPr>
              <a:t>à</a:t>
            </a:r>
            <a:r>
              <a:rPr lang="fr-FR" sz="2200" dirty="0" smtClean="0">
                <a:solidFill>
                  <a:srgbClr val="131A1C"/>
                </a:solidFill>
              </a:rPr>
              <a:t> 7.1% (</a:t>
            </a:r>
            <a:r>
              <a:rPr lang="fr-FR" sz="2200" dirty="0" err="1" smtClean="0">
                <a:solidFill>
                  <a:srgbClr val="131A1C"/>
                </a:solidFill>
              </a:rPr>
              <a:t>chlorhexidine</a:t>
            </a:r>
            <a:r>
              <a:rPr lang="fr-FR" sz="2200" dirty="0" smtClean="0">
                <a:solidFill>
                  <a:srgbClr val="131A1C"/>
                </a:solidFill>
              </a:rPr>
              <a:t> à 4%) , </a:t>
            </a:r>
            <a:r>
              <a:rPr lang="fr-FR" sz="2200" dirty="0">
                <a:solidFill>
                  <a:srgbClr val="131A1C"/>
                </a:solidFill>
              </a:rPr>
              <a:t>faites des gestes de l'intérieur vers l'extérieur </a:t>
            </a:r>
            <a:r>
              <a:rPr lang="fr-FR" sz="2200" dirty="0" smtClean="0">
                <a:solidFill>
                  <a:srgbClr val="131A1C"/>
                </a:solidFill>
              </a:rPr>
              <a:t>du nombril. </a:t>
            </a:r>
          </a:p>
          <a:p>
            <a:r>
              <a:rPr lang="fr-FR" sz="2200" dirty="0">
                <a:solidFill>
                  <a:srgbClr val="131A1C"/>
                </a:solidFill>
              </a:rPr>
              <a:t>Après ce nettoyage, séchez bien avec une compresse stérile sèche. </a:t>
            </a:r>
            <a:endParaRPr lang="fr-FR" sz="2200" dirty="0" smtClean="0">
              <a:solidFill>
                <a:srgbClr val="131A1C"/>
              </a:solidFill>
            </a:endParaRPr>
          </a:p>
          <a:p>
            <a:r>
              <a:rPr lang="fr-FR" sz="2200" dirty="0">
                <a:solidFill>
                  <a:srgbClr val="131A1C"/>
                </a:solidFill>
              </a:rPr>
              <a:t>Lavez-vous les mains après ces soins</a:t>
            </a:r>
            <a:r>
              <a:rPr lang="fr-FR" sz="2200" dirty="0" smtClean="0">
                <a:solidFill>
                  <a:srgbClr val="131A1C"/>
                </a:solidFill>
              </a:rPr>
              <a:t>.</a:t>
            </a:r>
          </a:p>
          <a:p>
            <a:r>
              <a:rPr lang="fr-FR" sz="2200" dirty="0" smtClean="0">
                <a:solidFill>
                  <a:srgbClr val="131A1C"/>
                </a:solidFill>
              </a:rPr>
              <a:t>Continuez </a:t>
            </a:r>
            <a:r>
              <a:rPr lang="fr-FR" sz="2200" dirty="0">
                <a:solidFill>
                  <a:srgbClr val="131A1C"/>
                </a:solidFill>
              </a:rPr>
              <a:t>à nettoyer </a:t>
            </a:r>
            <a:r>
              <a:rPr lang="fr-FR" sz="2200" dirty="0" smtClean="0">
                <a:solidFill>
                  <a:srgbClr val="131A1C"/>
                </a:solidFill>
              </a:rPr>
              <a:t>le nombril </a:t>
            </a:r>
            <a:r>
              <a:rPr lang="fr-FR" sz="2200" dirty="0">
                <a:solidFill>
                  <a:srgbClr val="131A1C"/>
                </a:solidFill>
              </a:rPr>
              <a:t>pendant quelques jours jusqu'à cicatrisation </a:t>
            </a:r>
            <a:r>
              <a:rPr lang="fr-FR" sz="2200" dirty="0" smtClean="0">
                <a:solidFill>
                  <a:srgbClr val="131A1C"/>
                </a:solidFill>
              </a:rPr>
              <a:t>complète, une fois que le moignon est chuté.  </a:t>
            </a:r>
          </a:p>
          <a:p>
            <a:endParaRPr lang="fr-FR" sz="2200" dirty="0"/>
          </a:p>
        </p:txBody>
      </p:sp>
    </p:spTree>
    <p:extLst>
      <p:ext uri="{BB962C8B-B14F-4D97-AF65-F5344CB8AC3E}">
        <p14:creationId xmlns:p14="http://schemas.microsoft.com/office/powerpoint/2010/main" val="21585095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48840" y="137917"/>
            <a:ext cx="8244840" cy="6376229"/>
          </a:xfrm>
          <a:prstGeom prst="rect">
            <a:avLst/>
          </a:prstGeom>
        </p:spPr>
      </p:pic>
    </p:spTree>
    <p:extLst>
      <p:ext uri="{BB962C8B-B14F-4D97-AF65-F5344CB8AC3E}">
        <p14:creationId xmlns:p14="http://schemas.microsoft.com/office/powerpoint/2010/main" val="14673865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1988" y="329265"/>
            <a:ext cx="10515600" cy="674781"/>
          </a:xfrm>
          <a:ln>
            <a:solidFill>
              <a:schemeClr val="accent4"/>
            </a:solidFill>
          </a:ln>
        </p:spPr>
        <p:txBody>
          <a:bodyPr anchor="t">
            <a:noAutofit/>
          </a:bodyPr>
          <a:lstStyle/>
          <a:p>
            <a:pPr algn="ctr"/>
            <a:r>
              <a:rPr lang="fr-FR" sz="3600" b="1" dirty="0" smtClean="0">
                <a:ln>
                  <a:solidFill>
                    <a:schemeClr val="accent2"/>
                  </a:solidFill>
                </a:ln>
                <a:latin typeface="+mn-lt"/>
              </a:rPr>
              <a:t>Symptômes de danger - nouveau-né </a:t>
            </a:r>
            <a:r>
              <a:rPr lang="fr-FR" sz="1800" b="1" dirty="0" smtClean="0">
                <a:ln>
                  <a:solidFill>
                    <a:schemeClr val="accent2"/>
                  </a:solidFill>
                </a:ln>
                <a:latin typeface="+mn-lt"/>
              </a:rPr>
              <a:t>(</a:t>
            </a:r>
            <a:r>
              <a:rPr lang="fr-FR" sz="1800" b="1" dirty="0" err="1" smtClean="0">
                <a:ln>
                  <a:solidFill>
                    <a:schemeClr val="accent2"/>
                  </a:solidFill>
                </a:ln>
                <a:latin typeface="+mn-lt"/>
              </a:rPr>
              <a:t>beninnewborncards</a:t>
            </a:r>
            <a:r>
              <a:rPr lang="fr-FR" sz="1800" b="1" dirty="0" smtClean="0">
                <a:ln>
                  <a:solidFill>
                    <a:schemeClr val="accent2"/>
                  </a:solidFill>
                </a:ln>
                <a:latin typeface="+mn-lt"/>
              </a:rPr>
              <a:t>) </a:t>
            </a:r>
            <a:endParaRPr lang="fr-FR" sz="2400" b="1" dirty="0">
              <a:ln>
                <a:solidFill>
                  <a:schemeClr val="accent2"/>
                </a:solidFill>
              </a:ln>
              <a:latin typeface="+mn-lt"/>
            </a:endParaRPr>
          </a:p>
        </p:txBody>
      </p:sp>
      <p:pic>
        <p:nvPicPr>
          <p:cNvPr id="4" name="Content Placeholder 3"/>
          <p:cNvPicPr>
            <a:picLocks noGrp="1"/>
          </p:cNvPicPr>
          <p:nvPr>
            <p:ph idx="1"/>
          </p:nvPr>
        </p:nvPicPr>
        <p:blipFill rotWithShape="1">
          <a:blip r:embed="rId2"/>
          <a:srcRect l="22794" t="17569" r="23458" b="14848"/>
          <a:stretch/>
        </p:blipFill>
        <p:spPr bwMode="auto">
          <a:xfrm>
            <a:off x="2731566" y="1093988"/>
            <a:ext cx="8226244" cy="541174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024809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14166"/>
          </a:xfrm>
          <a:ln>
            <a:solidFill>
              <a:schemeClr val="accent4"/>
            </a:solidFill>
          </a:ln>
        </p:spPr>
        <p:txBody>
          <a:bodyPr anchor="t"/>
          <a:lstStyle/>
          <a:p>
            <a:r>
              <a:rPr lang="fr-FR" b="1" dirty="0" smtClean="0">
                <a:ln>
                  <a:solidFill>
                    <a:schemeClr val="accent2"/>
                  </a:solidFill>
                </a:ln>
                <a:latin typeface="+mn-lt"/>
              </a:rPr>
              <a:t>Signes de danger chez le nouveau-né </a:t>
            </a:r>
            <a:endParaRPr lang="fr-FR" b="1" dirty="0">
              <a:ln>
                <a:solidFill>
                  <a:schemeClr val="accent2"/>
                </a:solidFill>
              </a:ln>
              <a:latin typeface="+mn-lt"/>
            </a:endParaRPr>
          </a:p>
        </p:txBody>
      </p:sp>
      <p:sp>
        <p:nvSpPr>
          <p:cNvPr id="3" name="Content Placeholder 2"/>
          <p:cNvSpPr>
            <a:spLocks noGrp="1"/>
          </p:cNvSpPr>
          <p:nvPr>
            <p:ph idx="1"/>
          </p:nvPr>
        </p:nvSpPr>
        <p:spPr>
          <a:xfrm>
            <a:off x="481852" y="1237130"/>
            <a:ext cx="11351560" cy="4921903"/>
          </a:xfrm>
        </p:spPr>
        <p:txBody>
          <a:bodyPr>
            <a:normAutofit lnSpcReduction="10000"/>
          </a:bodyPr>
          <a:lstStyle/>
          <a:p>
            <a:pPr marL="514350" indent="-514350">
              <a:buFont typeface="+mj-lt"/>
              <a:buAutoNum type="alphaLcPeriod"/>
            </a:pPr>
            <a:r>
              <a:rPr lang="fr-FR" b="1" dirty="0" smtClean="0"/>
              <a:t>Digestion: </a:t>
            </a:r>
            <a:r>
              <a:rPr lang="fr-FR" dirty="0" smtClean="0"/>
              <a:t>Refus </a:t>
            </a:r>
            <a:r>
              <a:rPr lang="fr-FR" dirty="0"/>
              <a:t>ou incapacité de téter/tète </a:t>
            </a:r>
            <a:r>
              <a:rPr lang="fr-FR" dirty="0" smtClean="0"/>
              <a:t>peu. </a:t>
            </a:r>
          </a:p>
          <a:p>
            <a:pPr marL="514350" indent="-514350">
              <a:buFont typeface="+mj-lt"/>
              <a:buAutoNum type="alphaLcPeriod"/>
            </a:pPr>
            <a:r>
              <a:rPr lang="fr-FR" dirty="0"/>
              <a:t>Le nouveau-né </a:t>
            </a:r>
            <a:r>
              <a:rPr lang="fr-FR" dirty="0" err="1" smtClean="0"/>
              <a:t>renvoit</a:t>
            </a:r>
            <a:r>
              <a:rPr lang="fr-FR" dirty="0" smtClean="0"/>
              <a:t> / vomit tout. </a:t>
            </a:r>
          </a:p>
          <a:p>
            <a:pPr marL="514350" indent="-514350">
              <a:buFont typeface="+mj-lt"/>
              <a:buAutoNum type="alphaLcPeriod"/>
            </a:pPr>
            <a:r>
              <a:rPr lang="fr-FR" b="1" dirty="0" smtClean="0"/>
              <a:t>Système nerveux: </a:t>
            </a:r>
          </a:p>
          <a:p>
            <a:pPr marL="971550" lvl="1" indent="-514350">
              <a:buFont typeface="+mj-lt"/>
              <a:buAutoNum type="romanLcPeriod"/>
            </a:pPr>
            <a:r>
              <a:rPr lang="fr-FR" dirty="0" smtClean="0"/>
              <a:t>Léthargique</a:t>
            </a:r>
            <a:r>
              <a:rPr lang="fr-FR" dirty="0"/>
              <a:t>, très endormi, inactif, ne bouge pas, ne se réveille pas et ne peut pas sortir du sommeil pour </a:t>
            </a:r>
            <a:r>
              <a:rPr lang="fr-FR" dirty="0" smtClean="0"/>
              <a:t>s’alimenter;</a:t>
            </a:r>
          </a:p>
          <a:p>
            <a:pPr marL="971550" lvl="1" indent="-514350">
              <a:buFont typeface="+mj-lt"/>
              <a:buAutoNum type="romanLcPeriod"/>
            </a:pPr>
            <a:r>
              <a:rPr lang="fr-FR" dirty="0" smtClean="0"/>
              <a:t>La </a:t>
            </a:r>
            <a:r>
              <a:rPr lang="fr-FR" dirty="0"/>
              <a:t>fièvre, le corps est très chaud ou très froid </a:t>
            </a:r>
            <a:r>
              <a:rPr lang="fr-FR" dirty="0" smtClean="0"/>
              <a:t>(</a:t>
            </a:r>
            <a:r>
              <a:rPr lang="fr-FR" dirty="0" err="1"/>
              <a:t>t</a:t>
            </a:r>
            <a:r>
              <a:rPr lang="fr-FR" dirty="0" err="1" smtClean="0"/>
              <a:t>emp</a:t>
            </a:r>
            <a:r>
              <a:rPr lang="fr-FR" dirty="0"/>
              <a:t>. </a:t>
            </a:r>
            <a:r>
              <a:rPr lang="fr-FR" dirty="0" smtClean="0"/>
              <a:t>&gt;37.5°C </a:t>
            </a:r>
            <a:r>
              <a:rPr lang="fr-FR" dirty="0"/>
              <a:t>or &lt;</a:t>
            </a:r>
            <a:r>
              <a:rPr lang="fr-FR" dirty="0" smtClean="0"/>
              <a:t>  35.5°C)</a:t>
            </a:r>
          </a:p>
          <a:p>
            <a:pPr marL="971550" lvl="1" indent="-514350">
              <a:buFont typeface="+mj-lt"/>
              <a:buAutoNum type="romanLcPeriod"/>
            </a:pPr>
            <a:r>
              <a:rPr lang="fr-FR" dirty="0" smtClean="0"/>
              <a:t>Convulsions</a:t>
            </a:r>
          </a:p>
          <a:p>
            <a:pPr marL="514350" indent="-514350">
              <a:buFont typeface="+mj-lt"/>
              <a:buAutoNum type="alphaLcPeriod"/>
            </a:pPr>
            <a:r>
              <a:rPr lang="fr-FR" b="1" dirty="0" smtClean="0"/>
              <a:t>Troubles respiratoires : </a:t>
            </a:r>
            <a:r>
              <a:rPr lang="fr-FR" dirty="0" smtClean="0"/>
              <a:t>respiration rapide. &gt; 60/ min, </a:t>
            </a:r>
            <a:r>
              <a:rPr lang="fr-FR" dirty="0"/>
              <a:t>respiration bruyante </a:t>
            </a:r>
            <a:endParaRPr lang="fr-FR" dirty="0" smtClean="0"/>
          </a:p>
          <a:p>
            <a:pPr marL="514350" indent="-514350">
              <a:buFont typeface="+mj-lt"/>
              <a:buAutoNum type="alphaLcPeriod"/>
            </a:pPr>
            <a:r>
              <a:rPr lang="fr-FR" b="1" dirty="0" smtClean="0"/>
              <a:t>La peau: </a:t>
            </a:r>
            <a:r>
              <a:rPr lang="fr-FR" dirty="0" smtClean="0"/>
              <a:t>Pustules </a:t>
            </a:r>
            <a:r>
              <a:rPr lang="fr-FR" dirty="0"/>
              <a:t>ou boutons sur la peau</a:t>
            </a:r>
            <a:r>
              <a:rPr lang="fr-FR" dirty="0" smtClean="0"/>
              <a:t>.</a:t>
            </a:r>
          </a:p>
          <a:p>
            <a:pPr marL="514350" indent="-514350">
              <a:buFont typeface="+mj-lt"/>
              <a:buAutoNum type="alphaLcPeriod"/>
            </a:pPr>
            <a:r>
              <a:rPr lang="fr-FR" b="1" dirty="0" smtClean="0"/>
              <a:t>Petit poids </a:t>
            </a:r>
            <a:r>
              <a:rPr lang="fr-FR" dirty="0">
                <a:solidFill>
                  <a:srgbClr val="131A1C"/>
                </a:solidFill>
              </a:rPr>
              <a:t>à</a:t>
            </a:r>
            <a:r>
              <a:rPr lang="fr-FR" dirty="0" smtClean="0"/>
              <a:t> la naissance &lt;2500gms. </a:t>
            </a:r>
            <a:endParaRPr lang="fr-FR" dirty="0"/>
          </a:p>
        </p:txBody>
      </p:sp>
    </p:spTree>
    <p:extLst>
      <p:ext uri="{BB962C8B-B14F-4D97-AF65-F5344CB8AC3E}">
        <p14:creationId xmlns:p14="http://schemas.microsoft.com/office/powerpoint/2010/main" val="33032787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342120" cy="1123015"/>
          </a:xfrm>
          <a:ln>
            <a:solidFill>
              <a:schemeClr val="accent4"/>
            </a:solidFill>
          </a:ln>
        </p:spPr>
        <p:txBody>
          <a:bodyPr anchor="t">
            <a:noAutofit/>
          </a:bodyPr>
          <a:lstStyle/>
          <a:p>
            <a:pPr algn="ctr"/>
            <a:r>
              <a:rPr lang="fr-FR" sz="4000" b="1" dirty="0" smtClean="0">
                <a:ln>
                  <a:solidFill>
                    <a:schemeClr val="accent2"/>
                  </a:solidFill>
                </a:ln>
                <a:latin typeface="+mn-lt"/>
              </a:rPr>
              <a:t>Signes d’infection bactérienne chez le nouveau-né. </a:t>
            </a:r>
            <a:endParaRPr lang="fr-FR" sz="4000" b="1" dirty="0">
              <a:ln>
                <a:solidFill>
                  <a:schemeClr val="accent2"/>
                </a:solidFill>
              </a:ln>
              <a:latin typeface="+mn-lt"/>
            </a:endParaRPr>
          </a:p>
        </p:txBody>
      </p:sp>
      <p:sp>
        <p:nvSpPr>
          <p:cNvPr id="3" name="Content Placeholder 2"/>
          <p:cNvSpPr>
            <a:spLocks noGrp="1"/>
          </p:cNvSpPr>
          <p:nvPr>
            <p:ph idx="1"/>
          </p:nvPr>
        </p:nvSpPr>
        <p:spPr>
          <a:xfrm>
            <a:off x="963706" y="1900518"/>
            <a:ext cx="10515600" cy="3621741"/>
          </a:xfrm>
        </p:spPr>
        <p:txBody>
          <a:bodyPr>
            <a:normAutofit/>
          </a:bodyPr>
          <a:lstStyle/>
          <a:p>
            <a:r>
              <a:rPr lang="fr-FR" sz="3200" b="1" dirty="0" smtClean="0"/>
              <a:t>Maladie grave:  </a:t>
            </a:r>
            <a:r>
              <a:rPr lang="fr-FR" sz="3200" dirty="0" smtClean="0"/>
              <a:t>nourrissons inerte/ inconscient, antécédents de convulsions/ incapacité </a:t>
            </a:r>
            <a:r>
              <a:rPr lang="fr-FR" sz="3200" dirty="0">
                <a:solidFill>
                  <a:srgbClr val="000000"/>
                </a:solidFill>
              </a:rPr>
              <a:t>à</a:t>
            </a:r>
            <a:r>
              <a:rPr lang="fr-FR" sz="3200" dirty="0" smtClean="0"/>
              <a:t> s’alimenter, hémorragies graves, et bombement des fontanelles. </a:t>
            </a:r>
            <a:r>
              <a:rPr lang="fr-FR" sz="3200" dirty="0"/>
              <a:t>	</a:t>
            </a:r>
            <a:endParaRPr lang="fr-FR" sz="3200" dirty="0" smtClean="0"/>
          </a:p>
          <a:p>
            <a:r>
              <a:rPr lang="fr-FR" sz="3200" b="1" dirty="0" smtClean="0"/>
              <a:t>Infections graves: </a:t>
            </a:r>
            <a:r>
              <a:rPr lang="fr-FR" sz="3200" dirty="0" smtClean="0"/>
              <a:t>fièvre &gt; 38C, faible alimentation, mouvement limites ou tirage respiratoire. </a:t>
            </a:r>
          </a:p>
          <a:p>
            <a:r>
              <a:rPr lang="fr-FR" sz="3200" b="1" dirty="0" smtClean="0"/>
              <a:t>Respiration rapide: </a:t>
            </a:r>
            <a:r>
              <a:rPr lang="fr-FR" sz="3200" dirty="0" smtClean="0"/>
              <a:t>&gt;60 respirations par minute. </a:t>
            </a:r>
            <a:endParaRPr lang="fr-FR" sz="3200" dirty="0"/>
          </a:p>
        </p:txBody>
      </p:sp>
    </p:spTree>
    <p:extLst>
      <p:ext uri="{BB962C8B-B14F-4D97-AF65-F5344CB8AC3E}">
        <p14:creationId xmlns:p14="http://schemas.microsoft.com/office/powerpoint/2010/main" val="22572481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8780" y="380115"/>
            <a:ext cx="8394492" cy="1325563"/>
          </a:xfrm>
          <a:ln>
            <a:solidFill>
              <a:schemeClr val="accent4"/>
            </a:solidFill>
          </a:ln>
        </p:spPr>
        <p:txBody>
          <a:bodyPr>
            <a:normAutofit fontScale="90000"/>
          </a:bodyPr>
          <a:lstStyle/>
          <a:p>
            <a:pPr algn="ctr"/>
            <a:r>
              <a:rPr lang="fr-FR" sz="4000" b="1" dirty="0" smtClean="0">
                <a:ln>
                  <a:solidFill>
                    <a:schemeClr val="accent2"/>
                  </a:solidFill>
                </a:ln>
                <a:latin typeface="+mn-lt"/>
              </a:rPr>
              <a:t>Fonctions fondamentales des soins obstétriques d’urgences de base (SONUB)</a:t>
            </a:r>
            <a:endParaRPr lang="fr-FR" sz="4000" b="1" dirty="0">
              <a:ln>
                <a:solidFill>
                  <a:schemeClr val="accent2"/>
                </a:solidFill>
              </a:ln>
              <a:latin typeface="+mn-lt"/>
            </a:endParaRPr>
          </a:p>
        </p:txBody>
      </p:sp>
      <p:sp>
        <p:nvSpPr>
          <p:cNvPr id="3" name="Content Placeholder 2"/>
          <p:cNvSpPr>
            <a:spLocks noGrp="1"/>
          </p:cNvSpPr>
          <p:nvPr>
            <p:ph idx="1"/>
          </p:nvPr>
        </p:nvSpPr>
        <p:spPr>
          <a:xfrm>
            <a:off x="838199" y="1825625"/>
            <a:ext cx="11031071" cy="4351338"/>
          </a:xfrm>
        </p:spPr>
        <p:txBody>
          <a:bodyPr>
            <a:normAutofit fontScale="92500" lnSpcReduction="10000"/>
          </a:bodyPr>
          <a:lstStyle/>
          <a:p>
            <a:pPr marL="0" indent="0">
              <a:buNone/>
            </a:pPr>
            <a:r>
              <a:rPr lang="fr-FR" i="1" dirty="0"/>
              <a:t>Garantir les SONU de base dans l’ensemble des centres de santé. Cela signifie que le personnel est compétent et dispose des ressources pour</a:t>
            </a:r>
            <a:r>
              <a:rPr lang="fr-FR" i="1" dirty="0" smtClean="0"/>
              <a:t>:</a:t>
            </a:r>
          </a:p>
          <a:p>
            <a:pPr marL="514350" indent="-514350">
              <a:buFont typeface="+mj-lt"/>
              <a:buAutoNum type="arabicPeriod"/>
            </a:pPr>
            <a:r>
              <a:rPr lang="fr-FR" dirty="0" smtClean="0"/>
              <a:t>Administrer des antibiotiques par voie parentérale pour le traitement de l’infection généralisée ou disséminée sur tous le corps.  </a:t>
            </a:r>
            <a:endParaRPr lang="fr-FR" dirty="0"/>
          </a:p>
          <a:p>
            <a:pPr marL="514350" indent="-514350">
              <a:buFont typeface="+mj-lt"/>
              <a:buAutoNum type="arabicPeriod"/>
            </a:pPr>
            <a:r>
              <a:rPr lang="fr-FR" dirty="0" smtClean="0"/>
              <a:t>Administrer des </a:t>
            </a:r>
            <a:r>
              <a:rPr lang="fr-FR" dirty="0" err="1" smtClean="0"/>
              <a:t>utérotoniques</a:t>
            </a:r>
            <a:r>
              <a:rPr lang="fr-FR" dirty="0" smtClean="0"/>
              <a:t> (à savoir de l’ocytocine injectable - par voie parentérale - ou des comprimés de </a:t>
            </a:r>
            <a:r>
              <a:rPr lang="fr-FR" dirty="0" err="1" smtClean="0"/>
              <a:t>misoprostol</a:t>
            </a:r>
            <a:r>
              <a:rPr lang="fr-FR" dirty="0" smtClean="0"/>
              <a:t>) pour prévenir les hémorragies du postpartum et administrer de l’acide </a:t>
            </a:r>
            <a:r>
              <a:rPr lang="fr-FR" dirty="0" err="1" smtClean="0"/>
              <a:t>tranexamique</a:t>
            </a:r>
            <a:r>
              <a:rPr lang="fr-FR" dirty="0" smtClean="0"/>
              <a:t> par intraveineuse en plus des soins de base pour les femmes qui présentent une hémorragie postpartum diagnostiquée cliniquement. </a:t>
            </a:r>
            <a:endParaRPr lang="fr-FR" dirty="0"/>
          </a:p>
          <a:p>
            <a:pPr marL="514350" indent="-514350">
              <a:buFont typeface="+mj-lt"/>
              <a:buAutoNum type="arabicPeriod"/>
            </a:pPr>
            <a:r>
              <a:rPr lang="fr-FR" dirty="0" smtClean="0"/>
              <a:t>Administrer des anticonvulsivants par voie parentérale (à savoir, du sulfate de magnésie), pour prévenir et traiter la pré-éclampsie et de l’éclampsie. </a:t>
            </a:r>
            <a:r>
              <a:rPr lang="fr-FR" dirty="0"/>
              <a:t>	</a:t>
            </a:r>
          </a:p>
        </p:txBody>
      </p:sp>
    </p:spTree>
    <p:extLst>
      <p:ext uri="{BB962C8B-B14F-4D97-AF65-F5344CB8AC3E}">
        <p14:creationId xmlns:p14="http://schemas.microsoft.com/office/powerpoint/2010/main" val="28737751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endParaRPr lang="fr-FR" dirty="0">
              <a:solidFill>
                <a:prstClr val="black"/>
              </a:solidFill>
            </a:endParaRPr>
          </a:p>
          <a:p>
            <a:pPr marL="514350" lvl="0" indent="-514350">
              <a:buFont typeface="+mj-lt"/>
              <a:buAutoNum type="arabicPeriod" startAt="4"/>
            </a:pPr>
            <a:r>
              <a:rPr lang="fr-FR" sz="2600" dirty="0" smtClean="0">
                <a:solidFill>
                  <a:prstClr val="black"/>
                </a:solidFill>
              </a:rPr>
              <a:t>Réaliser/ pratiquer un </a:t>
            </a:r>
            <a:r>
              <a:rPr lang="fr-FR" sz="2600" dirty="0">
                <a:solidFill>
                  <a:prstClr val="black"/>
                </a:solidFill>
              </a:rPr>
              <a:t>accouchement vaginal assisté  (par exemple </a:t>
            </a:r>
            <a:r>
              <a:rPr lang="fr-FR" sz="2600" dirty="0" smtClean="0">
                <a:solidFill>
                  <a:prstClr val="black"/>
                </a:solidFill>
              </a:rPr>
              <a:t>recourir </a:t>
            </a:r>
            <a:r>
              <a:rPr lang="fr-FR" sz="2600" dirty="0">
                <a:solidFill>
                  <a:prstClr val="black"/>
                </a:solidFill>
              </a:rPr>
              <a:t>à l’extraction par </a:t>
            </a:r>
            <a:r>
              <a:rPr lang="fr-FR" sz="2600" dirty="0" smtClean="0">
                <a:solidFill>
                  <a:prstClr val="black"/>
                </a:solidFill>
              </a:rPr>
              <a:t>ventouse obstétricale en cas de détresse de la mère ou du bébé dans les dernières étapes du travail).</a:t>
            </a:r>
            <a:endParaRPr lang="fr-FR" sz="2600" dirty="0">
              <a:solidFill>
                <a:prstClr val="black"/>
              </a:solidFill>
            </a:endParaRPr>
          </a:p>
          <a:p>
            <a:pPr marL="514350" lvl="0" indent="-514350">
              <a:buFont typeface="+mj-lt"/>
              <a:buAutoNum type="arabicPeriod" startAt="4"/>
            </a:pPr>
            <a:r>
              <a:rPr lang="fr-FR" sz="2600" dirty="0" smtClean="0">
                <a:solidFill>
                  <a:prstClr val="black"/>
                </a:solidFill>
              </a:rPr>
              <a:t>Révision manuelle de la cavité utérine (en cas de rétention placentaire).  </a:t>
            </a:r>
            <a:endParaRPr lang="fr-FR" sz="2600" dirty="0">
              <a:solidFill>
                <a:prstClr val="black"/>
              </a:solidFill>
            </a:endParaRPr>
          </a:p>
          <a:p>
            <a:pPr marL="514350" lvl="0" indent="-514350">
              <a:buFont typeface="+mj-lt"/>
              <a:buAutoNum type="arabicPeriod" startAt="4"/>
            </a:pPr>
            <a:r>
              <a:rPr lang="fr-FR" sz="2600" dirty="0" smtClean="0">
                <a:solidFill>
                  <a:prstClr val="black"/>
                </a:solidFill>
              </a:rPr>
              <a:t>Évacuation utérine (en cas de fausse couche ou d’avortement incomplet). </a:t>
            </a:r>
            <a:endParaRPr lang="fr-FR" sz="2600" dirty="0">
              <a:solidFill>
                <a:prstClr val="black"/>
              </a:solidFill>
            </a:endParaRPr>
          </a:p>
          <a:p>
            <a:pPr marL="514350" lvl="0" indent="-514350">
              <a:buFont typeface="+mj-lt"/>
              <a:buAutoNum type="arabicPeriod" startAt="4"/>
            </a:pPr>
            <a:r>
              <a:rPr lang="fr-FR" sz="2600" dirty="0">
                <a:solidFill>
                  <a:prstClr val="black"/>
                </a:solidFill>
              </a:rPr>
              <a:t>L</a:t>
            </a:r>
            <a:r>
              <a:rPr lang="fr-FR" sz="2600" dirty="0" smtClean="0">
                <a:solidFill>
                  <a:prstClr val="black"/>
                </a:solidFill>
              </a:rPr>
              <a:t>a réanimation néonatale de base (par exemple, avec un ballon et un masque). </a:t>
            </a:r>
            <a:endParaRPr lang="fr-FR" sz="2600" dirty="0">
              <a:solidFill>
                <a:prstClr val="black"/>
              </a:solidFill>
            </a:endParaRPr>
          </a:p>
          <a:p>
            <a:pPr lvl="0"/>
            <a:endParaRPr lang="fr-FR" dirty="0">
              <a:solidFill>
                <a:prstClr val="black"/>
              </a:solidFill>
            </a:endParaRPr>
          </a:p>
          <a:p>
            <a:endParaRPr lang="fr-FR" dirty="0"/>
          </a:p>
        </p:txBody>
      </p:sp>
      <p:sp>
        <p:nvSpPr>
          <p:cNvPr id="5" name="Title 1"/>
          <p:cNvSpPr>
            <a:spLocks noGrp="1"/>
          </p:cNvSpPr>
          <p:nvPr>
            <p:ph type="title"/>
          </p:nvPr>
        </p:nvSpPr>
        <p:spPr>
          <a:xfrm>
            <a:off x="1349114" y="500062"/>
            <a:ext cx="8394492" cy="1325563"/>
          </a:xfrm>
          <a:ln>
            <a:solidFill>
              <a:schemeClr val="accent4"/>
            </a:solidFill>
          </a:ln>
        </p:spPr>
        <p:txBody>
          <a:bodyPr>
            <a:normAutofit fontScale="90000"/>
          </a:bodyPr>
          <a:lstStyle/>
          <a:p>
            <a:pPr algn="ctr"/>
            <a:r>
              <a:rPr lang="fr-FR" sz="4000" b="1" dirty="0" smtClean="0">
                <a:ln>
                  <a:solidFill>
                    <a:schemeClr val="accent2"/>
                  </a:solidFill>
                </a:ln>
                <a:latin typeface="+mn-lt"/>
              </a:rPr>
              <a:t>Fonctions fondamentales des soins obstétriques d’urgences de base (SONUB)</a:t>
            </a:r>
            <a:endParaRPr lang="fr-FR" sz="4000" b="1" dirty="0">
              <a:ln>
                <a:solidFill>
                  <a:schemeClr val="accent2"/>
                </a:solidFill>
              </a:ln>
              <a:latin typeface="+mn-lt"/>
            </a:endParaRPr>
          </a:p>
        </p:txBody>
      </p:sp>
    </p:spTree>
    <p:extLst>
      <p:ext uri="{BB962C8B-B14F-4D97-AF65-F5344CB8AC3E}">
        <p14:creationId xmlns:p14="http://schemas.microsoft.com/office/powerpoint/2010/main" val="11329481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188388" cy="1148882"/>
          </a:xfrm>
          <a:ln>
            <a:solidFill>
              <a:schemeClr val="accent4"/>
            </a:solidFill>
          </a:ln>
        </p:spPr>
        <p:txBody>
          <a:bodyPr anchor="t">
            <a:normAutofit fontScale="90000"/>
          </a:bodyPr>
          <a:lstStyle/>
          <a:p>
            <a:pPr algn="ctr"/>
            <a:r>
              <a:rPr lang="fr-FR" b="1" dirty="0">
                <a:ln>
                  <a:solidFill>
                    <a:schemeClr val="accent2"/>
                  </a:solidFill>
                </a:ln>
                <a:latin typeface="+mn-lt"/>
              </a:rPr>
              <a:t>Garantir les SONU complets dans les hôpitaux</a:t>
            </a:r>
            <a:r>
              <a:rPr lang="fr-FR" dirty="0">
                <a:ln>
                  <a:solidFill>
                    <a:schemeClr val="accent2"/>
                  </a:solidFill>
                </a:ln>
              </a:rPr>
              <a:t>. </a:t>
            </a:r>
            <a:r>
              <a:rPr lang="fr-FR" dirty="0" smtClean="0">
                <a:ln>
                  <a:solidFill>
                    <a:schemeClr val="accent2"/>
                  </a:solidFill>
                </a:ln>
              </a:rPr>
              <a:t/>
            </a:r>
            <a:br>
              <a:rPr lang="fr-FR" dirty="0" smtClean="0">
                <a:ln>
                  <a:solidFill>
                    <a:schemeClr val="accent2"/>
                  </a:solidFill>
                </a:ln>
              </a:rPr>
            </a:br>
            <a:r>
              <a:rPr lang="fr-FR" b="1" dirty="0" smtClean="0">
                <a:ln>
                  <a:solidFill>
                    <a:schemeClr val="accent2"/>
                  </a:solidFill>
                </a:ln>
                <a:latin typeface="+mn-lt"/>
              </a:rPr>
              <a:t>Fonctions signal ( pour SONUC)</a:t>
            </a:r>
            <a:r>
              <a:rPr lang="fr-FR" dirty="0">
                <a:ln>
                  <a:solidFill>
                    <a:schemeClr val="accent2"/>
                  </a:solidFill>
                </a:ln>
              </a:rPr>
              <a:t/>
            </a:r>
            <a:br>
              <a:rPr lang="fr-FR" dirty="0">
                <a:ln>
                  <a:solidFill>
                    <a:schemeClr val="accent2"/>
                  </a:solidFill>
                </a:ln>
              </a:rPr>
            </a:br>
            <a:endParaRPr lang="fr-FR" dirty="0">
              <a:ln>
                <a:solidFill>
                  <a:schemeClr val="accent2"/>
                </a:solidFill>
              </a:ln>
            </a:endParaRPr>
          </a:p>
        </p:txBody>
      </p:sp>
      <p:sp>
        <p:nvSpPr>
          <p:cNvPr id="3" name="Content Placeholder 2"/>
          <p:cNvSpPr>
            <a:spLocks noGrp="1"/>
          </p:cNvSpPr>
          <p:nvPr>
            <p:ph idx="1"/>
          </p:nvPr>
        </p:nvSpPr>
        <p:spPr>
          <a:xfrm>
            <a:off x="838199" y="1825625"/>
            <a:ext cx="10780059" cy="3091149"/>
          </a:xfrm>
        </p:spPr>
        <p:txBody>
          <a:bodyPr/>
          <a:lstStyle/>
          <a:p>
            <a:pPr marL="0" indent="0">
              <a:buNone/>
            </a:pPr>
            <a:r>
              <a:rPr lang="fr-FR" dirty="0" smtClean="0">
                <a:solidFill>
                  <a:prstClr val="black"/>
                </a:solidFill>
                <a:latin typeface="Calibri" panose="020F0502020204030204" pitchFamily="34" charset="0"/>
                <a:ea typeface="+mj-ea"/>
                <a:cs typeface="+mj-cs"/>
              </a:rPr>
              <a:t>Le </a:t>
            </a:r>
            <a:r>
              <a:rPr lang="fr-FR" dirty="0">
                <a:solidFill>
                  <a:prstClr val="black"/>
                </a:solidFill>
                <a:latin typeface="Calibri" panose="020F0502020204030204" pitchFamily="34" charset="0"/>
                <a:ea typeface="+mj-ea"/>
                <a:cs typeface="+mj-cs"/>
              </a:rPr>
              <a:t>personnel est </a:t>
            </a:r>
            <a:r>
              <a:rPr lang="fr-FR" dirty="0" smtClean="0">
                <a:solidFill>
                  <a:prstClr val="black"/>
                </a:solidFill>
                <a:latin typeface="Calibri" panose="020F0502020204030204" pitchFamily="34" charset="0"/>
                <a:ea typeface="+mj-ea"/>
                <a:cs typeface="+mj-cs"/>
              </a:rPr>
              <a:t>qualifié, compétent </a:t>
            </a:r>
            <a:r>
              <a:rPr lang="fr-FR" dirty="0">
                <a:solidFill>
                  <a:prstClr val="black"/>
                </a:solidFill>
                <a:latin typeface="Calibri" panose="020F0502020204030204" pitchFamily="34" charset="0"/>
                <a:ea typeface="+mj-ea"/>
                <a:cs typeface="+mj-cs"/>
              </a:rPr>
              <a:t>et dispose des ressources pour </a:t>
            </a:r>
            <a:r>
              <a:rPr lang="fr-FR" dirty="0" smtClean="0">
                <a:solidFill>
                  <a:prstClr val="black"/>
                </a:solidFill>
                <a:latin typeface="Calibri" panose="020F0502020204030204" pitchFamily="34" charset="0"/>
                <a:ea typeface="+mj-ea"/>
                <a:cs typeface="+mj-cs"/>
              </a:rPr>
              <a:t>pratiquer </a:t>
            </a:r>
            <a:r>
              <a:rPr lang="fr-FR" u="sng" dirty="0" smtClean="0">
                <a:solidFill>
                  <a:prstClr val="black"/>
                </a:solidFill>
                <a:latin typeface="Calibri" panose="020F0502020204030204" pitchFamily="34" charset="0"/>
                <a:ea typeface="+mj-ea"/>
                <a:cs typeface="+mj-cs"/>
              </a:rPr>
              <a:t>les SONUB plus</a:t>
            </a:r>
            <a:r>
              <a:rPr lang="fr-FR" dirty="0" smtClean="0">
                <a:solidFill>
                  <a:prstClr val="black"/>
                </a:solidFill>
                <a:latin typeface="Calibri" panose="020F0502020204030204" pitchFamily="34" charset="0"/>
                <a:ea typeface="+mj-ea"/>
                <a:cs typeface="+mj-cs"/>
              </a:rPr>
              <a:t>:</a:t>
            </a:r>
          </a:p>
          <a:p>
            <a:pPr marL="514350" indent="-514350">
              <a:buFont typeface="+mj-lt"/>
              <a:buAutoNum type="arabicPeriod" startAt="8"/>
            </a:pPr>
            <a:r>
              <a:rPr lang="fr-FR" sz="2600" dirty="0" smtClean="0">
                <a:latin typeface="Calibri" panose="020F0502020204030204" pitchFamily="34" charset="0"/>
              </a:rPr>
              <a:t>Réaliser des interventions chirurgicales (par exemple,  césariennes).</a:t>
            </a:r>
          </a:p>
          <a:p>
            <a:pPr marL="514350" indent="-514350">
              <a:buFont typeface="+mj-lt"/>
              <a:buAutoNum type="arabicPeriod" startAt="8"/>
            </a:pPr>
            <a:r>
              <a:rPr lang="fr-FR" sz="2600" dirty="0" smtClean="0">
                <a:latin typeface="Calibri" panose="020F0502020204030204" pitchFamily="34" charset="0"/>
              </a:rPr>
              <a:t>Réaliser des transfusions sanguines rationnelles  et sécurisées, en respectant les précautions standard. </a:t>
            </a:r>
            <a:endParaRPr lang="fr-FR" sz="2600" dirty="0">
              <a:latin typeface="Calibri" panose="020F0502020204030204" pitchFamily="34" charset="0"/>
            </a:endParaRPr>
          </a:p>
        </p:txBody>
      </p:sp>
    </p:spTree>
    <p:extLst>
      <p:ext uri="{BB962C8B-B14F-4D97-AF65-F5344CB8AC3E}">
        <p14:creationId xmlns:p14="http://schemas.microsoft.com/office/powerpoint/2010/main" val="24203792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555480" cy="1097915"/>
          </a:xfrm>
          <a:ln>
            <a:solidFill>
              <a:schemeClr val="accent4"/>
            </a:solidFill>
          </a:ln>
        </p:spPr>
        <p:txBody>
          <a:bodyPr anchor="t">
            <a:noAutofit/>
          </a:bodyPr>
          <a:lstStyle/>
          <a:p>
            <a:pPr algn="ctr"/>
            <a:r>
              <a:rPr lang="fr-FR" sz="3400" b="1" dirty="0" smtClean="0">
                <a:ln>
                  <a:solidFill>
                    <a:schemeClr val="accent2"/>
                  </a:solidFill>
                </a:ln>
                <a:latin typeface="+mn-lt"/>
              </a:rPr>
              <a:t>Niveau -Etablissement de sante primaire-</a:t>
            </a:r>
            <a:r>
              <a:rPr lang="fr-FR" sz="3400" b="1" dirty="0">
                <a:ln>
                  <a:solidFill>
                    <a:schemeClr val="accent2"/>
                  </a:solidFill>
                </a:ln>
                <a:latin typeface="+mn-lt"/>
                <a:ea typeface="Calibri" panose="020F0502020204030204" pitchFamily="34" charset="0"/>
                <a:cs typeface="Times New Roman" panose="02020603050405020304" pitchFamily="18" charset="0"/>
              </a:rPr>
              <a:t> </a:t>
            </a:r>
            <a:r>
              <a:rPr lang="fr-FR" sz="3400" b="1" dirty="0" smtClean="0">
                <a:ln>
                  <a:solidFill>
                    <a:schemeClr val="accent2"/>
                  </a:solidFill>
                </a:ln>
                <a:latin typeface="+mn-lt"/>
                <a:ea typeface="Calibri" panose="020F0502020204030204" pitchFamily="34" charset="0"/>
                <a:cs typeface="Times New Roman" panose="02020603050405020304" pitchFamily="18" charset="0"/>
              </a:rPr>
              <a:t/>
            </a:r>
            <a:br>
              <a:rPr lang="fr-FR" sz="3400" b="1" dirty="0" smtClean="0">
                <a:ln>
                  <a:solidFill>
                    <a:schemeClr val="accent2"/>
                  </a:solidFill>
                </a:ln>
                <a:latin typeface="+mn-lt"/>
                <a:ea typeface="Calibri" panose="020F0502020204030204" pitchFamily="34" charset="0"/>
                <a:cs typeface="Times New Roman" panose="02020603050405020304" pitchFamily="18" charset="0"/>
              </a:rPr>
            </a:br>
            <a:r>
              <a:rPr lang="fr-FR" sz="3400" b="1" dirty="0" smtClean="0">
                <a:ln>
                  <a:solidFill>
                    <a:schemeClr val="accent2"/>
                  </a:solidFill>
                </a:ln>
                <a:latin typeface="+mn-lt"/>
                <a:ea typeface="Calibri" panose="020F0502020204030204" pitchFamily="34" charset="0"/>
                <a:cs typeface="Times New Roman" panose="02020603050405020304" pitchFamily="18" charset="0"/>
              </a:rPr>
              <a:t>centre </a:t>
            </a:r>
            <a:r>
              <a:rPr lang="fr-FR" sz="3400" b="1" dirty="0">
                <a:ln>
                  <a:solidFill>
                    <a:schemeClr val="accent2"/>
                  </a:solidFill>
                </a:ln>
                <a:latin typeface="+mn-lt"/>
                <a:ea typeface="Calibri" panose="020F0502020204030204" pitchFamily="34" charset="0"/>
                <a:cs typeface="Times New Roman" panose="02020603050405020304" pitchFamily="18" charset="0"/>
              </a:rPr>
              <a:t>de </a:t>
            </a:r>
            <a:r>
              <a:rPr lang="fr-FR" sz="3400" b="1" dirty="0" smtClean="0">
                <a:ln>
                  <a:solidFill>
                    <a:schemeClr val="accent2"/>
                  </a:solidFill>
                </a:ln>
                <a:latin typeface="+mn-lt"/>
                <a:ea typeface="Calibri" panose="020F0502020204030204" pitchFamily="34" charset="0"/>
                <a:cs typeface="Times New Roman" panose="02020603050405020304" pitchFamily="18" charset="0"/>
              </a:rPr>
              <a:t>sant</a:t>
            </a:r>
            <a:r>
              <a:rPr lang="fr-FR" sz="3400" b="1" dirty="0" smtClean="0">
                <a:ln>
                  <a:solidFill>
                    <a:schemeClr val="accent2"/>
                  </a:solidFill>
                </a:ln>
                <a:latin typeface="+mn-lt"/>
              </a:rPr>
              <a:t>é: Les soins essentiels du nouveau-né</a:t>
            </a:r>
            <a:endParaRPr lang="fr-FR" sz="3400" b="1" dirty="0">
              <a:ln>
                <a:solidFill>
                  <a:schemeClr val="accent2"/>
                </a:solidFill>
              </a:ln>
              <a:latin typeface="+mn-lt"/>
            </a:endParaRPr>
          </a:p>
        </p:txBody>
      </p:sp>
      <p:sp>
        <p:nvSpPr>
          <p:cNvPr id="3" name="Content Placeholder 2"/>
          <p:cNvSpPr>
            <a:spLocks noGrp="1"/>
          </p:cNvSpPr>
          <p:nvPr>
            <p:ph idx="1"/>
          </p:nvPr>
        </p:nvSpPr>
        <p:spPr>
          <a:xfrm>
            <a:off x="838200" y="1546167"/>
            <a:ext cx="10515600" cy="4908420"/>
          </a:xfrm>
        </p:spPr>
        <p:txBody>
          <a:bodyPr>
            <a:normAutofit fontScale="92500" lnSpcReduction="20000"/>
          </a:bodyPr>
          <a:lstStyle/>
          <a:p>
            <a:pPr marL="342900" marR="0" lvl="0" indent="-342900">
              <a:lnSpc>
                <a:spcPct val="107000"/>
              </a:lnSpc>
              <a:spcBef>
                <a:spcPts val="0"/>
              </a:spcBef>
              <a:spcAft>
                <a:spcPts val="0"/>
              </a:spcAft>
              <a:buFont typeface="Symbol" panose="05050102010706020507" pitchFamily="18" charset="2"/>
              <a:buChar char=""/>
            </a:pPr>
            <a:r>
              <a:rPr lang="fr-FR" sz="3100" dirty="0" smtClean="0">
                <a:ea typeface="Calibri" panose="020F0502020204030204" pitchFamily="34" charset="0"/>
                <a:cs typeface="Times New Roman" panose="02020603050405020304" pitchFamily="18" charset="0"/>
              </a:rPr>
              <a:t>En se servant du </a:t>
            </a:r>
            <a:r>
              <a:rPr lang="fr-FR" sz="3100" dirty="0" err="1" smtClean="0">
                <a:ea typeface="Calibri" panose="020F0502020204030204" pitchFamily="34" charset="0"/>
                <a:cs typeface="Times New Roman" panose="02020603050405020304" pitchFamily="18" charset="0"/>
              </a:rPr>
              <a:t>partogramme</a:t>
            </a:r>
            <a:r>
              <a:rPr lang="fr-FR" sz="3100" dirty="0" smtClean="0">
                <a:ea typeface="Calibri" panose="020F0502020204030204" pitchFamily="34" charset="0"/>
                <a:cs typeface="Times New Roman" panose="02020603050405020304" pitchFamily="18" charset="0"/>
              </a:rPr>
              <a:t>, identifiez </a:t>
            </a:r>
            <a:r>
              <a:rPr lang="fr-FR" sz="3100" dirty="0">
                <a:ea typeface="Calibri" panose="020F0502020204030204" pitchFamily="34" charset="0"/>
                <a:cs typeface="Times New Roman" panose="02020603050405020304" pitchFamily="18" charset="0"/>
              </a:rPr>
              <a:t>et </a:t>
            </a:r>
            <a:r>
              <a:rPr lang="fr-FR" sz="3100" dirty="0" smtClean="0">
                <a:ea typeface="Calibri" panose="020F0502020204030204" pitchFamily="34" charset="0"/>
                <a:cs typeface="Times New Roman" panose="02020603050405020304" pitchFamily="18" charset="0"/>
              </a:rPr>
              <a:t>traitez </a:t>
            </a:r>
            <a:r>
              <a:rPr lang="fr-FR" sz="3100" dirty="0">
                <a:ea typeface="Calibri" panose="020F0502020204030204" pitchFamily="34" charset="0"/>
                <a:cs typeface="Times New Roman" panose="02020603050405020304" pitchFamily="18" charset="0"/>
              </a:rPr>
              <a:t>les complications obstétriques pendant le travail et </a:t>
            </a:r>
            <a:r>
              <a:rPr lang="fr-FR" sz="3100" dirty="0" smtClean="0">
                <a:ea typeface="Calibri" panose="020F0502020204030204" pitchFamily="34" charset="0"/>
                <a:cs typeface="Times New Roman" panose="02020603050405020304" pitchFamily="18" charset="0"/>
              </a:rPr>
              <a:t>l’accouchement.  </a:t>
            </a:r>
            <a:endParaRPr lang="en-US" sz="3100" dirty="0">
              <a:ea typeface="Calibri" panose="020F0502020204030204" pitchFamily="34" charset="0"/>
              <a:cs typeface="Times New Roman" panose="02020603050405020304" pitchFamily="18" charset="0"/>
            </a:endParaRPr>
          </a:p>
          <a:p>
            <a:r>
              <a:rPr lang="fr-FR" sz="3100" dirty="0" smtClean="0">
                <a:solidFill>
                  <a:srgbClr val="000000"/>
                </a:solidFill>
              </a:rPr>
              <a:t>Administrer </a:t>
            </a:r>
            <a:r>
              <a:rPr lang="fr-FR" sz="3100" dirty="0">
                <a:solidFill>
                  <a:srgbClr val="000000"/>
                </a:solidFill>
              </a:rPr>
              <a:t>les soins essentiels du nouveau-né, systématiquement, à </a:t>
            </a:r>
            <a:r>
              <a:rPr lang="fr-FR" sz="3100" dirty="0" smtClean="0">
                <a:solidFill>
                  <a:srgbClr val="000000"/>
                </a:solidFill>
              </a:rPr>
              <a:t>l’accouchement</a:t>
            </a:r>
            <a:r>
              <a:rPr lang="fr-FR" sz="3100" dirty="0" smtClean="0">
                <a:ea typeface="Calibri" panose="020F0502020204030204" pitchFamily="34" charset="0"/>
                <a:cs typeface="Times New Roman" panose="02020603050405020304" pitchFamily="18" charset="0"/>
              </a:rPr>
              <a:t>. </a:t>
            </a:r>
            <a:r>
              <a:rPr lang="fr-FR" sz="3100" dirty="0">
                <a:ea typeface="Calibri" panose="020F0502020204030204" pitchFamily="34" charset="0"/>
                <a:cs typeface="Times New Roman" panose="02020603050405020304" pitchFamily="18" charset="0"/>
              </a:rPr>
              <a:t>	</a:t>
            </a:r>
            <a:endParaRPr lang="en-US" sz="3100" dirty="0">
              <a:ea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fr-FR" sz="3100" dirty="0" smtClean="0">
                <a:ea typeface="Calibri" panose="020F0502020204030204" pitchFamily="34" charset="0"/>
                <a:cs typeface="Times New Roman" panose="02020603050405020304" pitchFamily="18" charset="0"/>
              </a:rPr>
              <a:t>Si le nouveau-né  prématuré </a:t>
            </a:r>
            <a:r>
              <a:rPr lang="fr-FR" sz="3100" dirty="0">
                <a:ea typeface="Calibri" panose="020F0502020204030204" pitchFamily="34" charset="0"/>
                <a:cs typeface="Times New Roman" panose="02020603050405020304" pitchFamily="18" charset="0"/>
              </a:rPr>
              <a:t>ou à petit poids  et </a:t>
            </a:r>
            <a:r>
              <a:rPr lang="fr-FR" sz="3100" dirty="0" smtClean="0">
                <a:ea typeface="Calibri" panose="020F0502020204030204" pitchFamily="34" charset="0"/>
                <a:cs typeface="Times New Roman" panose="02020603050405020304" pitchFamily="18" charset="0"/>
              </a:rPr>
              <a:t>la maman </a:t>
            </a:r>
            <a:r>
              <a:rPr lang="fr-FR" sz="3100" dirty="0">
                <a:ea typeface="Calibri" panose="020F0502020204030204" pitchFamily="34" charset="0"/>
                <a:cs typeface="Times New Roman" panose="02020603050405020304" pitchFamily="18" charset="0"/>
              </a:rPr>
              <a:t>sont cliniquement </a:t>
            </a:r>
            <a:r>
              <a:rPr lang="fr-FR" sz="3100" dirty="0" smtClean="0">
                <a:ea typeface="Calibri" panose="020F0502020204030204" pitchFamily="34" charset="0"/>
                <a:cs typeface="Times New Roman" panose="02020603050405020304" pitchFamily="18" charset="0"/>
              </a:rPr>
              <a:t>stables, </a:t>
            </a:r>
            <a:r>
              <a:rPr lang="fr-FR" sz="3100" dirty="0">
                <a:ea typeface="Calibri" panose="020F0502020204030204" pitchFamily="34" charset="0"/>
                <a:cs typeface="Times New Roman" panose="02020603050405020304" pitchFamily="18" charset="0"/>
              </a:rPr>
              <a:t>commencer le </a:t>
            </a:r>
            <a:r>
              <a:rPr lang="fr-FR" sz="3100" dirty="0" smtClean="0">
                <a:ea typeface="Calibri" panose="020F0502020204030204" pitchFamily="34" charset="0"/>
                <a:cs typeface="Times New Roman" panose="02020603050405020304" pitchFamily="18" charset="0"/>
              </a:rPr>
              <a:t> contact peau à peau</a:t>
            </a:r>
            <a:r>
              <a:rPr lang="fr-FR" sz="3100" dirty="0">
                <a:ea typeface="Calibri" panose="020F0502020204030204" pitchFamily="34" charset="0"/>
                <a:cs typeface="Times New Roman" panose="02020603050405020304" pitchFamily="18" charset="0"/>
              </a:rPr>
              <a:t>, initier l’allaitement immédiat et orienter vers un hôpital dès que possible, pour les soins appropriés. </a:t>
            </a:r>
            <a:endParaRPr lang="en-US" sz="3100" dirty="0">
              <a:ea typeface="Calibri" panose="020F0502020204030204" pitchFamily="34" charset="0"/>
              <a:cs typeface="Times New Roman" panose="02020603050405020304" pitchFamily="18" charset="0"/>
            </a:endParaRPr>
          </a:p>
          <a:p>
            <a:pPr marL="342900" indent="-342900">
              <a:lnSpc>
                <a:spcPct val="107000"/>
              </a:lnSpc>
              <a:spcBef>
                <a:spcPts val="0"/>
              </a:spcBef>
              <a:spcAft>
                <a:spcPts val="800"/>
              </a:spcAft>
              <a:buFont typeface="Symbol" panose="05050102010706020507" pitchFamily="18" charset="2"/>
              <a:buChar char=""/>
            </a:pPr>
            <a:r>
              <a:rPr lang="fr-FR" sz="3100" dirty="0">
                <a:ea typeface="Calibri" panose="020F0502020204030204" pitchFamily="34" charset="0"/>
                <a:cs typeface="Times New Roman" panose="02020603050405020304" pitchFamily="18" charset="0"/>
              </a:rPr>
              <a:t>S’apprêter à </a:t>
            </a:r>
            <a:r>
              <a:rPr lang="fr-FR" sz="3100" dirty="0" smtClean="0">
                <a:ea typeface="Calibri" panose="020F0502020204030204" pitchFamily="34" charset="0"/>
                <a:cs typeface="Times New Roman" panose="02020603050405020304" pitchFamily="18" charset="0"/>
              </a:rPr>
              <a:t>réanimer le nouveau </a:t>
            </a:r>
            <a:r>
              <a:rPr lang="fr-FR" sz="3100" dirty="0">
                <a:ea typeface="Calibri" panose="020F0502020204030204" pitchFamily="34" charset="0"/>
                <a:cs typeface="Times New Roman" panose="02020603050405020304" pitchFamily="18" charset="0"/>
              </a:rPr>
              <a:t>ne, au besoin.</a:t>
            </a:r>
            <a:endParaRPr lang="en-US" sz="3100" dirty="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fr-FR" sz="3100" dirty="0" smtClean="0">
                <a:ea typeface="Calibri" panose="020F0502020204030204" pitchFamily="34" charset="0"/>
                <a:cs typeface="Times New Roman" panose="02020603050405020304" pitchFamily="18" charset="0"/>
              </a:rPr>
              <a:t>Gérer </a:t>
            </a:r>
            <a:r>
              <a:rPr lang="fr-FR" sz="3100" dirty="0">
                <a:ea typeface="Calibri" panose="020F0502020204030204" pitchFamily="34" charset="0"/>
                <a:cs typeface="Times New Roman" panose="02020603050405020304" pitchFamily="18" charset="0"/>
              </a:rPr>
              <a:t>les cas de septicémies du nouveau-né  probables selon le </a:t>
            </a:r>
            <a:r>
              <a:rPr lang="fr-FR" sz="3100" dirty="0" smtClean="0">
                <a:ea typeface="Calibri" panose="020F0502020204030204" pitchFamily="34" charset="0"/>
                <a:cs typeface="Times New Roman" panose="02020603050405020304" pitchFamily="18" charset="0"/>
              </a:rPr>
              <a:t>diagnostic et </a:t>
            </a:r>
            <a:r>
              <a:rPr lang="fr-FR" sz="3100" dirty="0">
                <a:ea typeface="Calibri" panose="020F0502020204030204" pitchFamily="34" charset="0"/>
                <a:cs typeface="Times New Roman" panose="02020603050405020304" pitchFamily="18" charset="0"/>
              </a:rPr>
              <a:t>la </a:t>
            </a:r>
            <a:r>
              <a:rPr lang="fr-FR" sz="3100" dirty="0" smtClean="0">
                <a:ea typeface="Calibri" panose="020F0502020204030204" pitchFamily="34" charset="0"/>
                <a:cs typeface="Times New Roman" panose="02020603050405020304" pitchFamily="18" charset="0"/>
              </a:rPr>
              <a:t>classification. Fournir </a:t>
            </a:r>
            <a:r>
              <a:rPr lang="fr-FR" sz="3100" dirty="0">
                <a:ea typeface="Calibri" panose="020F0502020204030204" pitchFamily="34" charset="0"/>
                <a:cs typeface="Times New Roman" panose="02020603050405020304" pitchFamily="18" charset="0"/>
              </a:rPr>
              <a:t>la première dose d’antibiotique avant de référer vers l’hôpital dès que possible.  </a:t>
            </a:r>
            <a:endParaRPr lang="en-US" sz="3100" dirty="0">
              <a:ea typeface="Calibri" panose="020F0502020204030204" pitchFamily="34" charset="0"/>
              <a:cs typeface="Times New Roman" panose="02020603050405020304" pitchFamily="18" charset="0"/>
            </a:endParaRPr>
          </a:p>
          <a:p>
            <a:endParaRPr lang="fr-FR" dirty="0"/>
          </a:p>
        </p:txBody>
      </p:sp>
    </p:spTree>
    <p:extLst>
      <p:ext uri="{BB962C8B-B14F-4D97-AF65-F5344CB8AC3E}">
        <p14:creationId xmlns:p14="http://schemas.microsoft.com/office/powerpoint/2010/main" val="21597137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399" y="258445"/>
            <a:ext cx="6568441" cy="869315"/>
          </a:xfrm>
          <a:ln>
            <a:solidFill>
              <a:schemeClr val="accent4"/>
            </a:solidFill>
          </a:ln>
        </p:spPr>
        <p:txBody>
          <a:bodyPr anchor="t">
            <a:noAutofit/>
          </a:bodyPr>
          <a:lstStyle/>
          <a:p>
            <a:pPr algn="ctr"/>
            <a:r>
              <a:rPr lang="fr-FR" sz="3200" b="1" dirty="0" smtClean="0">
                <a:ln>
                  <a:solidFill>
                    <a:schemeClr val="accent2"/>
                  </a:solidFill>
                </a:ln>
                <a:latin typeface="+mn-lt"/>
              </a:rPr>
              <a:t>Niveau: Hôpital de référence</a:t>
            </a:r>
            <a:br>
              <a:rPr lang="fr-FR" sz="3200" b="1" dirty="0" smtClean="0">
                <a:ln>
                  <a:solidFill>
                    <a:schemeClr val="accent2"/>
                  </a:solidFill>
                </a:ln>
                <a:latin typeface="+mn-lt"/>
              </a:rPr>
            </a:br>
            <a:r>
              <a:rPr lang="fr-FR" sz="3200" b="1" dirty="0" smtClean="0">
                <a:ln>
                  <a:solidFill>
                    <a:schemeClr val="accent2"/>
                  </a:solidFill>
                </a:ln>
                <a:latin typeface="+mn-lt"/>
              </a:rPr>
              <a:t>Les </a:t>
            </a:r>
            <a:r>
              <a:rPr lang="fr-FR" sz="3200" b="1" dirty="0">
                <a:ln>
                  <a:solidFill>
                    <a:schemeClr val="accent2"/>
                  </a:solidFill>
                </a:ln>
                <a:latin typeface="+mn-lt"/>
              </a:rPr>
              <a:t>soins essentiels du </a:t>
            </a:r>
            <a:r>
              <a:rPr lang="fr-FR" sz="3200" b="1" dirty="0" smtClean="0">
                <a:ln>
                  <a:solidFill>
                    <a:schemeClr val="accent2"/>
                  </a:solidFill>
                </a:ln>
                <a:latin typeface="+mn-lt"/>
              </a:rPr>
              <a:t>nouveau-né  </a:t>
            </a:r>
            <a:endParaRPr lang="fr-FR" sz="3200" dirty="0">
              <a:ln>
                <a:solidFill>
                  <a:schemeClr val="accent2"/>
                </a:solidFill>
              </a:ln>
              <a:latin typeface="+mn-lt"/>
            </a:endParaRPr>
          </a:p>
        </p:txBody>
      </p:sp>
      <p:sp>
        <p:nvSpPr>
          <p:cNvPr id="3" name="Content Placeholder 2"/>
          <p:cNvSpPr>
            <a:spLocks noGrp="1"/>
          </p:cNvSpPr>
          <p:nvPr>
            <p:ph idx="1"/>
          </p:nvPr>
        </p:nvSpPr>
        <p:spPr>
          <a:xfrm>
            <a:off x="838200" y="1706879"/>
            <a:ext cx="10515600" cy="4855285"/>
          </a:xfrm>
        </p:spPr>
        <p:txBody>
          <a:bodyPr>
            <a:normAutofit/>
          </a:bodyPr>
          <a:lstStyle/>
          <a:p>
            <a:pPr marL="342900" indent="-342900">
              <a:buFont typeface="Symbol" panose="05050102010706020507" pitchFamily="18" charset="2"/>
              <a:buChar char=""/>
            </a:pPr>
            <a:r>
              <a:rPr lang="fr-FR" sz="2600" dirty="0" smtClean="0">
                <a:solidFill>
                  <a:srgbClr val="000000"/>
                </a:solidFill>
              </a:rPr>
              <a:t>Surveiller le travail </a:t>
            </a:r>
            <a:r>
              <a:rPr lang="fr-FR" sz="2600" dirty="0">
                <a:solidFill>
                  <a:srgbClr val="000000"/>
                </a:solidFill>
              </a:rPr>
              <a:t>à</a:t>
            </a:r>
            <a:r>
              <a:rPr lang="fr-FR" sz="2600" dirty="0" smtClean="0">
                <a:solidFill>
                  <a:srgbClr val="000000"/>
                </a:solidFill>
              </a:rPr>
              <a:t> l’aide du </a:t>
            </a:r>
            <a:r>
              <a:rPr lang="fr-FR" sz="2600" dirty="0" err="1" smtClean="0">
                <a:solidFill>
                  <a:srgbClr val="000000"/>
                </a:solidFill>
              </a:rPr>
              <a:t>partogramme</a:t>
            </a:r>
            <a:r>
              <a:rPr lang="fr-FR" sz="2600" dirty="0" smtClean="0">
                <a:solidFill>
                  <a:srgbClr val="000000"/>
                </a:solidFill>
              </a:rPr>
              <a:t>; Gérer  </a:t>
            </a:r>
            <a:r>
              <a:rPr lang="fr-FR" sz="2600" dirty="0">
                <a:solidFill>
                  <a:srgbClr val="000000"/>
                </a:solidFill>
              </a:rPr>
              <a:t>les complications obstétricales </a:t>
            </a:r>
            <a:r>
              <a:rPr lang="fr-FR" sz="2600" dirty="0" smtClean="0">
                <a:solidFill>
                  <a:srgbClr val="000000"/>
                </a:solidFill>
              </a:rPr>
              <a:t>selon </a:t>
            </a:r>
            <a:r>
              <a:rPr lang="fr-FR" sz="2600" dirty="0">
                <a:solidFill>
                  <a:srgbClr val="000000"/>
                </a:solidFill>
              </a:rPr>
              <a:t>le protocole local.</a:t>
            </a:r>
            <a:endParaRPr lang="en-US" sz="2600" dirty="0">
              <a:ea typeface="Times New Roman" panose="02020603050405020304" pitchFamily="18" charset="0"/>
            </a:endParaRPr>
          </a:p>
          <a:p>
            <a:pPr marL="342900" lvl="0" indent="-342900">
              <a:buFont typeface="Symbol" panose="05050102010706020507" pitchFamily="18" charset="2"/>
              <a:buChar char=""/>
            </a:pPr>
            <a:r>
              <a:rPr lang="fr-FR" sz="2600" dirty="0" smtClean="0">
                <a:solidFill>
                  <a:srgbClr val="000000"/>
                </a:solidFill>
              </a:rPr>
              <a:t>Garantir </a:t>
            </a:r>
            <a:r>
              <a:rPr lang="fr-FR" sz="2600" dirty="0">
                <a:solidFill>
                  <a:srgbClr val="000000"/>
                </a:solidFill>
              </a:rPr>
              <a:t>un espace pour la réanimation du nouveau-né dans la salle </a:t>
            </a:r>
            <a:r>
              <a:rPr lang="fr-FR" sz="2600" dirty="0" smtClean="0">
                <a:solidFill>
                  <a:srgbClr val="000000"/>
                </a:solidFill>
              </a:rPr>
              <a:t>d’accouchement. Assurer les capacités </a:t>
            </a:r>
            <a:r>
              <a:rPr lang="fr-FR" sz="2600" dirty="0">
                <a:solidFill>
                  <a:srgbClr val="000000"/>
                </a:solidFill>
              </a:rPr>
              <a:t>et les fournitures pour la ventilation au masque et au ballon.</a:t>
            </a:r>
            <a:endParaRPr lang="en-US" sz="2600" dirty="0">
              <a:ea typeface="Times New Roman" panose="02020603050405020304" pitchFamily="18" charset="0"/>
            </a:endParaRPr>
          </a:p>
          <a:p>
            <a:pPr marL="342900" lvl="0" indent="-342900">
              <a:buFont typeface="Symbol" panose="05050102010706020507" pitchFamily="18" charset="2"/>
              <a:buChar char=""/>
            </a:pPr>
            <a:r>
              <a:rPr lang="fr-FR" sz="2600" dirty="0" smtClean="0">
                <a:solidFill>
                  <a:srgbClr val="000000"/>
                </a:solidFill>
              </a:rPr>
              <a:t>Assurer </a:t>
            </a:r>
            <a:r>
              <a:rPr lang="fr-FR" sz="2600" dirty="0">
                <a:solidFill>
                  <a:srgbClr val="000000"/>
                </a:solidFill>
              </a:rPr>
              <a:t>la </a:t>
            </a:r>
            <a:r>
              <a:rPr lang="fr-FR" sz="2600" dirty="0" smtClean="0">
                <a:solidFill>
                  <a:srgbClr val="000000"/>
                </a:solidFill>
              </a:rPr>
              <a:t>réanimation du </a:t>
            </a:r>
            <a:r>
              <a:rPr lang="fr-FR" sz="2600" dirty="0">
                <a:solidFill>
                  <a:srgbClr val="000000"/>
                </a:solidFill>
              </a:rPr>
              <a:t>nouveau-né, y compris le séchage et le maintien au chaud, le </a:t>
            </a:r>
            <a:r>
              <a:rPr lang="fr-FR" sz="2600" dirty="0" smtClean="0">
                <a:solidFill>
                  <a:srgbClr val="000000"/>
                </a:solidFill>
              </a:rPr>
              <a:t>dégagement des</a:t>
            </a:r>
            <a:r>
              <a:rPr lang="fr-FR" sz="2600" dirty="0">
                <a:solidFill>
                  <a:srgbClr val="000000"/>
                </a:solidFill>
              </a:rPr>
              <a:t>	</a:t>
            </a:r>
            <a:r>
              <a:rPr lang="fr-FR" sz="2600" dirty="0" smtClean="0">
                <a:solidFill>
                  <a:srgbClr val="000000"/>
                </a:solidFill>
              </a:rPr>
              <a:t>voies respiratoires</a:t>
            </a:r>
            <a:r>
              <a:rPr lang="fr-FR" sz="2600" dirty="0">
                <a:solidFill>
                  <a:srgbClr val="000000"/>
                </a:solidFill>
              </a:rPr>
              <a:t>, la stimulation tactile, et la ventilation au masque et au ballon. </a:t>
            </a:r>
            <a:endParaRPr lang="en-US" sz="2600" dirty="0">
              <a:ea typeface="Times New Roman" panose="02020603050405020304" pitchFamily="18" charset="0"/>
            </a:endParaRPr>
          </a:p>
          <a:p>
            <a:pPr marL="342900" lvl="0" indent="-342900">
              <a:buFont typeface="Symbol" panose="05050102010706020507" pitchFamily="18" charset="2"/>
              <a:buChar char=""/>
            </a:pPr>
            <a:r>
              <a:rPr lang="fr-FR" sz="2600" dirty="0" smtClean="0">
                <a:solidFill>
                  <a:srgbClr val="000000"/>
                </a:solidFill>
              </a:rPr>
              <a:t>Établir </a:t>
            </a:r>
            <a:r>
              <a:rPr lang="fr-FR" sz="2600" dirty="0">
                <a:solidFill>
                  <a:srgbClr val="000000"/>
                </a:solidFill>
              </a:rPr>
              <a:t>une unité de soins mère kangourou (SMK) (</a:t>
            </a:r>
            <a:r>
              <a:rPr lang="fr-FR" sz="2600" dirty="0">
                <a:ea typeface="Times New Roman" panose="02020603050405020304" pitchFamily="18" charset="0"/>
              </a:rPr>
              <a:t>consiste à porter un enfant prématuré sur le ventre en contact peau contre peau) p</a:t>
            </a:r>
            <a:r>
              <a:rPr lang="fr-FR" sz="2600" dirty="0">
                <a:solidFill>
                  <a:srgbClr val="000000"/>
                </a:solidFill>
              </a:rPr>
              <a:t>our les bébés et les mères qui sont cliniquement </a:t>
            </a:r>
            <a:r>
              <a:rPr lang="fr-FR" sz="2600" dirty="0" smtClean="0">
                <a:solidFill>
                  <a:srgbClr val="000000"/>
                </a:solidFill>
              </a:rPr>
              <a:t>stables. </a:t>
            </a:r>
            <a:endParaRPr lang="en-US" sz="2600" dirty="0">
              <a:effectLst/>
              <a:ea typeface="Times New Roman" panose="02020603050405020304" pitchFamily="18" charset="0"/>
            </a:endParaRPr>
          </a:p>
        </p:txBody>
      </p:sp>
    </p:spTree>
    <p:extLst>
      <p:ext uri="{BB962C8B-B14F-4D97-AF65-F5344CB8AC3E}">
        <p14:creationId xmlns:p14="http://schemas.microsoft.com/office/powerpoint/2010/main" val="5337026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6518" y="365126"/>
            <a:ext cx="10977282" cy="983990"/>
          </a:xfrm>
          <a:ln>
            <a:solidFill>
              <a:schemeClr val="accent4"/>
            </a:solidFill>
          </a:ln>
        </p:spPr>
        <p:txBody>
          <a:bodyPr>
            <a:normAutofit/>
          </a:bodyPr>
          <a:lstStyle/>
          <a:p>
            <a:pPr algn="ctr"/>
            <a:r>
              <a:rPr lang="fr-FR" sz="4000" b="1" dirty="0" smtClean="0">
                <a:ln>
                  <a:solidFill>
                    <a:schemeClr val="accent2"/>
                  </a:solidFill>
                </a:ln>
                <a:latin typeface="+mn-lt"/>
              </a:rPr>
              <a:t>La prise en charge des nouveau-nés </a:t>
            </a:r>
            <a:r>
              <a:rPr lang="fr-FR" sz="4000" b="1" dirty="0">
                <a:ln>
                  <a:solidFill>
                    <a:schemeClr val="accent2"/>
                  </a:solidFill>
                </a:ln>
                <a:solidFill>
                  <a:prstClr val="black"/>
                </a:solidFill>
                <a:latin typeface="+mn-lt"/>
                <a:ea typeface="+mn-ea"/>
                <a:cs typeface="+mn-cs"/>
              </a:rPr>
              <a:t>à</a:t>
            </a:r>
            <a:r>
              <a:rPr lang="fr-FR" sz="4000" b="1" dirty="0" smtClean="0">
                <a:ln>
                  <a:solidFill>
                    <a:schemeClr val="accent2"/>
                  </a:solidFill>
                </a:ln>
                <a:latin typeface="+mn-lt"/>
              </a:rPr>
              <a:t> petit poids. </a:t>
            </a:r>
            <a:endParaRPr lang="fr-FR" sz="4000" b="1" dirty="0">
              <a:ln>
                <a:solidFill>
                  <a:schemeClr val="accent2"/>
                </a:solidFill>
              </a:ln>
              <a:latin typeface="+mn-lt"/>
            </a:endParaRPr>
          </a:p>
        </p:txBody>
      </p:sp>
      <p:pic>
        <p:nvPicPr>
          <p:cNvPr id="6" name="Picture 5"/>
          <p:cNvPicPr>
            <a:picLocks noChangeAspect="1"/>
          </p:cNvPicPr>
          <p:nvPr/>
        </p:nvPicPr>
        <p:blipFill>
          <a:blip r:embed="rId3"/>
          <a:stretch>
            <a:fillRect/>
          </a:stretch>
        </p:blipFill>
        <p:spPr>
          <a:xfrm>
            <a:off x="1653696" y="1467644"/>
            <a:ext cx="7920610" cy="4015825"/>
          </a:xfrm>
          <a:prstGeom prst="rect">
            <a:avLst/>
          </a:prstGeom>
        </p:spPr>
      </p:pic>
      <p:sp>
        <p:nvSpPr>
          <p:cNvPr id="7" name="Rounded Rectangle 6"/>
          <p:cNvSpPr/>
          <p:nvPr/>
        </p:nvSpPr>
        <p:spPr>
          <a:xfrm>
            <a:off x="2438399" y="5483469"/>
            <a:ext cx="6131860" cy="9144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smtClean="0">
                <a:ln>
                  <a:noFill/>
                </a:ln>
                <a:solidFill>
                  <a:prstClr val="white"/>
                </a:solidFill>
                <a:effectLst/>
                <a:uLnTx/>
                <a:uFillTx/>
                <a:latin typeface="Calibri"/>
                <a:ea typeface="+mn-ea"/>
                <a:cs typeface="+mn-cs"/>
              </a:rPr>
              <a:t>Les soins mère Kangourou - SMK</a:t>
            </a:r>
            <a:endParaRPr kumimoji="0" lang="fr-FR" sz="28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5765031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741" y="330283"/>
            <a:ext cx="9926619" cy="686315"/>
          </a:xfrm>
          <a:ln>
            <a:solidFill>
              <a:schemeClr val="accent4"/>
            </a:solidFill>
          </a:ln>
        </p:spPr>
        <p:txBody>
          <a:bodyPr anchor="t">
            <a:noAutofit/>
          </a:bodyPr>
          <a:lstStyle/>
          <a:p>
            <a:pPr algn="ctr"/>
            <a:r>
              <a:rPr lang="fr-FR" sz="3200" b="1" dirty="0" smtClean="0">
                <a:ln>
                  <a:solidFill>
                    <a:schemeClr val="accent2"/>
                  </a:solidFill>
                </a:ln>
                <a:latin typeface="+mn-lt"/>
              </a:rPr>
              <a:t>Le système de référence: les éléments  de bonne qualité. </a:t>
            </a:r>
            <a:endParaRPr lang="fr-FR" sz="3200" b="1" dirty="0">
              <a:ln>
                <a:solidFill>
                  <a:schemeClr val="accent2"/>
                </a:solidFill>
              </a:ln>
              <a:latin typeface="+mn-lt"/>
            </a:endParaRPr>
          </a:p>
        </p:txBody>
      </p:sp>
      <p:sp>
        <p:nvSpPr>
          <p:cNvPr id="3" name="Content Placeholder 2"/>
          <p:cNvSpPr>
            <a:spLocks noGrp="1"/>
          </p:cNvSpPr>
          <p:nvPr>
            <p:ph idx="1"/>
          </p:nvPr>
        </p:nvSpPr>
        <p:spPr>
          <a:xfrm>
            <a:off x="625287" y="986118"/>
            <a:ext cx="11208125" cy="5728446"/>
          </a:xfrm>
        </p:spPr>
        <p:txBody>
          <a:bodyPr>
            <a:noAutofit/>
          </a:bodyPr>
          <a:lstStyle/>
          <a:p>
            <a:pPr marL="514350" indent="-514350">
              <a:lnSpc>
                <a:spcPct val="100000"/>
              </a:lnSpc>
              <a:buFont typeface="+mj-lt"/>
              <a:buAutoNum type="alphaLcPeriod"/>
            </a:pPr>
            <a:r>
              <a:rPr lang="fr-FR" sz="2200" dirty="0" smtClean="0"/>
              <a:t>Élaborer des politiques, des procédures et des pratiques à suivre dans les établissements de santé primaires et secondaires pour </a:t>
            </a:r>
            <a:r>
              <a:rPr lang="fr-FR" sz="2200" dirty="0"/>
              <a:t>assurer une </a:t>
            </a:r>
            <a:r>
              <a:rPr lang="fr-FR" sz="2200" dirty="0" smtClean="0"/>
              <a:t>orientation efficace </a:t>
            </a:r>
            <a:r>
              <a:rPr lang="fr-FR" sz="2200" dirty="0"/>
              <a:t>vers des </a:t>
            </a:r>
            <a:r>
              <a:rPr lang="fr-FR" sz="2200" dirty="0" smtClean="0"/>
              <a:t>structures.</a:t>
            </a:r>
            <a:endParaRPr lang="fr-FR" sz="2200" dirty="0"/>
          </a:p>
          <a:p>
            <a:pPr marL="514350" indent="-514350">
              <a:lnSpc>
                <a:spcPct val="100000"/>
              </a:lnSpc>
              <a:buFont typeface="+mj-lt"/>
              <a:buAutoNum type="alphaLcPeriod"/>
            </a:pPr>
            <a:r>
              <a:rPr lang="fr-FR" sz="2200" dirty="0"/>
              <a:t>Afficher les protocoles opérationnelles standard sur l’évacuation médicale dans chaque centre de santé pour faciliter le référencement, surtout les urgences obstétriques et néonatales. </a:t>
            </a:r>
          </a:p>
          <a:p>
            <a:pPr marL="514350" indent="-514350">
              <a:lnSpc>
                <a:spcPct val="100000"/>
              </a:lnSpc>
              <a:buFont typeface="+mj-lt"/>
              <a:buAutoNum type="alphaLcPeriod"/>
            </a:pPr>
            <a:r>
              <a:rPr lang="fr-FR" sz="2200" dirty="0" smtClean="0"/>
              <a:t>Recenser les unités de référence pour assurer un approvisionnement équitable et adéquat en commodités, en personnel qualifié et en infrastructures pour mener </a:t>
            </a:r>
            <a:r>
              <a:rPr lang="fr-FR" sz="2200" dirty="0"/>
              <a:t>à</a:t>
            </a:r>
            <a:r>
              <a:rPr lang="fr-FR" sz="2200" dirty="0" smtClean="0"/>
              <a:t> bien les SONU.  </a:t>
            </a:r>
          </a:p>
          <a:p>
            <a:pPr marL="514350" indent="-514350">
              <a:lnSpc>
                <a:spcPct val="100000"/>
              </a:lnSpc>
              <a:buFont typeface="+mj-lt"/>
              <a:buAutoNum type="alphaLcPeriod"/>
            </a:pPr>
            <a:r>
              <a:rPr lang="fr-FR" sz="2200" dirty="0" smtClean="0"/>
              <a:t>Déterminer les distances entre les communautés affectées vers les formations sanitaires et </a:t>
            </a:r>
            <a:r>
              <a:rPr lang="fr-FR" sz="2200" dirty="0"/>
              <a:t>les options de transport pour les orientations vers les structures </a:t>
            </a:r>
            <a:r>
              <a:rPr lang="fr-FR" sz="2200" dirty="0" smtClean="0"/>
              <a:t>compétentes. </a:t>
            </a:r>
          </a:p>
          <a:p>
            <a:pPr marL="514350" indent="-514350">
              <a:lnSpc>
                <a:spcPct val="100000"/>
              </a:lnSpc>
              <a:buFont typeface="+mj-lt"/>
              <a:buAutoNum type="alphaLcPeriod"/>
            </a:pPr>
            <a:r>
              <a:rPr lang="fr-FR" sz="2200" dirty="0" smtClean="0"/>
              <a:t>Au niveau des camps des refugiés, négocier avec les gestionnaires des camps pour faciliter le transport et la communication des malades évacués et la formation sanitaire d’accueil. </a:t>
            </a:r>
          </a:p>
          <a:p>
            <a:pPr marL="514350" indent="-514350">
              <a:lnSpc>
                <a:spcPct val="100000"/>
              </a:lnSpc>
              <a:buFont typeface="+mj-lt"/>
              <a:buAutoNum type="alphaLcPeriod"/>
            </a:pPr>
            <a:r>
              <a:rPr lang="fr-FR" sz="2200" dirty="0"/>
              <a:t>Sensibiliser </a:t>
            </a:r>
            <a:r>
              <a:rPr lang="fr-FR" sz="2200" dirty="0" smtClean="0"/>
              <a:t>les communautés quand et où solliciter des soins d’urgence face à des </a:t>
            </a:r>
            <a:r>
              <a:rPr lang="fr-FR" sz="2200" dirty="0"/>
              <a:t>complications liées à la grossesse et à l’accouchement.</a:t>
            </a:r>
          </a:p>
        </p:txBody>
      </p:sp>
    </p:spTree>
    <p:extLst>
      <p:ext uri="{BB962C8B-B14F-4D97-AF65-F5344CB8AC3E}">
        <p14:creationId xmlns:p14="http://schemas.microsoft.com/office/powerpoint/2010/main" val="29435922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71805"/>
            <a:ext cx="9113520" cy="701675"/>
          </a:xfrm>
          <a:ln>
            <a:solidFill>
              <a:schemeClr val="accent4"/>
            </a:solidFill>
          </a:ln>
        </p:spPr>
        <p:txBody>
          <a:bodyPr anchor="t">
            <a:noAutofit/>
          </a:bodyPr>
          <a:lstStyle/>
          <a:p>
            <a:r>
              <a:rPr lang="fr-FR" sz="4000" b="1" dirty="0" smtClean="0">
                <a:ln>
                  <a:solidFill>
                    <a:schemeClr val="accent2"/>
                  </a:solidFill>
                </a:ln>
                <a:latin typeface="+mn-lt"/>
              </a:rPr>
              <a:t>Objectif du DMU 4: Interventions  vitales</a:t>
            </a:r>
            <a:endParaRPr lang="fr-FR" sz="4000" b="1" dirty="0">
              <a:ln>
                <a:solidFill>
                  <a:schemeClr val="accent2"/>
                </a:solidFill>
              </a:ln>
              <a:latin typeface="+mn-lt"/>
            </a:endParaRPr>
          </a:p>
        </p:txBody>
      </p:sp>
      <p:sp>
        <p:nvSpPr>
          <p:cNvPr id="3" name="Content Placeholder 2"/>
          <p:cNvSpPr>
            <a:spLocks noGrp="1"/>
          </p:cNvSpPr>
          <p:nvPr>
            <p:ph idx="1"/>
          </p:nvPr>
        </p:nvSpPr>
        <p:spPr>
          <a:xfrm>
            <a:off x="838200" y="1508760"/>
            <a:ext cx="10515600" cy="4668203"/>
          </a:xfrm>
        </p:spPr>
        <p:txBody>
          <a:bodyPr>
            <a:normAutofit fontScale="92500" lnSpcReduction="20000"/>
          </a:bodyPr>
          <a:lstStyle/>
          <a:p>
            <a:pPr marL="342900" marR="0" lvl="0" indent="-342900">
              <a:lnSpc>
                <a:spcPct val="107000"/>
              </a:lnSpc>
              <a:spcBef>
                <a:spcPts val="0"/>
              </a:spcBef>
              <a:spcAft>
                <a:spcPts val="0"/>
              </a:spcAft>
              <a:buFont typeface="+mj-lt"/>
              <a:buAutoNum type="romanLcPeriod"/>
            </a:pPr>
            <a:r>
              <a:rPr lang="fr-FR" dirty="0">
                <a:latin typeface="Calibri" panose="020F0502020204030204" pitchFamily="34" charset="0"/>
                <a:ea typeface="Calibri" panose="020F0502020204030204" pitchFamily="34" charset="0"/>
                <a:cs typeface="Times New Roman" panose="02020603050405020304" pitchFamily="18" charset="0"/>
              </a:rPr>
              <a:t>Assurer la </a:t>
            </a:r>
            <a:r>
              <a:rPr lang="fr-FR" u="sng" dirty="0">
                <a:latin typeface="Calibri" panose="020F0502020204030204" pitchFamily="34" charset="0"/>
                <a:ea typeface="Calibri" panose="020F0502020204030204" pitchFamily="34" charset="0"/>
                <a:cs typeface="Times New Roman" panose="02020603050405020304" pitchFamily="18" charset="0"/>
              </a:rPr>
              <a:t>disponibilité et l’accessibilité de services </a:t>
            </a:r>
            <a:r>
              <a:rPr lang="fr-FR" dirty="0">
                <a:latin typeface="Calibri" panose="020F0502020204030204" pitchFamily="34" charset="0"/>
                <a:ea typeface="Calibri" panose="020F0502020204030204" pitchFamily="34" charset="0"/>
                <a:cs typeface="Times New Roman" panose="02020603050405020304" pitchFamily="18" charset="0"/>
              </a:rPr>
              <a:t>d’accouchement hygiénique et </a:t>
            </a:r>
            <a:r>
              <a:rPr lang="fr-FR" dirty="0" smtClean="0">
                <a:latin typeface="Calibri" panose="020F0502020204030204" pitchFamily="34" charset="0"/>
                <a:ea typeface="Calibri" panose="020F0502020204030204" pitchFamily="34" charset="0"/>
                <a:cs typeface="Times New Roman" panose="02020603050405020304" pitchFamily="18" charset="0"/>
              </a:rPr>
              <a:t>sans/ </a:t>
            </a:r>
            <a:r>
              <a:rPr lang="fr-FR" dirty="0">
                <a:solidFill>
                  <a:prstClr val="black"/>
                </a:solidFill>
                <a:latin typeface="Calibri" panose="020F0502020204030204" pitchFamily="34" charset="0"/>
                <a:ea typeface="Calibri" panose="020F0502020204030204" pitchFamily="34" charset="0"/>
                <a:cs typeface="Times New Roman" panose="02020603050405020304" pitchFamily="18" charset="0"/>
              </a:rPr>
              <a:t>à</a:t>
            </a:r>
            <a:r>
              <a:rPr lang="fr-FR" dirty="0" smtClean="0">
                <a:latin typeface="Calibri" panose="020F0502020204030204" pitchFamily="34" charset="0"/>
                <a:ea typeface="Calibri" panose="020F0502020204030204" pitchFamily="34" charset="0"/>
                <a:cs typeface="Times New Roman" panose="02020603050405020304" pitchFamily="18" charset="0"/>
              </a:rPr>
              <a:t> moindre risques</a:t>
            </a:r>
            <a:r>
              <a:rPr lang="fr-FR" dirty="0">
                <a:latin typeface="Calibri" panose="020F0502020204030204" pitchFamily="34" charset="0"/>
                <a:ea typeface="Calibri" panose="020F0502020204030204" pitchFamily="34" charset="0"/>
                <a:cs typeface="Times New Roman" panose="02020603050405020304" pitchFamily="18" charset="0"/>
              </a:rPr>
              <a:t>, de soins </a:t>
            </a:r>
            <a:r>
              <a:rPr lang="fr-FR" dirty="0" smtClean="0">
                <a:latin typeface="Calibri" panose="020F0502020204030204" pitchFamily="34" charset="0"/>
                <a:ea typeface="Calibri" panose="020F0502020204030204" pitchFamily="34" charset="0"/>
                <a:cs typeface="Times New Roman" panose="02020603050405020304" pitchFamily="18" charset="0"/>
              </a:rPr>
              <a:t>néonatals </a:t>
            </a:r>
            <a:r>
              <a:rPr lang="fr-FR" dirty="0">
                <a:latin typeface="Calibri" panose="020F0502020204030204" pitchFamily="34" charset="0"/>
                <a:ea typeface="Calibri" panose="020F0502020204030204" pitchFamily="34" charset="0"/>
                <a:cs typeface="Times New Roman" panose="02020603050405020304" pitchFamily="18" charset="0"/>
              </a:rPr>
              <a:t>essentiels, et les soins obstétriques et </a:t>
            </a:r>
            <a:r>
              <a:rPr lang="fr-FR" dirty="0" smtClean="0">
                <a:latin typeface="Calibri" panose="020F0502020204030204" pitchFamily="34" charset="0"/>
                <a:ea typeface="Calibri" panose="020F0502020204030204" pitchFamily="34" charset="0"/>
                <a:cs typeface="Times New Roman" panose="02020603050405020304" pitchFamily="18" charset="0"/>
              </a:rPr>
              <a:t>néonatals </a:t>
            </a:r>
            <a:r>
              <a:rPr lang="fr-FR" dirty="0">
                <a:latin typeface="Calibri" panose="020F0502020204030204" pitchFamily="34" charset="0"/>
                <a:ea typeface="Calibri" panose="020F0502020204030204" pitchFamily="34" charset="0"/>
                <a:cs typeface="Times New Roman" panose="02020603050405020304" pitchFamily="18" charset="0"/>
              </a:rPr>
              <a:t>d’urgence (SONU).</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Bef>
                <a:spcPts val="0"/>
              </a:spcBef>
              <a:buFont typeface="+mj-lt"/>
              <a:buAutoNum type="romanLcPeriod"/>
            </a:pPr>
            <a:r>
              <a:rPr lang="fr-FR" dirty="0">
                <a:latin typeface="Calibri" panose="020F0502020204030204" pitchFamily="34" charset="0"/>
                <a:ea typeface="Calibri" panose="020F0502020204030204" pitchFamily="34" charset="0"/>
                <a:cs typeface="Times New Roman" panose="02020603050405020304" pitchFamily="18" charset="0"/>
              </a:rPr>
              <a:t>Établir un </a:t>
            </a:r>
            <a:r>
              <a:rPr lang="fr-FR" u="sng" dirty="0">
                <a:latin typeface="Calibri" panose="020F0502020204030204" pitchFamily="34" charset="0"/>
                <a:ea typeface="Calibri" panose="020F0502020204030204" pitchFamily="34" charset="0"/>
                <a:cs typeface="Times New Roman" panose="02020603050405020304" pitchFamily="18" charset="0"/>
              </a:rPr>
              <a:t>système </a:t>
            </a:r>
            <a:r>
              <a:rPr lang="fr-FR" u="sng"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de </a:t>
            </a:r>
            <a:r>
              <a:rPr lang="fr-FR" u="sng" dirty="0">
                <a:solidFill>
                  <a:prstClr val="black"/>
                </a:solidFill>
                <a:latin typeface="Calibri" panose="020F0502020204030204" pitchFamily="34" charset="0"/>
                <a:ea typeface="Calibri" panose="020F0502020204030204" pitchFamily="34" charset="0"/>
                <a:cs typeface="Times New Roman" panose="02020603050405020304" pitchFamily="18" charset="0"/>
              </a:rPr>
              <a:t>transport et </a:t>
            </a:r>
            <a:r>
              <a:rPr lang="fr-FR" u="sng"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de </a:t>
            </a:r>
            <a:r>
              <a:rPr lang="fr-FR" u="sng" dirty="0">
                <a:solidFill>
                  <a:prstClr val="black"/>
                </a:solidFill>
                <a:latin typeface="Calibri" panose="020F0502020204030204" pitchFamily="34" charset="0"/>
                <a:ea typeface="Calibri" panose="020F0502020204030204" pitchFamily="34" charset="0"/>
                <a:cs typeface="Times New Roman" panose="02020603050405020304" pitchFamily="18" charset="0"/>
              </a:rPr>
              <a:t>communication </a:t>
            </a:r>
            <a:r>
              <a:rPr lang="fr-FR" dirty="0">
                <a:solidFill>
                  <a:prstClr val="black"/>
                </a:solidFill>
                <a:latin typeface="Calibri" panose="020F0502020204030204" pitchFamily="34" charset="0"/>
                <a:ea typeface="Calibri" panose="020F0502020204030204" pitchFamily="34" charset="0"/>
                <a:cs typeface="Times New Roman" panose="02020603050405020304" pitchFamily="18" charset="0"/>
              </a:rPr>
              <a:t>depuis la communauté vers </a:t>
            </a:r>
            <a:r>
              <a:rPr lang="fr-FR"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l’établissement de sant</a:t>
            </a:r>
            <a:r>
              <a:rPr lang="fr-FR" dirty="0">
                <a:latin typeface="Calibri" panose="020F0502020204030204" pitchFamily="34" charset="0"/>
                <a:ea typeface="Calibri" panose="020F0502020204030204" pitchFamily="34" charset="0"/>
                <a:cs typeface="Times New Roman" panose="02020603050405020304" pitchFamily="18" charset="0"/>
              </a:rPr>
              <a:t>é</a:t>
            </a:r>
            <a:r>
              <a:rPr lang="fr-FR"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primaire et secondaire, en cas de complications, ceci </a:t>
            </a:r>
            <a:r>
              <a:rPr lang="fr-FR" dirty="0" smtClean="0">
                <a:latin typeface="Calibri" panose="020F0502020204030204" pitchFamily="34" charset="0"/>
                <a:ea typeface="Calibri" panose="020F0502020204030204" pitchFamily="34" charset="0"/>
                <a:cs typeface="Times New Roman" panose="02020603050405020304" pitchFamily="18" charset="0"/>
              </a:rPr>
              <a:t>24 </a:t>
            </a:r>
            <a:r>
              <a:rPr lang="fr-FR" dirty="0">
                <a:latin typeface="Calibri" panose="020F0502020204030204" pitchFamily="34" charset="0"/>
                <a:ea typeface="Calibri" panose="020F0502020204030204" pitchFamily="34" charset="0"/>
                <a:cs typeface="Times New Roman" panose="02020603050405020304" pitchFamily="18" charset="0"/>
              </a:rPr>
              <a:t>heures sur 24 et 7 jours sur </a:t>
            </a:r>
            <a:r>
              <a:rPr lang="fr-FR" dirty="0" smtClean="0">
                <a:latin typeface="Calibri" panose="020F0502020204030204" pitchFamily="34" charset="0"/>
                <a:ea typeface="Calibri" panose="020F0502020204030204" pitchFamily="34" charset="0"/>
                <a:cs typeface="Times New Roman" panose="02020603050405020304" pitchFamily="18" charset="0"/>
              </a:rPr>
              <a:t>7. </a:t>
            </a:r>
          </a:p>
          <a:p>
            <a:pPr marL="342900" lvl="0" indent="-342900">
              <a:lnSpc>
                <a:spcPct val="107000"/>
              </a:lnSpc>
              <a:spcBef>
                <a:spcPts val="0"/>
              </a:spcBef>
              <a:buFont typeface="+mj-lt"/>
              <a:buAutoNum type="romanLcPeriod"/>
            </a:pPr>
            <a:r>
              <a:rPr lang="fr-FR" dirty="0" smtClean="0">
                <a:latin typeface="Calibri" panose="020F0502020204030204" pitchFamily="34" charset="0"/>
                <a:ea typeface="Calibri" panose="020F0502020204030204" pitchFamily="34" charset="0"/>
                <a:cs typeface="Times New Roman" panose="02020603050405020304" pitchFamily="18" charset="0"/>
              </a:rPr>
              <a:t>Rendre disponible </a:t>
            </a:r>
            <a:r>
              <a:rPr lang="fr-FR" u="sng" dirty="0" smtClean="0">
                <a:latin typeface="Calibri" panose="020F0502020204030204" pitchFamily="34" charset="0"/>
                <a:ea typeface="Calibri" panose="020F0502020204030204" pitchFamily="34" charset="0"/>
                <a:cs typeface="Times New Roman" panose="02020603050405020304" pitchFamily="18" charset="0"/>
              </a:rPr>
              <a:t>les </a:t>
            </a:r>
            <a:r>
              <a:rPr lang="fr-FR" u="sng" dirty="0">
                <a:latin typeface="Calibri" panose="020F0502020204030204" pitchFamily="34" charset="0"/>
                <a:ea typeface="Calibri" panose="020F0502020204030204" pitchFamily="34" charset="0"/>
                <a:cs typeface="Times New Roman" panose="02020603050405020304" pitchFamily="18" charset="0"/>
              </a:rPr>
              <a:t>soins post-avortement </a:t>
            </a:r>
            <a:r>
              <a:rPr lang="fr-FR" dirty="0">
                <a:latin typeface="Calibri" panose="020F0502020204030204" pitchFamily="34" charset="0"/>
                <a:ea typeface="Calibri" panose="020F0502020204030204" pitchFamily="34" charset="0"/>
                <a:cs typeface="Times New Roman" panose="02020603050405020304" pitchFamily="18" charset="0"/>
              </a:rPr>
              <a:t>dans les </a:t>
            </a:r>
            <a:r>
              <a:rPr lang="fr-FR"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établissements de </a:t>
            </a:r>
            <a:r>
              <a:rPr lang="fr-FR" dirty="0">
                <a:solidFill>
                  <a:prstClr val="black"/>
                </a:solidFill>
                <a:latin typeface="Calibri" panose="020F0502020204030204" pitchFamily="34" charset="0"/>
                <a:ea typeface="Calibri" panose="020F0502020204030204" pitchFamily="34" charset="0"/>
                <a:cs typeface="Times New Roman" panose="02020603050405020304" pitchFamily="18" charset="0"/>
              </a:rPr>
              <a:t>sant</a:t>
            </a:r>
            <a:r>
              <a:rPr lang="fr-FR" dirty="0">
                <a:latin typeface="Calibri" panose="020F0502020204030204" pitchFamily="34" charset="0"/>
                <a:ea typeface="Calibri" panose="020F0502020204030204" pitchFamily="34" charset="0"/>
                <a:cs typeface="Times New Roman" panose="02020603050405020304" pitchFamily="18" charset="0"/>
              </a:rPr>
              <a:t>é</a:t>
            </a:r>
            <a:r>
              <a:rPr lang="fr-FR" dirty="0">
                <a:solidFill>
                  <a:prstClr val="black"/>
                </a:solidFill>
                <a:latin typeface="Calibri" panose="020F0502020204030204" pitchFamily="34" charset="0"/>
                <a:ea typeface="Calibri" panose="020F0502020204030204" pitchFamily="34" charset="0"/>
                <a:cs typeface="Times New Roman" panose="02020603050405020304" pitchFamily="18" charset="0"/>
              </a:rPr>
              <a:t> primaire et </a:t>
            </a:r>
            <a:r>
              <a:rPr lang="fr-FR"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secondaire.</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romanLcPeriod"/>
            </a:pPr>
            <a:r>
              <a:rPr lang="fr-FR" dirty="0">
                <a:latin typeface="Calibri" panose="020F0502020204030204" pitchFamily="34" charset="0"/>
                <a:ea typeface="Calibri" panose="020F0502020204030204" pitchFamily="34" charset="0"/>
                <a:cs typeface="Times New Roman" panose="02020603050405020304" pitchFamily="18" charset="0"/>
              </a:rPr>
              <a:t>Assurer la </a:t>
            </a:r>
            <a:r>
              <a:rPr lang="fr-FR" u="sng" dirty="0">
                <a:latin typeface="Calibri" panose="020F0502020204030204" pitchFamily="34" charset="0"/>
                <a:ea typeface="Calibri" panose="020F0502020204030204" pitchFamily="34" charset="0"/>
                <a:cs typeface="Times New Roman" panose="02020603050405020304" pitchFamily="18" charset="0"/>
              </a:rPr>
              <a:t>disponibilité des fournitures et des produits </a:t>
            </a:r>
            <a:r>
              <a:rPr lang="fr-FR" dirty="0">
                <a:latin typeface="Calibri" panose="020F0502020204030204" pitchFamily="34" charset="0"/>
                <a:ea typeface="Calibri" panose="020F0502020204030204" pitchFamily="34" charset="0"/>
                <a:cs typeface="Times New Roman" panose="02020603050405020304" pitchFamily="18" charset="0"/>
              </a:rPr>
              <a:t>pour </a:t>
            </a:r>
            <a:r>
              <a:rPr lang="fr-FR" dirty="0" smtClean="0">
                <a:latin typeface="Calibri" panose="020F0502020204030204" pitchFamily="34" charset="0"/>
                <a:ea typeface="Calibri" panose="020F0502020204030204" pitchFamily="34" charset="0"/>
                <a:cs typeface="Times New Roman" panose="02020603050405020304" pitchFamily="18" charset="0"/>
              </a:rPr>
              <a:t>couvrir les besoins en accouchements </a:t>
            </a:r>
            <a:r>
              <a:rPr lang="fr-FR" dirty="0">
                <a:latin typeface="Calibri" panose="020F0502020204030204" pitchFamily="34" charset="0"/>
                <a:ea typeface="Calibri" panose="020F0502020204030204" pitchFamily="34" charset="0"/>
                <a:cs typeface="Times New Roman" panose="02020603050405020304" pitchFamily="18" charset="0"/>
              </a:rPr>
              <a:t>hygiéniques et </a:t>
            </a:r>
            <a:r>
              <a:rPr lang="fr-FR" dirty="0" smtClean="0">
                <a:latin typeface="Calibri" panose="020F0502020204030204" pitchFamily="34" charset="0"/>
                <a:ea typeface="Calibri" panose="020F0502020204030204" pitchFamily="34" charset="0"/>
                <a:cs typeface="Times New Roman" panose="02020603050405020304" pitchFamily="18" charset="0"/>
              </a:rPr>
              <a:t>en </a:t>
            </a:r>
            <a:r>
              <a:rPr lang="fr-FR" dirty="0">
                <a:latin typeface="Calibri" panose="020F0502020204030204" pitchFamily="34" charset="0"/>
                <a:ea typeface="Calibri" panose="020F0502020204030204" pitchFamily="34" charset="0"/>
                <a:cs typeface="Times New Roman" panose="02020603050405020304" pitchFamily="18" charset="0"/>
              </a:rPr>
              <a:t>soins </a:t>
            </a:r>
            <a:r>
              <a:rPr lang="fr-FR" dirty="0" smtClean="0">
                <a:latin typeface="Calibri" panose="020F0502020204030204" pitchFamily="34" charset="0"/>
                <a:ea typeface="Calibri" panose="020F0502020204030204" pitchFamily="34" charset="0"/>
                <a:cs typeface="Times New Roman" panose="02020603050405020304" pitchFamily="18" charset="0"/>
              </a:rPr>
              <a:t>néonatals </a:t>
            </a:r>
            <a:r>
              <a:rPr lang="fr-FR" dirty="0">
                <a:latin typeface="Calibri" panose="020F0502020204030204" pitchFamily="34" charset="0"/>
                <a:ea typeface="Calibri" panose="020F0502020204030204" pitchFamily="34" charset="0"/>
                <a:cs typeface="Times New Roman" panose="02020603050405020304" pitchFamily="18" charset="0"/>
              </a:rPr>
              <a:t>immédiats dans les cas où l’accès à une structure sanitaire </a:t>
            </a:r>
            <a:r>
              <a:rPr lang="fr-FR" dirty="0" smtClean="0">
                <a:latin typeface="Calibri" panose="020F0502020204030204" pitchFamily="34" charset="0"/>
                <a:ea typeface="Calibri" panose="020F0502020204030204" pitchFamily="34" charset="0"/>
                <a:cs typeface="Times New Roman" panose="02020603050405020304" pitchFamily="18" charset="0"/>
              </a:rPr>
              <a:t>est difficile ou n’est </a:t>
            </a:r>
            <a:r>
              <a:rPr lang="fr-FR" dirty="0">
                <a:latin typeface="Calibri" panose="020F0502020204030204" pitchFamily="34" charset="0"/>
                <a:ea typeface="Calibri" panose="020F0502020204030204" pitchFamily="34" charset="0"/>
                <a:cs typeface="Times New Roman" panose="02020603050405020304" pitchFamily="18" charset="0"/>
              </a:rPr>
              <a:t>pas fiable. </a:t>
            </a: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Tree>
    <p:extLst>
      <p:ext uri="{BB962C8B-B14F-4D97-AF65-F5344CB8AC3E}">
        <p14:creationId xmlns:p14="http://schemas.microsoft.com/office/powerpoint/2010/main" val="13815800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6881734" cy="969000"/>
          </a:xfrm>
          <a:ln>
            <a:solidFill>
              <a:schemeClr val="accent4"/>
            </a:solidFill>
          </a:ln>
        </p:spPr>
        <p:txBody>
          <a:bodyPr/>
          <a:lstStyle/>
          <a:p>
            <a:pPr marL="0" indent="0"/>
            <a:r>
              <a:rPr lang="fr-FR" b="1" dirty="0">
                <a:ln>
                  <a:solidFill>
                    <a:schemeClr val="accent2"/>
                  </a:solidFill>
                </a:ln>
                <a:latin typeface="+mn-lt"/>
              </a:rPr>
              <a:t>Rôles du coordinateur SSR </a:t>
            </a:r>
          </a:p>
        </p:txBody>
      </p:sp>
      <p:sp>
        <p:nvSpPr>
          <p:cNvPr id="3" name="Content Placeholder 2"/>
          <p:cNvSpPr>
            <a:spLocks noGrp="1"/>
          </p:cNvSpPr>
          <p:nvPr>
            <p:ph idx="1"/>
          </p:nvPr>
        </p:nvSpPr>
        <p:spPr/>
        <p:txBody>
          <a:bodyPr>
            <a:normAutofit/>
          </a:bodyPr>
          <a:lstStyle/>
          <a:p>
            <a:pPr marL="457200" lvl="0" indent="-457200">
              <a:buFont typeface="+mj-lt"/>
              <a:buAutoNum type="alphaLcPeriod"/>
            </a:pPr>
            <a:r>
              <a:rPr lang="fr-FR" dirty="0"/>
              <a:t>Veiller </a:t>
            </a:r>
            <a:r>
              <a:rPr lang="fr-FR" dirty="0">
                <a:solidFill>
                  <a:prstClr val="black"/>
                </a:solidFill>
              </a:rPr>
              <a:t>à </a:t>
            </a:r>
            <a:r>
              <a:rPr lang="fr-FR" dirty="0"/>
              <a:t>l’utilisation du </a:t>
            </a:r>
            <a:r>
              <a:rPr lang="fr-FR" dirty="0" err="1" smtClean="0"/>
              <a:t>partogramme</a:t>
            </a:r>
            <a:r>
              <a:rPr lang="fr-FR" dirty="0" smtClean="0">
                <a:solidFill>
                  <a:srgbClr val="FF0000"/>
                </a:solidFill>
              </a:rPr>
              <a:t> </a:t>
            </a:r>
            <a:r>
              <a:rPr lang="fr-FR" dirty="0" smtClean="0"/>
              <a:t>pour </a:t>
            </a:r>
            <a:r>
              <a:rPr lang="fr-FR" dirty="0"/>
              <a:t>la surveillance de travail. </a:t>
            </a:r>
            <a:r>
              <a:rPr lang="fr-FR" dirty="0">
                <a:solidFill>
                  <a:prstClr val="black"/>
                </a:solidFill>
              </a:rPr>
              <a:t>Le </a:t>
            </a:r>
            <a:r>
              <a:rPr lang="fr-FR" dirty="0" err="1">
                <a:solidFill>
                  <a:prstClr val="black"/>
                </a:solidFill>
              </a:rPr>
              <a:t>partogramme</a:t>
            </a:r>
            <a:r>
              <a:rPr lang="fr-FR" dirty="0">
                <a:solidFill>
                  <a:prstClr val="black"/>
                </a:solidFill>
              </a:rPr>
              <a:t> peut s’avérer utile pour </a:t>
            </a:r>
            <a:r>
              <a:rPr lang="fr-FR" dirty="0" smtClean="0">
                <a:solidFill>
                  <a:prstClr val="black"/>
                </a:solidFill>
              </a:rPr>
              <a:t>détecter </a:t>
            </a:r>
            <a:r>
              <a:rPr lang="fr-FR" dirty="0">
                <a:solidFill>
                  <a:prstClr val="black"/>
                </a:solidFill>
              </a:rPr>
              <a:t>les complications maternelles et fœtales. </a:t>
            </a:r>
          </a:p>
          <a:p>
            <a:pPr marL="457200" lvl="0" indent="-457200">
              <a:buFont typeface="+mj-lt"/>
              <a:buAutoNum type="alphaLcPeriod"/>
            </a:pPr>
            <a:r>
              <a:rPr lang="fr-FR" dirty="0">
                <a:solidFill>
                  <a:prstClr val="black"/>
                </a:solidFill>
              </a:rPr>
              <a:t>Veiller  à ce que les prestataires des services SONU soient formés sur la gestion de l’infibulation lors de travail, si nécessaire ou établir un système d’orientation </a:t>
            </a:r>
            <a:r>
              <a:rPr lang="fr-FR" dirty="0" smtClean="0">
                <a:solidFill>
                  <a:prstClr val="black"/>
                </a:solidFill>
              </a:rPr>
              <a:t> ou de référence sur </a:t>
            </a:r>
            <a:r>
              <a:rPr lang="fr-FR" dirty="0">
                <a:solidFill>
                  <a:prstClr val="black"/>
                </a:solidFill>
              </a:rPr>
              <a:t>les mutilations génitales féminines (MGF) de type III. </a:t>
            </a:r>
            <a:endParaRPr lang="fr-FR" dirty="0">
              <a:solidFill>
                <a:srgbClr val="FF0000"/>
              </a:solidFill>
            </a:endParaRPr>
          </a:p>
          <a:p>
            <a:pPr marL="457200" lvl="0" indent="-457200">
              <a:buFont typeface="+mj-lt"/>
              <a:buAutoNum type="alphaLcPeriod"/>
            </a:pPr>
            <a:r>
              <a:rPr lang="fr-FR" dirty="0">
                <a:solidFill>
                  <a:prstClr val="black"/>
                </a:solidFill>
              </a:rPr>
              <a:t> Les prestataires doivent s’assurer que les femmes et les filles disposent des informations sur tous les aspects de gestion de l’infibulation et obtiennent le consentement éclairé. </a:t>
            </a:r>
          </a:p>
          <a:p>
            <a:endParaRPr lang="fr-FR" dirty="0"/>
          </a:p>
        </p:txBody>
      </p:sp>
      <p:pic>
        <p:nvPicPr>
          <p:cNvPr id="4" name="Picture 3"/>
          <p:cNvPicPr>
            <a:picLocks noChangeAspect="1"/>
          </p:cNvPicPr>
          <p:nvPr/>
        </p:nvPicPr>
        <p:blipFill>
          <a:blip r:embed="rId2"/>
          <a:stretch>
            <a:fillRect/>
          </a:stretch>
        </p:blipFill>
        <p:spPr>
          <a:xfrm>
            <a:off x="7918604" y="106404"/>
            <a:ext cx="2298391" cy="1719221"/>
          </a:xfrm>
          <a:prstGeom prst="rect">
            <a:avLst/>
          </a:prstGeom>
        </p:spPr>
      </p:pic>
    </p:spTree>
    <p:extLst>
      <p:ext uri="{BB962C8B-B14F-4D97-AF65-F5344CB8AC3E}">
        <p14:creationId xmlns:p14="http://schemas.microsoft.com/office/powerpoint/2010/main" val="40177025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 y="365126"/>
            <a:ext cx="9860280" cy="692710"/>
          </a:xfrm>
          <a:ln>
            <a:solidFill>
              <a:schemeClr val="accent4"/>
            </a:solidFill>
          </a:ln>
        </p:spPr>
        <p:txBody>
          <a:bodyPr anchor="t">
            <a:noAutofit/>
          </a:bodyPr>
          <a:lstStyle/>
          <a:p>
            <a:r>
              <a:rPr lang="fr-FR" sz="4000" b="1" dirty="0" smtClean="0">
                <a:ln>
                  <a:solidFill>
                    <a:schemeClr val="accent2"/>
                  </a:solidFill>
                </a:ln>
                <a:latin typeface="+mn-lt"/>
              </a:rPr>
              <a:t>B- </a:t>
            </a:r>
            <a:r>
              <a:rPr lang="fr-FR" sz="4000" b="1" dirty="0">
                <a:ln>
                  <a:solidFill>
                    <a:schemeClr val="accent2"/>
                  </a:solidFill>
                </a:ln>
                <a:latin typeface="+mn-lt"/>
              </a:rPr>
              <a:t>la disponibilité des soins post-avortement </a:t>
            </a:r>
          </a:p>
        </p:txBody>
      </p:sp>
      <p:sp>
        <p:nvSpPr>
          <p:cNvPr id="3" name="Content Placeholder 2"/>
          <p:cNvSpPr>
            <a:spLocks noGrp="1"/>
          </p:cNvSpPr>
          <p:nvPr>
            <p:ph idx="1"/>
          </p:nvPr>
        </p:nvSpPr>
        <p:spPr>
          <a:xfrm>
            <a:off x="838200" y="1439055"/>
            <a:ext cx="10515600" cy="4737907"/>
          </a:xfrm>
        </p:spPr>
        <p:txBody>
          <a:bodyPr>
            <a:normAutofit/>
          </a:bodyPr>
          <a:lstStyle/>
          <a:p>
            <a:pPr marL="0" indent="0">
              <a:buNone/>
            </a:pPr>
            <a:r>
              <a:rPr lang="fr-FR" b="1" dirty="0" smtClean="0"/>
              <a:t>Généralités: </a:t>
            </a:r>
          </a:p>
          <a:p>
            <a:pPr>
              <a:buFont typeface="Wingdings" panose="05000000000000000000" pitchFamily="2" charset="2"/>
              <a:buChar char="ü"/>
            </a:pPr>
            <a:r>
              <a:rPr lang="fr-FR" dirty="0" smtClean="0"/>
              <a:t>Les </a:t>
            </a:r>
            <a:r>
              <a:rPr lang="fr-FR" dirty="0"/>
              <a:t>soins post-avortement (SPA) constituent une stratégie globale visant à réduire le nombre de décès et les morbidités suites </a:t>
            </a:r>
            <a:r>
              <a:rPr lang="fr-FR" dirty="0">
                <a:solidFill>
                  <a:prstClr val="black"/>
                </a:solidFill>
              </a:rPr>
              <a:t>à</a:t>
            </a:r>
            <a:r>
              <a:rPr lang="fr-FR" dirty="0"/>
              <a:t> des complications liées aux avortements à risque et spontanés. </a:t>
            </a:r>
          </a:p>
          <a:p>
            <a:pPr>
              <a:buFont typeface="Wingdings" panose="05000000000000000000" pitchFamily="2" charset="2"/>
              <a:buChar char="ü"/>
            </a:pPr>
            <a:r>
              <a:rPr lang="fr-FR" dirty="0" smtClean="0"/>
              <a:t>L’avortement </a:t>
            </a:r>
            <a:r>
              <a:rPr lang="fr-FR" dirty="0">
                <a:solidFill>
                  <a:prstClr val="black"/>
                </a:solidFill>
              </a:rPr>
              <a:t>à</a:t>
            </a:r>
            <a:r>
              <a:rPr lang="fr-FR" dirty="0" smtClean="0"/>
              <a:t> risque est responsable de près de 8% de décès maternel, globalement, parmi lequel, 97% des décès se passe dans le tiers monde.</a:t>
            </a:r>
          </a:p>
          <a:p>
            <a:pPr>
              <a:buFont typeface="Wingdings" panose="05000000000000000000" pitchFamily="2" charset="2"/>
              <a:buChar char="ü"/>
            </a:pPr>
            <a:r>
              <a:rPr lang="fr-FR" dirty="0" smtClean="0"/>
              <a:t>Les femmes et filles en situation humanitaire sont </a:t>
            </a:r>
            <a:r>
              <a:rPr lang="fr-FR" dirty="0">
                <a:solidFill>
                  <a:prstClr val="black"/>
                </a:solidFill>
              </a:rPr>
              <a:t>à</a:t>
            </a:r>
            <a:r>
              <a:rPr lang="fr-FR" dirty="0" smtClean="0"/>
              <a:t> risque élevé de grossesses non-désirées et avortement </a:t>
            </a:r>
            <a:r>
              <a:rPr lang="fr-FR" dirty="0">
                <a:solidFill>
                  <a:prstClr val="black"/>
                </a:solidFill>
              </a:rPr>
              <a:t>à</a:t>
            </a:r>
            <a:r>
              <a:rPr lang="fr-FR" dirty="0" smtClean="0"/>
              <a:t> risque.  </a:t>
            </a:r>
          </a:p>
          <a:p>
            <a:pPr marL="0" indent="0">
              <a:buNone/>
            </a:pPr>
            <a:endParaRPr lang="fr-FR" b="1" dirty="0"/>
          </a:p>
        </p:txBody>
      </p:sp>
    </p:spTree>
    <p:extLst>
      <p:ext uri="{BB962C8B-B14F-4D97-AF65-F5344CB8AC3E}">
        <p14:creationId xmlns:p14="http://schemas.microsoft.com/office/powerpoint/2010/main" val="17752501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311640" cy="716915"/>
          </a:xfrm>
          <a:ln>
            <a:solidFill>
              <a:schemeClr val="accent4"/>
            </a:solidFill>
          </a:ln>
        </p:spPr>
        <p:txBody>
          <a:bodyPr anchor="t">
            <a:normAutofit fontScale="90000"/>
          </a:bodyPr>
          <a:lstStyle/>
          <a:p>
            <a:r>
              <a:rPr lang="fr-FR" b="1" dirty="0" smtClean="0">
                <a:ln>
                  <a:solidFill>
                    <a:schemeClr val="accent2"/>
                  </a:solidFill>
                </a:ln>
                <a:latin typeface="+mn-lt"/>
              </a:rPr>
              <a:t>CAT devant un cas d’avortement compliqué</a:t>
            </a:r>
            <a:endParaRPr lang="fr-FR" b="1" dirty="0">
              <a:ln>
                <a:solidFill>
                  <a:schemeClr val="accent2"/>
                </a:solidFill>
              </a:ln>
              <a:latin typeface="+mn-lt"/>
            </a:endParaRPr>
          </a:p>
        </p:txBody>
      </p:sp>
      <p:sp>
        <p:nvSpPr>
          <p:cNvPr id="3" name="Content Placeholder 2"/>
          <p:cNvSpPr>
            <a:spLocks noGrp="1"/>
          </p:cNvSpPr>
          <p:nvPr>
            <p:ph idx="1"/>
          </p:nvPr>
        </p:nvSpPr>
        <p:spPr>
          <a:xfrm>
            <a:off x="838199" y="1463040"/>
            <a:ext cx="10887635" cy="4713923"/>
          </a:xfrm>
        </p:spPr>
        <p:txBody>
          <a:bodyPr>
            <a:normAutofit/>
          </a:bodyPr>
          <a:lstStyle/>
          <a:p>
            <a:r>
              <a:rPr lang="fr-FR" sz="2600" dirty="0" smtClean="0"/>
              <a:t>Symptômes: saignement vaginal anormal, fièvre/ frissons  faisant soupçonner l’avortement incomplet et compliqué. </a:t>
            </a:r>
          </a:p>
          <a:p>
            <a:r>
              <a:rPr lang="fr-FR" sz="2600" dirty="0" smtClean="0"/>
              <a:t>La démarche </a:t>
            </a:r>
            <a:r>
              <a:rPr lang="fr-FR" sz="2600" dirty="0">
                <a:solidFill>
                  <a:prstClr val="black"/>
                </a:solidFill>
              </a:rPr>
              <a:t>à</a:t>
            </a:r>
            <a:r>
              <a:rPr lang="fr-FR" sz="2600" dirty="0" smtClean="0"/>
              <a:t> suivre: </a:t>
            </a:r>
          </a:p>
          <a:p>
            <a:pPr lvl="1">
              <a:buFont typeface="Wingdings" panose="05000000000000000000" pitchFamily="2" charset="2"/>
              <a:buChar char="ü"/>
            </a:pPr>
            <a:r>
              <a:rPr lang="fr-FR" dirty="0" smtClean="0"/>
              <a:t>Faire une évaluation initiale  rapide et déterminer la conduite </a:t>
            </a:r>
            <a:r>
              <a:rPr lang="fr-FR" dirty="0">
                <a:solidFill>
                  <a:prstClr val="black"/>
                </a:solidFill>
              </a:rPr>
              <a:t>à</a:t>
            </a:r>
            <a:r>
              <a:rPr lang="fr-FR" dirty="0" smtClean="0"/>
              <a:t> tenir (CAT). </a:t>
            </a:r>
          </a:p>
          <a:p>
            <a:pPr lvl="1">
              <a:buFont typeface="Wingdings" panose="05000000000000000000" pitchFamily="2" charset="2"/>
              <a:buChar char="ü"/>
            </a:pPr>
            <a:r>
              <a:rPr lang="fr-FR" dirty="0" smtClean="0"/>
              <a:t>Procéder </a:t>
            </a:r>
            <a:r>
              <a:rPr lang="fr-FR" dirty="0">
                <a:solidFill>
                  <a:prstClr val="black"/>
                </a:solidFill>
              </a:rPr>
              <a:t>à</a:t>
            </a:r>
            <a:r>
              <a:rPr lang="fr-FR" dirty="0" smtClean="0"/>
              <a:t> une évaluation complète afin de déterminer la CAT définitive. </a:t>
            </a:r>
          </a:p>
          <a:p>
            <a:pPr lvl="1">
              <a:buFont typeface="Wingdings" panose="05000000000000000000" pitchFamily="2" charset="2"/>
              <a:buChar char="ü"/>
            </a:pPr>
            <a:r>
              <a:rPr lang="fr-FR" dirty="0" smtClean="0"/>
              <a:t> Procéder  </a:t>
            </a:r>
            <a:r>
              <a:rPr lang="fr-FR" dirty="0">
                <a:solidFill>
                  <a:prstClr val="black"/>
                </a:solidFill>
              </a:rPr>
              <a:t>à</a:t>
            </a:r>
            <a:r>
              <a:rPr lang="fr-FR" dirty="0" smtClean="0"/>
              <a:t> l’évacuation utérine, au besoin. </a:t>
            </a:r>
          </a:p>
          <a:p>
            <a:pPr lvl="1">
              <a:buFont typeface="Wingdings" panose="05000000000000000000" pitchFamily="2" charset="2"/>
              <a:buChar char="ü"/>
            </a:pPr>
            <a:r>
              <a:rPr lang="fr-FR" dirty="0" smtClean="0"/>
              <a:t>Référer la victime au service du programme élargi de vaccination pour recevoir le vaccin antitétanique, si indiqué.</a:t>
            </a:r>
          </a:p>
          <a:p>
            <a:pPr lvl="1">
              <a:buFont typeface="Wingdings" panose="05000000000000000000" pitchFamily="2" charset="2"/>
              <a:buChar char="ü"/>
            </a:pPr>
            <a:r>
              <a:rPr lang="fr-FR" dirty="0"/>
              <a:t>Toutes les femmes qui se présentent pour des SPA doivent bénéficier d’informations, de conseils et </a:t>
            </a:r>
            <a:r>
              <a:rPr lang="fr-FR" dirty="0" smtClean="0"/>
              <a:t>d’un offre des services </a:t>
            </a:r>
            <a:r>
              <a:rPr lang="fr-FR" dirty="0"/>
              <a:t>liés à la </a:t>
            </a:r>
            <a:r>
              <a:rPr lang="fr-FR" dirty="0" smtClean="0"/>
              <a:t>contraception. </a:t>
            </a:r>
          </a:p>
          <a:p>
            <a:pPr lvl="1">
              <a:buFont typeface="Wingdings" panose="05000000000000000000" pitchFamily="2" charset="2"/>
              <a:buChar char="ü"/>
            </a:pPr>
            <a:endParaRPr lang="fr-FR" dirty="0" smtClean="0"/>
          </a:p>
          <a:p>
            <a:pPr lvl="1"/>
            <a:endParaRPr lang="fr-FR" dirty="0" smtClean="0"/>
          </a:p>
          <a:p>
            <a:endParaRPr lang="fr-FR" dirty="0"/>
          </a:p>
        </p:txBody>
      </p:sp>
    </p:spTree>
    <p:extLst>
      <p:ext uri="{BB962C8B-B14F-4D97-AF65-F5344CB8AC3E}">
        <p14:creationId xmlns:p14="http://schemas.microsoft.com/office/powerpoint/2010/main" val="319862953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8610600" cy="1073930"/>
          </a:xfrm>
          <a:ln>
            <a:solidFill>
              <a:schemeClr val="accent4"/>
            </a:solidFill>
          </a:ln>
        </p:spPr>
        <p:txBody>
          <a:bodyPr anchor="t">
            <a:noAutofit/>
          </a:bodyPr>
          <a:lstStyle/>
          <a:p>
            <a:pPr algn="ctr"/>
            <a:r>
              <a:rPr lang="fr-FR" sz="4000" b="1" dirty="0" smtClean="0">
                <a:ln>
                  <a:solidFill>
                    <a:schemeClr val="accent2"/>
                  </a:solidFill>
                </a:ln>
                <a:latin typeface="+mn-lt"/>
              </a:rPr>
              <a:t>C- </a:t>
            </a:r>
            <a:r>
              <a:rPr lang="fr-FR" sz="4000" b="1" dirty="0">
                <a:ln>
                  <a:solidFill>
                    <a:schemeClr val="accent2"/>
                  </a:solidFill>
                </a:ln>
                <a:latin typeface="+mn-lt"/>
              </a:rPr>
              <a:t>Assurer la disponibilité </a:t>
            </a:r>
            <a:r>
              <a:rPr lang="fr-FR" sz="4000" b="1" dirty="0" smtClean="0">
                <a:ln>
                  <a:solidFill>
                    <a:schemeClr val="accent2"/>
                  </a:solidFill>
                </a:ln>
                <a:latin typeface="+mn-lt"/>
              </a:rPr>
              <a:t>des produits médicaux et fournitures.  </a:t>
            </a:r>
            <a:endParaRPr lang="fr-FR" sz="4000" b="1" dirty="0">
              <a:ln>
                <a:solidFill>
                  <a:schemeClr val="accent2"/>
                </a:solidFill>
              </a:ln>
              <a:latin typeface="+mn-lt"/>
            </a:endParaRPr>
          </a:p>
        </p:txBody>
      </p:sp>
      <p:sp>
        <p:nvSpPr>
          <p:cNvPr id="3" name="Content Placeholder 2"/>
          <p:cNvSpPr>
            <a:spLocks noGrp="1"/>
          </p:cNvSpPr>
          <p:nvPr>
            <p:ph idx="1"/>
          </p:nvPr>
        </p:nvSpPr>
        <p:spPr>
          <a:xfrm>
            <a:off x="838200" y="1603947"/>
            <a:ext cx="10744200" cy="4527911"/>
          </a:xfrm>
        </p:spPr>
        <p:txBody>
          <a:bodyPr>
            <a:normAutofit fontScale="92500" lnSpcReduction="20000"/>
          </a:bodyPr>
          <a:lstStyle/>
          <a:p>
            <a:pPr marL="0" indent="0">
              <a:buNone/>
            </a:pPr>
            <a:r>
              <a:rPr lang="fr-FR" dirty="0" smtClean="0"/>
              <a:t>Les grossesses et accouchements continuent dans les situation humanitaires.</a:t>
            </a:r>
          </a:p>
          <a:p>
            <a:pPr marL="571500" indent="-571500">
              <a:buFont typeface="+mj-lt"/>
              <a:buAutoNum type="romanLcPeriod"/>
            </a:pPr>
            <a:r>
              <a:rPr lang="fr-FR" dirty="0" smtClean="0"/>
              <a:t>En  début de la crise, chez les populations déplacées, les accouchements sans assistance des accoucheuses formées </a:t>
            </a:r>
            <a:r>
              <a:rPr lang="fr-FR" dirty="0" smtClean="0">
                <a:solidFill>
                  <a:prstClr val="black"/>
                </a:solidFill>
              </a:rPr>
              <a:t>et en dehors des formations sanitaires, sont monnaie courante</a:t>
            </a:r>
            <a:r>
              <a:rPr lang="fr-FR" dirty="0" smtClean="0"/>
              <a:t>.</a:t>
            </a:r>
          </a:p>
          <a:p>
            <a:pPr marL="571500" indent="-571500">
              <a:buFont typeface="+mj-lt"/>
              <a:buAutoNum type="romanLcPeriod"/>
            </a:pPr>
            <a:r>
              <a:rPr lang="fr-FR" dirty="0" smtClean="0"/>
              <a:t>Un kit </a:t>
            </a:r>
            <a:r>
              <a:rPr lang="fr-FR" dirty="0"/>
              <a:t>d’accouchement  hygiénique </a:t>
            </a:r>
            <a:r>
              <a:rPr lang="fr-FR" dirty="0" smtClean="0"/>
              <a:t>par femme enceinte-  fournir </a:t>
            </a:r>
            <a:r>
              <a:rPr lang="fr-FR" dirty="0">
                <a:solidFill>
                  <a:prstClr val="black"/>
                </a:solidFill>
              </a:rPr>
              <a:t>à</a:t>
            </a:r>
            <a:r>
              <a:rPr lang="fr-FR" dirty="0" smtClean="0"/>
              <a:t> toutes femmes, visiblement enceintes,, soit lors de l’enregistrement  des déplacées ou </a:t>
            </a:r>
            <a:r>
              <a:rPr lang="fr-FR" dirty="0" smtClean="0">
                <a:solidFill>
                  <a:prstClr val="black"/>
                </a:solidFill>
              </a:rPr>
              <a:t>à</a:t>
            </a:r>
            <a:r>
              <a:rPr lang="fr-FR" dirty="0" smtClean="0"/>
              <a:t> travers des agents de sant</a:t>
            </a:r>
            <a:r>
              <a:rPr lang="fr-FR" dirty="0">
                <a:solidFill>
                  <a:prstClr val="black"/>
                </a:solidFill>
              </a:rPr>
              <a:t>é</a:t>
            </a:r>
            <a:r>
              <a:rPr lang="fr-FR" dirty="0" smtClean="0"/>
              <a:t> communautaire ou des accoucheuses traditionnelles.   </a:t>
            </a:r>
          </a:p>
          <a:p>
            <a:pPr marL="571500" indent="-571500">
              <a:buFont typeface="+mj-lt"/>
              <a:buAutoNum type="romanLcPeriod"/>
            </a:pPr>
            <a:r>
              <a:rPr lang="fr-FR" dirty="0" smtClean="0"/>
              <a:t>Fournitures </a:t>
            </a:r>
            <a:r>
              <a:rPr lang="fr-FR" dirty="0"/>
              <a:t>destinées au </a:t>
            </a:r>
            <a:r>
              <a:rPr lang="fr-FR" dirty="0" smtClean="0"/>
              <a:t>nouveau-né: Sa mise à disposition, encouragera les pratiques de soins néonatals essentiels. </a:t>
            </a:r>
          </a:p>
          <a:p>
            <a:pPr marL="571500" indent="-571500">
              <a:buFont typeface="+mj-lt"/>
              <a:buAutoNum type="romanLcPeriod"/>
            </a:pPr>
            <a:r>
              <a:rPr lang="fr-FR" dirty="0"/>
              <a:t>L</a:t>
            </a:r>
            <a:r>
              <a:rPr lang="fr-FR" dirty="0" smtClean="0"/>
              <a:t>es comprimes de </a:t>
            </a:r>
            <a:r>
              <a:rPr lang="fr-FR" dirty="0" err="1" smtClean="0"/>
              <a:t>misoprostol</a:t>
            </a:r>
            <a:r>
              <a:rPr lang="fr-FR" dirty="0" smtClean="0"/>
              <a:t> pour l’hémorragie de la délivrance et le </a:t>
            </a:r>
            <a:r>
              <a:rPr lang="fr-FR" dirty="0" err="1" smtClean="0"/>
              <a:t>chlorhexidine</a:t>
            </a:r>
            <a:r>
              <a:rPr lang="fr-FR" dirty="0" smtClean="0"/>
              <a:t> </a:t>
            </a:r>
            <a:r>
              <a:rPr lang="fr-FR" dirty="0">
                <a:solidFill>
                  <a:prstClr val="black"/>
                </a:solidFill>
              </a:rPr>
              <a:t>à</a:t>
            </a:r>
            <a:r>
              <a:rPr lang="fr-FR" dirty="0" smtClean="0"/>
              <a:t> 7.1% (CHX </a:t>
            </a:r>
            <a:r>
              <a:rPr lang="fr-FR" dirty="0">
                <a:solidFill>
                  <a:prstClr val="black"/>
                </a:solidFill>
              </a:rPr>
              <a:t>à</a:t>
            </a:r>
            <a:r>
              <a:rPr lang="fr-FR" dirty="0" smtClean="0"/>
              <a:t> 4%) pour les soins du cordon ombilical </a:t>
            </a:r>
            <a:r>
              <a:rPr lang="fr-FR" dirty="0">
                <a:ea typeface="Calibri"/>
                <a:cs typeface="Times New Roman"/>
              </a:rPr>
              <a:t>où</a:t>
            </a:r>
            <a:r>
              <a:rPr lang="fr-FR" dirty="0" smtClean="0"/>
              <a:t> les agents de sant</a:t>
            </a:r>
            <a:r>
              <a:rPr lang="fr-FR" dirty="0">
                <a:solidFill>
                  <a:prstClr val="black"/>
                </a:solidFill>
              </a:rPr>
              <a:t>é</a:t>
            </a:r>
            <a:r>
              <a:rPr lang="fr-FR" dirty="0" smtClean="0"/>
              <a:t> communautaire/ la communauté ont reçue une orientation. </a:t>
            </a:r>
            <a:endParaRPr lang="fr-FR" dirty="0"/>
          </a:p>
        </p:txBody>
      </p:sp>
    </p:spTree>
    <p:extLst>
      <p:ext uri="{BB962C8B-B14F-4D97-AF65-F5344CB8AC3E}">
        <p14:creationId xmlns:p14="http://schemas.microsoft.com/office/powerpoint/2010/main" val="172884152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fr-FR" sz="2600" b="1" dirty="0" smtClean="0"/>
              <a:t>Établir un système d’orientation vers d’autres services 24 heures/24 et 7 jours sur 7  et 365 jours/365 pour faciliter  l’évacuation et la communication depuis la communauté vers le centre de santé et l’hôpital.</a:t>
            </a:r>
          </a:p>
          <a:p>
            <a:pPr marL="0" indent="0">
              <a:buNone/>
            </a:pPr>
            <a:endParaRPr lang="fr-FR" sz="2600" b="1" dirty="0" smtClean="0"/>
          </a:p>
          <a:p>
            <a:pPr marL="0" indent="0">
              <a:buNone/>
            </a:pPr>
            <a:r>
              <a:rPr lang="fr-FR" sz="2400" dirty="0" smtClean="0"/>
              <a:t>Collaborer et coordonner avec </a:t>
            </a:r>
            <a:r>
              <a:rPr lang="fr-FR" sz="2400" dirty="0"/>
              <a:t>le secteur/pôle de santé et les autorités du pays d’accueil pour assurer </a:t>
            </a:r>
            <a:r>
              <a:rPr lang="fr-FR" sz="2400" dirty="0" smtClean="0"/>
              <a:t>la fonctionnalité, </a:t>
            </a:r>
            <a:r>
              <a:rPr lang="fr-FR" sz="2400" dirty="0" smtClean="0">
                <a:solidFill>
                  <a:prstClr val="black"/>
                </a:solidFill>
              </a:rPr>
              <a:t>à </a:t>
            </a:r>
            <a:r>
              <a:rPr lang="fr-FR" sz="2400" dirty="0" smtClean="0"/>
              <a:t>plein temps, des établissement </a:t>
            </a:r>
            <a:r>
              <a:rPr lang="fr-FR" sz="2400" dirty="0"/>
              <a:t>de santé </a:t>
            </a:r>
            <a:r>
              <a:rPr lang="fr-FR" sz="2400" dirty="0" smtClean="0"/>
              <a:t>et d’un </a:t>
            </a:r>
            <a:r>
              <a:rPr lang="fr-FR" sz="2400" dirty="0"/>
              <a:t>système de </a:t>
            </a:r>
            <a:r>
              <a:rPr lang="fr-FR" sz="2400" dirty="0" smtClean="0"/>
              <a:t>référence, dès </a:t>
            </a:r>
            <a:r>
              <a:rPr lang="fr-FR" sz="2400" dirty="0"/>
              <a:t>que </a:t>
            </a:r>
            <a:r>
              <a:rPr lang="fr-FR" sz="2400" dirty="0" smtClean="0"/>
              <a:t>possible. </a:t>
            </a:r>
          </a:p>
          <a:p>
            <a:pPr marL="0" indent="0">
              <a:buNone/>
            </a:pPr>
            <a:endParaRPr lang="fr-FR" sz="2000" dirty="0" smtClean="0"/>
          </a:p>
          <a:p>
            <a:endParaRPr lang="fr-FR" dirty="0"/>
          </a:p>
        </p:txBody>
      </p:sp>
      <p:sp>
        <p:nvSpPr>
          <p:cNvPr id="4" name="Title 3"/>
          <p:cNvSpPr>
            <a:spLocks noGrp="1"/>
          </p:cNvSpPr>
          <p:nvPr>
            <p:ph type="title"/>
          </p:nvPr>
        </p:nvSpPr>
        <p:spPr>
          <a:xfrm>
            <a:off x="698269" y="365126"/>
            <a:ext cx="8826731" cy="1069228"/>
          </a:xfrm>
          <a:ln>
            <a:solidFill>
              <a:schemeClr val="accent4"/>
            </a:solidFill>
          </a:ln>
        </p:spPr>
        <p:txBody>
          <a:bodyPr>
            <a:normAutofit fontScale="90000"/>
          </a:bodyPr>
          <a:lstStyle/>
          <a:p>
            <a:pPr algn="ctr"/>
            <a:r>
              <a:rPr lang="fr-FR" b="1" dirty="0" smtClean="0">
                <a:ln>
                  <a:solidFill>
                    <a:schemeClr val="accent2"/>
                  </a:solidFill>
                </a:ln>
                <a:latin typeface="+mn-lt"/>
              </a:rPr>
              <a:t>D- établir un système d’évacuation </a:t>
            </a:r>
            <a:r>
              <a:rPr lang="fr-FR" b="1" dirty="0" smtClean="0">
                <a:ln>
                  <a:solidFill>
                    <a:srgbClr val="ED7D31"/>
                  </a:solidFill>
                </a:ln>
                <a:solidFill>
                  <a:prstClr val="black"/>
                </a:solidFill>
                <a:latin typeface="Calibri"/>
              </a:rPr>
              <a:t>des </a:t>
            </a:r>
            <a:r>
              <a:rPr lang="fr-FR" b="1" dirty="0">
                <a:ln>
                  <a:solidFill>
                    <a:srgbClr val="ED7D31"/>
                  </a:solidFill>
                </a:ln>
                <a:solidFill>
                  <a:prstClr val="black"/>
                </a:solidFill>
                <a:latin typeface="Calibri"/>
              </a:rPr>
              <a:t>malades </a:t>
            </a:r>
            <a:r>
              <a:rPr lang="fr-FR" b="1" dirty="0" smtClean="0">
                <a:ln>
                  <a:solidFill>
                    <a:schemeClr val="accent2"/>
                  </a:solidFill>
                </a:ln>
                <a:latin typeface="+mn-lt"/>
              </a:rPr>
              <a:t>, en continue.  </a:t>
            </a:r>
            <a:endParaRPr lang="fr-FR" b="1" dirty="0">
              <a:ln>
                <a:solidFill>
                  <a:schemeClr val="accent2"/>
                </a:solidFill>
              </a:ln>
              <a:latin typeface="+mn-lt"/>
            </a:endParaRPr>
          </a:p>
        </p:txBody>
      </p:sp>
    </p:spTree>
    <p:extLst>
      <p:ext uri="{BB962C8B-B14F-4D97-AF65-F5344CB8AC3E}">
        <p14:creationId xmlns:p14="http://schemas.microsoft.com/office/powerpoint/2010/main" val="80403557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5"/>
            <a:ext cx="8596312" cy="703821"/>
          </a:xfrm>
          <a:ln>
            <a:solidFill>
              <a:schemeClr val="accent4"/>
            </a:solidFill>
          </a:ln>
        </p:spPr>
        <p:txBody>
          <a:bodyPr anchor="t">
            <a:normAutofit fontScale="90000"/>
          </a:bodyPr>
          <a:lstStyle/>
          <a:p>
            <a:r>
              <a:rPr lang="fr-FR" b="1" dirty="0" smtClean="0">
                <a:ln>
                  <a:solidFill>
                    <a:schemeClr val="accent2"/>
                  </a:solidFill>
                </a:ln>
                <a:latin typeface="+mn-lt"/>
              </a:rPr>
              <a:t>Adapter l’ambulance selon le terrain </a:t>
            </a:r>
            <a:endParaRPr lang="fr-FR" b="1" dirty="0">
              <a:ln>
                <a:solidFill>
                  <a:schemeClr val="accent2"/>
                </a:solidFill>
              </a:ln>
              <a:latin typeface="+mn-lt"/>
            </a:endParaRPr>
          </a:p>
        </p:txBody>
      </p:sp>
      <p:pic>
        <p:nvPicPr>
          <p:cNvPr id="7" name="Content Placeholder 6"/>
          <p:cNvPicPr>
            <a:picLocks noGrp="1" noChangeAspect="1"/>
          </p:cNvPicPr>
          <p:nvPr>
            <p:ph sz="half" idx="1"/>
          </p:nvPr>
        </p:nvPicPr>
        <p:blipFill>
          <a:blip r:embed="rId2"/>
          <a:stretch>
            <a:fillRect/>
          </a:stretch>
        </p:blipFill>
        <p:spPr>
          <a:xfrm>
            <a:off x="838201" y="1537807"/>
            <a:ext cx="3962400" cy="2905404"/>
          </a:xfrm>
          <a:prstGeom prst="rect">
            <a:avLst/>
          </a:prstGeom>
        </p:spPr>
      </p:pic>
      <p:pic>
        <p:nvPicPr>
          <p:cNvPr id="8" name="Content Placeholder 7"/>
          <p:cNvPicPr>
            <a:picLocks noGrp="1" noChangeAspect="1"/>
          </p:cNvPicPr>
          <p:nvPr>
            <p:ph sz="half" idx="2"/>
          </p:nvPr>
        </p:nvPicPr>
        <p:blipFill>
          <a:blip r:embed="rId3"/>
          <a:stretch>
            <a:fillRect/>
          </a:stretch>
        </p:blipFill>
        <p:spPr>
          <a:xfrm>
            <a:off x="8016240" y="1544246"/>
            <a:ext cx="3758055" cy="3022896"/>
          </a:xfrm>
          <a:prstGeom prst="rect">
            <a:avLst/>
          </a:prstGeom>
        </p:spPr>
      </p:pic>
      <p:sp>
        <p:nvSpPr>
          <p:cNvPr id="9" name="Rounded Rectangle 8"/>
          <p:cNvSpPr/>
          <p:nvPr/>
        </p:nvSpPr>
        <p:spPr bwMode="auto">
          <a:xfrm>
            <a:off x="2521039" y="5228905"/>
            <a:ext cx="4069724" cy="437882"/>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fr-FR" sz="2000" b="1" dirty="0" err="1">
                <a:solidFill>
                  <a:prstClr val="black"/>
                </a:solidFill>
                <a:latin typeface="Arial" charset="0"/>
                <a:ea typeface="MS PGothic" pitchFamily="34" charset="-128"/>
              </a:rPr>
              <a:t>Motoambulance</a:t>
            </a:r>
            <a:r>
              <a:rPr lang="fr-FR" sz="2000" b="1" dirty="0">
                <a:solidFill>
                  <a:prstClr val="black"/>
                </a:solidFill>
                <a:latin typeface="Arial" charset="0"/>
                <a:ea typeface="MS PGothic" pitchFamily="34" charset="-128"/>
              </a:rPr>
              <a:t> </a:t>
            </a:r>
          </a:p>
        </p:txBody>
      </p:sp>
      <p:sp>
        <p:nvSpPr>
          <p:cNvPr id="10" name="Rounded Rectangle 9"/>
          <p:cNvSpPr/>
          <p:nvPr/>
        </p:nvSpPr>
        <p:spPr bwMode="auto">
          <a:xfrm>
            <a:off x="8232605" y="5009964"/>
            <a:ext cx="3541690" cy="437882"/>
          </a:xfrm>
          <a:prstGeom prst="round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fr-FR" sz="2000" b="1" dirty="0">
                <a:solidFill>
                  <a:prstClr val="black"/>
                </a:solidFill>
                <a:latin typeface="Arial" charset="0"/>
                <a:ea typeface="MS PGothic" pitchFamily="34" charset="-128"/>
              </a:rPr>
              <a:t>Ambulance bicyclette </a:t>
            </a:r>
          </a:p>
        </p:txBody>
      </p:sp>
      <p:pic>
        <p:nvPicPr>
          <p:cNvPr id="11" name="Picture 10"/>
          <p:cNvPicPr/>
          <p:nvPr/>
        </p:nvPicPr>
        <p:blipFill rotWithShape="1">
          <a:blip r:embed="rId4"/>
          <a:srcRect l="16506" t="41334" r="53205" b="15622"/>
          <a:stretch/>
        </p:blipFill>
        <p:spPr bwMode="auto">
          <a:xfrm>
            <a:off x="4800601" y="1537807"/>
            <a:ext cx="3133725" cy="290540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2811727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www.youthforroadsafety.org/webbeheer/html/phpThumb/phpThumb.php?src=/uploads/nieuws/donkey_ambulance.jpg&amp;w=550&amp;h=140&amp;q=95"/>
          <p:cNvPicPr/>
          <p:nvPr/>
        </p:nvPicPr>
        <p:blipFill rotWithShape="1">
          <a:blip r:embed="rId2">
            <a:extLst>
              <a:ext uri="{28A0092B-C50C-407E-A947-70E740481C1C}">
                <a14:useLocalDpi xmlns:a14="http://schemas.microsoft.com/office/drawing/2010/main" val="0"/>
              </a:ext>
            </a:extLst>
          </a:blip>
          <a:srcRect l="30032" b="11795"/>
          <a:stretch/>
        </p:blipFill>
        <p:spPr bwMode="auto">
          <a:xfrm>
            <a:off x="2323474" y="1768839"/>
            <a:ext cx="7285221" cy="3837481"/>
          </a:xfrm>
          <a:prstGeom prst="rect">
            <a:avLst/>
          </a:prstGeom>
          <a:noFill/>
          <a:ln>
            <a:noFill/>
          </a:ln>
          <a:extLst>
            <a:ext uri="{53640926-AAD7-44D8-BBD7-CCE9431645EC}">
              <a14:shadowObscured xmlns:a14="http://schemas.microsoft.com/office/drawing/2010/main"/>
            </a:ext>
          </a:extLst>
        </p:spPr>
      </p:pic>
      <p:sp>
        <p:nvSpPr>
          <p:cNvPr id="2" name="Rectangle 1"/>
          <p:cNvSpPr/>
          <p:nvPr/>
        </p:nvSpPr>
        <p:spPr>
          <a:xfrm>
            <a:off x="2323473" y="381000"/>
            <a:ext cx="7285221" cy="914400"/>
          </a:xfrm>
          <a:prstGeom prst="rect">
            <a:avLst/>
          </a:prstGeom>
          <a:ln>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4400" b="1" dirty="0" smtClean="0">
                <a:ln>
                  <a:solidFill>
                    <a:schemeClr val="accent2"/>
                  </a:solidFill>
                </a:ln>
              </a:rPr>
              <a:t>La charrette </a:t>
            </a:r>
            <a:r>
              <a:rPr lang="fr-FR" sz="4400" b="1" dirty="0">
                <a:ln>
                  <a:solidFill>
                    <a:schemeClr val="accent2"/>
                  </a:solidFill>
                </a:ln>
                <a:solidFill>
                  <a:prstClr val="black"/>
                </a:solidFill>
              </a:rPr>
              <a:t>à</a:t>
            </a:r>
            <a:r>
              <a:rPr lang="fr-FR" sz="4400" b="1" dirty="0" smtClean="0">
                <a:ln>
                  <a:solidFill>
                    <a:schemeClr val="accent2"/>
                  </a:solidFill>
                </a:ln>
              </a:rPr>
              <a:t> cheval/ âne </a:t>
            </a:r>
            <a:endParaRPr lang="fr-FR" sz="4400" b="1" dirty="0">
              <a:ln>
                <a:solidFill>
                  <a:schemeClr val="accent2"/>
                </a:solidFill>
              </a:ln>
            </a:endParaRPr>
          </a:p>
        </p:txBody>
      </p:sp>
    </p:spTree>
    <p:extLst>
      <p:ext uri="{BB962C8B-B14F-4D97-AF65-F5344CB8AC3E}">
        <p14:creationId xmlns:p14="http://schemas.microsoft.com/office/powerpoint/2010/main" val="14620070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365126"/>
            <a:ext cx="7409329" cy="889934"/>
          </a:xfrm>
          <a:ln>
            <a:solidFill>
              <a:schemeClr val="accent4"/>
            </a:solidFill>
          </a:ln>
        </p:spPr>
        <p:txBody>
          <a:bodyPr anchor="t"/>
          <a:lstStyle/>
          <a:p>
            <a:r>
              <a:rPr lang="fr-FR" b="1" dirty="0" smtClean="0">
                <a:ln>
                  <a:solidFill>
                    <a:schemeClr val="accent2"/>
                  </a:solidFill>
                </a:ln>
                <a:latin typeface="+mn-lt"/>
              </a:rPr>
              <a:t>Les interventions non- </a:t>
            </a:r>
            <a:r>
              <a:rPr lang="fr-FR" sz="4800" b="1" dirty="0" smtClean="0">
                <a:ln>
                  <a:solidFill>
                    <a:schemeClr val="accent2"/>
                  </a:solidFill>
                </a:ln>
                <a:latin typeface="+mn-lt"/>
              </a:rPr>
              <a:t>DMU</a:t>
            </a:r>
            <a:r>
              <a:rPr lang="fr-FR" b="1" dirty="0" smtClean="0">
                <a:ln>
                  <a:solidFill>
                    <a:schemeClr val="accent2"/>
                  </a:solidFill>
                </a:ln>
                <a:latin typeface="+mn-lt"/>
              </a:rPr>
              <a:t> </a:t>
            </a:r>
            <a:endParaRPr lang="fr-FR" b="1" dirty="0">
              <a:ln>
                <a:solidFill>
                  <a:schemeClr val="accent2"/>
                </a:solidFill>
              </a:ln>
              <a:latin typeface="+mn-lt"/>
            </a:endParaRPr>
          </a:p>
        </p:txBody>
      </p:sp>
      <p:sp>
        <p:nvSpPr>
          <p:cNvPr id="6" name="Content Placeholder 5"/>
          <p:cNvSpPr>
            <a:spLocks noGrp="1"/>
          </p:cNvSpPr>
          <p:nvPr>
            <p:ph idx="1"/>
          </p:nvPr>
        </p:nvSpPr>
        <p:spPr>
          <a:xfrm>
            <a:off x="838200" y="2133601"/>
            <a:ext cx="7409329" cy="2259105"/>
          </a:xfrm>
        </p:spPr>
        <p:txBody>
          <a:bodyPr/>
          <a:lstStyle/>
          <a:p>
            <a:r>
              <a:rPr lang="fr-FR" sz="3200" dirty="0" smtClean="0"/>
              <a:t>Les visites prénatales.</a:t>
            </a:r>
          </a:p>
          <a:p>
            <a:r>
              <a:rPr lang="fr-FR" sz="3200" dirty="0" smtClean="0"/>
              <a:t>La formation des sages femmes.</a:t>
            </a:r>
          </a:p>
          <a:p>
            <a:r>
              <a:rPr lang="fr-FR" sz="3200" dirty="0" smtClean="0"/>
              <a:t>Les campagnes des masses.</a:t>
            </a:r>
          </a:p>
          <a:p>
            <a:r>
              <a:rPr lang="fr-FR" sz="3200" dirty="0" smtClean="0"/>
              <a:t>La sensibilisation en masse.</a:t>
            </a:r>
          </a:p>
          <a:p>
            <a:endParaRPr lang="fr-FR" sz="3200" dirty="0" smtClean="0"/>
          </a:p>
          <a:p>
            <a:endParaRPr lang="fr-FR" dirty="0"/>
          </a:p>
        </p:txBody>
      </p:sp>
      <p:sp>
        <p:nvSpPr>
          <p:cNvPr id="7" name="Smiley Face 6"/>
          <p:cNvSpPr/>
          <p:nvPr/>
        </p:nvSpPr>
        <p:spPr>
          <a:xfrm>
            <a:off x="8803340" y="1739152"/>
            <a:ext cx="1918447" cy="1918447"/>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rgbClr val="FF0000"/>
                </a:solidFill>
              </a:ln>
              <a:solidFill>
                <a:schemeClr val="tx1"/>
              </a:solidFill>
            </a:endParaRPr>
          </a:p>
        </p:txBody>
      </p:sp>
    </p:spTree>
    <p:extLst>
      <p:ext uri="{BB962C8B-B14F-4D97-AF65-F5344CB8AC3E}">
        <p14:creationId xmlns:p14="http://schemas.microsoft.com/office/powerpoint/2010/main" val="327760056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984812" cy="782357"/>
          </a:xfrm>
          <a:ln>
            <a:solidFill>
              <a:schemeClr val="accent4"/>
            </a:solidFill>
          </a:ln>
        </p:spPr>
        <p:txBody>
          <a:bodyPr anchor="t"/>
          <a:lstStyle/>
          <a:p>
            <a:r>
              <a:rPr lang="fr-FR" b="1" dirty="0" smtClean="0">
                <a:ln>
                  <a:solidFill>
                    <a:schemeClr val="accent2"/>
                  </a:solidFill>
                </a:ln>
                <a:latin typeface="+mn-lt"/>
              </a:rPr>
              <a:t>Messages clés</a:t>
            </a:r>
            <a:endParaRPr lang="fr-FR" b="1" dirty="0">
              <a:ln>
                <a:solidFill>
                  <a:schemeClr val="accent2"/>
                </a:solidFill>
              </a:ln>
              <a:latin typeface="+mn-lt"/>
            </a:endParaRPr>
          </a:p>
        </p:txBody>
      </p:sp>
      <p:sp>
        <p:nvSpPr>
          <p:cNvPr id="3" name="Content Placeholder 2"/>
          <p:cNvSpPr>
            <a:spLocks noGrp="1"/>
          </p:cNvSpPr>
          <p:nvPr>
            <p:ph idx="1"/>
          </p:nvPr>
        </p:nvSpPr>
        <p:spPr>
          <a:xfrm>
            <a:off x="838200" y="1362635"/>
            <a:ext cx="10762129" cy="5029481"/>
          </a:xfrm>
        </p:spPr>
        <p:txBody>
          <a:bodyPr>
            <a:normAutofit lnSpcReduction="10000"/>
          </a:bodyPr>
          <a:lstStyle/>
          <a:p>
            <a:pPr marL="514350" indent="-514350">
              <a:buFont typeface="+mj-lt"/>
              <a:buAutoNum type="alphaLcPeriod"/>
            </a:pPr>
            <a:r>
              <a:rPr lang="fr-FR" sz="2400" dirty="0" smtClean="0"/>
              <a:t>L’OMS recommande la </a:t>
            </a:r>
            <a:r>
              <a:rPr lang="fr-FR" sz="2400" dirty="0"/>
              <a:t>présence d’un prestataire de soins qualifié à tous les accouchements dans une structure sanitaire pour prévenir </a:t>
            </a:r>
            <a:r>
              <a:rPr lang="fr-FR" sz="2400" dirty="0" smtClean="0"/>
              <a:t>l’excès de morbidité et </a:t>
            </a:r>
            <a:r>
              <a:rPr lang="fr-FR" sz="2400" dirty="0"/>
              <a:t>surmortalité maternelles et néonatales. </a:t>
            </a:r>
            <a:endParaRPr lang="fr-FR" sz="2400" dirty="0" smtClean="0"/>
          </a:p>
          <a:p>
            <a:pPr marL="514350" indent="-514350">
              <a:buFont typeface="+mj-lt"/>
              <a:buAutoNum type="alphaLcPeriod"/>
            </a:pPr>
            <a:r>
              <a:rPr lang="fr-FR" sz="2400" dirty="0" smtClean="0"/>
              <a:t>L’unité d’accouchement doit disposer du personnel qualifié et des fournitures essentielles et d’urgence pour assurer l’accouchement normal, les SONUB et SONUC, 24 heures/24 et 7 jours/7.</a:t>
            </a:r>
          </a:p>
          <a:p>
            <a:pPr marL="514350" indent="-514350">
              <a:buFont typeface="+mj-lt"/>
              <a:buAutoNum type="alphaLcPeriod"/>
            </a:pPr>
            <a:r>
              <a:rPr lang="fr-FR" sz="2400" dirty="0" smtClean="0"/>
              <a:t>Les soins essentiels du nouveau comprennent de:</a:t>
            </a:r>
          </a:p>
          <a:p>
            <a:pPr lvl="2">
              <a:buFont typeface="Wingdings" panose="05000000000000000000" pitchFamily="2" charset="2"/>
              <a:buChar char="ü"/>
            </a:pPr>
            <a:r>
              <a:rPr lang="fr-FR" dirty="0" smtClean="0"/>
              <a:t>Garder le nouveau-né au chaud;</a:t>
            </a:r>
          </a:p>
          <a:p>
            <a:pPr lvl="2">
              <a:buFont typeface="Wingdings" panose="05000000000000000000" pitchFamily="2" charset="2"/>
              <a:buChar char="ü"/>
            </a:pPr>
            <a:r>
              <a:rPr lang="fr-FR" dirty="0" smtClean="0"/>
              <a:t> prévenir l’infection; </a:t>
            </a:r>
          </a:p>
          <a:p>
            <a:pPr lvl="2">
              <a:buFont typeface="Wingdings" panose="05000000000000000000" pitchFamily="2" charset="2"/>
              <a:buChar char="ü"/>
            </a:pPr>
            <a:r>
              <a:rPr lang="fr-FR" dirty="0" smtClean="0"/>
              <a:t>Initier l’allaitement maternel précoce et exclusif;</a:t>
            </a:r>
          </a:p>
          <a:p>
            <a:pPr lvl="2">
              <a:buFont typeface="Wingdings" panose="05000000000000000000" pitchFamily="2" charset="2"/>
              <a:buChar char="ü"/>
            </a:pPr>
            <a:r>
              <a:rPr lang="fr-FR" dirty="0" smtClean="0"/>
              <a:t>Surveiller le bébé;</a:t>
            </a:r>
          </a:p>
          <a:p>
            <a:pPr lvl="2">
              <a:buFont typeface="Wingdings" panose="05000000000000000000" pitchFamily="2" charset="2"/>
              <a:buChar char="ü"/>
            </a:pPr>
            <a:r>
              <a:rPr lang="fr-FR" dirty="0" smtClean="0"/>
              <a:t>Le suivi en néonatale. </a:t>
            </a:r>
          </a:p>
          <a:p>
            <a:pPr marL="514350" indent="-514350">
              <a:buFont typeface="+mj-lt"/>
              <a:buAutoNum type="alphaLcPeriod"/>
            </a:pPr>
            <a:r>
              <a:rPr lang="fr-FR" sz="2400" dirty="0" smtClean="0"/>
              <a:t>Assurer que les personnel qualifié dispose du matériel et des fournitures pour la maternité sans risque (médicaments essentiels et équipement). </a:t>
            </a:r>
          </a:p>
          <a:p>
            <a:pPr lvl="1">
              <a:buFont typeface="Wingdings" panose="05000000000000000000" pitchFamily="2" charset="2"/>
              <a:buChar char="ü"/>
            </a:pPr>
            <a:endParaRPr lang="fr-FR" dirty="0" smtClean="0"/>
          </a:p>
          <a:p>
            <a:pPr lvl="1">
              <a:buFont typeface="Wingdings" panose="05000000000000000000" pitchFamily="2" charset="2"/>
              <a:buChar char="ü"/>
            </a:pPr>
            <a:endParaRPr lang="fr-FR" dirty="0" smtClean="0"/>
          </a:p>
          <a:p>
            <a:pPr lvl="1">
              <a:buFont typeface="Wingdings" panose="05000000000000000000" pitchFamily="2" charset="2"/>
              <a:buChar char="ü"/>
            </a:pPr>
            <a:endParaRPr lang="fr-FR" dirty="0" smtClean="0"/>
          </a:p>
          <a:p>
            <a:pPr lvl="1">
              <a:buFont typeface="Wingdings" panose="05000000000000000000" pitchFamily="2" charset="2"/>
              <a:buChar char="ü"/>
            </a:pPr>
            <a:endParaRPr lang="fr-FR" dirty="0"/>
          </a:p>
        </p:txBody>
      </p:sp>
    </p:spTree>
    <p:extLst>
      <p:ext uri="{BB962C8B-B14F-4D97-AF65-F5344CB8AC3E}">
        <p14:creationId xmlns:p14="http://schemas.microsoft.com/office/powerpoint/2010/main" val="83568257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931024" cy="762635"/>
          </a:xfrm>
          <a:ln>
            <a:solidFill>
              <a:schemeClr val="accent4"/>
            </a:solidFill>
          </a:ln>
        </p:spPr>
        <p:txBody>
          <a:bodyPr anchor="t"/>
          <a:lstStyle/>
          <a:p>
            <a:r>
              <a:rPr lang="fr-FR" b="1" dirty="0">
                <a:ln>
                  <a:solidFill>
                    <a:schemeClr val="accent2"/>
                  </a:solidFill>
                </a:ln>
                <a:solidFill>
                  <a:prstClr val="black"/>
                </a:solidFill>
                <a:latin typeface="Calibri" panose="020F0502020204030204"/>
              </a:rPr>
              <a:t>Messages clés</a:t>
            </a:r>
            <a:endParaRPr lang="fr-FR" dirty="0">
              <a:ln>
                <a:solidFill>
                  <a:schemeClr val="accent2"/>
                </a:solidFill>
              </a:ln>
            </a:endParaRPr>
          </a:p>
        </p:txBody>
      </p:sp>
      <p:sp>
        <p:nvSpPr>
          <p:cNvPr id="3" name="Content Placeholder 2"/>
          <p:cNvSpPr>
            <a:spLocks noGrp="1"/>
          </p:cNvSpPr>
          <p:nvPr>
            <p:ph idx="1"/>
          </p:nvPr>
        </p:nvSpPr>
        <p:spPr>
          <a:xfrm>
            <a:off x="838200" y="1541929"/>
            <a:ext cx="10515600" cy="4635034"/>
          </a:xfrm>
        </p:spPr>
        <p:txBody>
          <a:bodyPr/>
          <a:lstStyle/>
          <a:p>
            <a:pPr marL="514350" indent="-514350">
              <a:buFont typeface="+mj-lt"/>
              <a:buAutoNum type="alphaLcPeriod" startAt="5"/>
            </a:pPr>
            <a:r>
              <a:rPr lang="fr-FR" dirty="0" smtClean="0"/>
              <a:t>Assurer que un système de référence de qualité fonctionne </a:t>
            </a:r>
            <a:r>
              <a:rPr lang="fr-FR" dirty="0">
                <a:solidFill>
                  <a:prstClr val="black"/>
                </a:solidFill>
              </a:rPr>
              <a:t>à</a:t>
            </a:r>
            <a:r>
              <a:rPr lang="fr-FR" dirty="0" smtClean="0"/>
              <a:t> plein temps, 24H/24 et 7J/7. </a:t>
            </a:r>
          </a:p>
          <a:p>
            <a:pPr marL="514350" indent="-514350">
              <a:buFont typeface="+mj-lt"/>
              <a:buAutoNum type="alphaLcPeriod" startAt="5"/>
            </a:pPr>
            <a:r>
              <a:rPr lang="fr-FR" dirty="0" smtClean="0"/>
              <a:t>Sensibiliser les communautés sur les signes de danger pendant la grossesse et l’accouchement. </a:t>
            </a:r>
          </a:p>
          <a:p>
            <a:pPr marL="514350" indent="-514350">
              <a:buFont typeface="+mj-lt"/>
              <a:buAutoNum type="alphaLcPeriod" startAt="5"/>
            </a:pPr>
            <a:r>
              <a:rPr lang="fr-FR" dirty="0">
                <a:solidFill>
                  <a:prstClr val="black"/>
                </a:solidFill>
              </a:rPr>
              <a:t>Assurer la disponibilité des soins </a:t>
            </a:r>
            <a:r>
              <a:rPr lang="fr-FR" dirty="0" smtClean="0">
                <a:solidFill>
                  <a:prstClr val="black"/>
                </a:solidFill>
              </a:rPr>
              <a:t>post-avortement de qualité dans  </a:t>
            </a:r>
            <a:r>
              <a:rPr lang="fr-FR" dirty="0">
                <a:solidFill>
                  <a:prstClr val="black"/>
                </a:solidFill>
              </a:rPr>
              <a:t>les formations </a:t>
            </a:r>
            <a:r>
              <a:rPr lang="fr-FR" dirty="0" smtClean="0">
                <a:solidFill>
                  <a:prstClr val="black"/>
                </a:solidFill>
              </a:rPr>
              <a:t>sanitaires, unité des SONU, car les femmes et filles courent un risque élevé </a:t>
            </a:r>
            <a:r>
              <a:rPr lang="fr-FR" dirty="0">
                <a:solidFill>
                  <a:prstClr val="black"/>
                </a:solidFill>
              </a:rPr>
              <a:t>de grossesses non-désirées </a:t>
            </a:r>
            <a:r>
              <a:rPr lang="fr-FR" dirty="0" smtClean="0">
                <a:solidFill>
                  <a:prstClr val="black"/>
                </a:solidFill>
              </a:rPr>
              <a:t>, d’avortement spontané et d’avortement </a:t>
            </a:r>
            <a:r>
              <a:rPr lang="fr-FR" dirty="0">
                <a:solidFill>
                  <a:prstClr val="black"/>
                </a:solidFill>
              </a:rPr>
              <a:t>à</a:t>
            </a:r>
            <a:r>
              <a:rPr lang="fr-FR" dirty="0" smtClean="0">
                <a:solidFill>
                  <a:prstClr val="black"/>
                </a:solidFill>
              </a:rPr>
              <a:t> risque. </a:t>
            </a:r>
          </a:p>
          <a:p>
            <a:pPr marL="514350" indent="-514350">
              <a:buFont typeface="+mj-lt"/>
              <a:buAutoNum type="alphaLcPeriod" startAt="5"/>
            </a:pPr>
            <a:r>
              <a:rPr lang="fr-FR" dirty="0" smtClean="0">
                <a:solidFill>
                  <a:prstClr val="black"/>
                </a:solidFill>
              </a:rPr>
              <a:t>Assurer la disponibilité des kits d’accouchement hygiénique aux femmes visiblement enceintes et les kits  du nouveau-né.  </a:t>
            </a:r>
          </a:p>
          <a:p>
            <a:pPr marL="514350" indent="-514350">
              <a:buFont typeface="+mj-lt"/>
              <a:buAutoNum type="alphaLcPeriod" startAt="5"/>
            </a:pPr>
            <a:endParaRPr lang="fr-FR" dirty="0" smtClean="0">
              <a:solidFill>
                <a:prstClr val="black"/>
              </a:solidFill>
            </a:endParaRPr>
          </a:p>
          <a:p>
            <a:pPr marL="514350" indent="-514350">
              <a:buFont typeface="+mj-lt"/>
              <a:buAutoNum type="alphaLcPeriod" startAt="5"/>
            </a:pPr>
            <a:endParaRPr lang="fr-FR" dirty="0"/>
          </a:p>
        </p:txBody>
      </p:sp>
    </p:spTree>
    <p:extLst>
      <p:ext uri="{BB962C8B-B14F-4D97-AF65-F5344CB8AC3E}">
        <p14:creationId xmlns:p14="http://schemas.microsoft.com/office/powerpoint/2010/main" val="6197895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370320" cy="808355"/>
          </a:xfrm>
          <a:ln>
            <a:solidFill>
              <a:schemeClr val="accent4"/>
            </a:solidFill>
          </a:ln>
        </p:spPr>
        <p:txBody>
          <a:bodyPr anchor="t"/>
          <a:lstStyle/>
          <a:p>
            <a:r>
              <a:rPr lang="fr-FR" b="1" dirty="0" smtClean="0">
                <a:ln>
                  <a:solidFill>
                    <a:schemeClr val="accent2"/>
                  </a:solidFill>
                </a:ln>
                <a:latin typeface="+mn-lt"/>
              </a:rPr>
              <a:t>Objectifs d’apprentissage </a:t>
            </a:r>
            <a:endParaRPr lang="fr-FR" b="1" dirty="0">
              <a:ln>
                <a:solidFill>
                  <a:schemeClr val="accent2"/>
                </a:solidFill>
              </a:ln>
              <a:latin typeface="+mn-lt"/>
            </a:endParaRPr>
          </a:p>
        </p:txBody>
      </p:sp>
      <p:sp>
        <p:nvSpPr>
          <p:cNvPr id="3" name="Content Placeholder 2"/>
          <p:cNvSpPr>
            <a:spLocks noGrp="1"/>
          </p:cNvSpPr>
          <p:nvPr>
            <p:ph idx="1"/>
          </p:nvPr>
        </p:nvSpPr>
        <p:spPr>
          <a:xfrm>
            <a:off x="838200" y="1554480"/>
            <a:ext cx="10515600" cy="4622483"/>
          </a:xfrm>
        </p:spPr>
        <p:txBody>
          <a:bodyPr>
            <a:normAutofit fontScale="92500" lnSpcReduction="20000"/>
          </a:bodyPr>
          <a:lstStyle/>
          <a:p>
            <a:pPr marL="342900" marR="0" lvl="0" indent="-342900">
              <a:lnSpc>
                <a:spcPct val="107000"/>
              </a:lnSpc>
              <a:spcBef>
                <a:spcPts val="0"/>
              </a:spcBef>
              <a:spcAft>
                <a:spcPts val="0"/>
              </a:spcAft>
              <a:buFont typeface="+mj-lt"/>
              <a:buAutoNum type="alphaLcPeriod"/>
            </a:pPr>
            <a:r>
              <a:rPr lang="fr-FR" dirty="0" smtClean="0">
                <a:latin typeface="Calibri" panose="020F0502020204030204" pitchFamily="34" charset="0"/>
                <a:ea typeface="Calibri" panose="020F0502020204030204" pitchFamily="34" charset="0"/>
                <a:cs typeface="Times New Roman" panose="02020603050405020304" pitchFamily="18" charset="0"/>
              </a:rPr>
              <a:t>Reconnaitre la lutte contre la </a:t>
            </a:r>
            <a:r>
              <a:rPr lang="fr-FR" dirty="0">
                <a:latin typeface="Calibri" panose="020F0502020204030204" pitchFamily="34" charset="0"/>
                <a:ea typeface="Calibri" panose="020F0502020204030204" pitchFamily="34" charset="0"/>
                <a:cs typeface="Times New Roman" panose="02020603050405020304" pitchFamily="18" charset="0"/>
              </a:rPr>
              <a:t>morbidité et la mortalité maternelle </a:t>
            </a:r>
            <a:r>
              <a:rPr lang="fr-FR" dirty="0" smtClean="0">
                <a:latin typeface="Calibri" panose="020F0502020204030204" pitchFamily="34" charset="0"/>
                <a:ea typeface="Calibri" panose="020F0502020204030204" pitchFamily="34" charset="0"/>
                <a:cs typeface="Times New Roman" panose="02020603050405020304" pitchFamily="18" charset="0"/>
              </a:rPr>
              <a:t>comme une </a:t>
            </a:r>
            <a:r>
              <a:rPr lang="fr-FR" dirty="0">
                <a:latin typeface="Calibri" panose="020F0502020204030204" pitchFamily="34" charset="0"/>
                <a:ea typeface="Calibri" panose="020F0502020204030204" pitchFamily="34" charset="0"/>
                <a:cs typeface="Times New Roman" panose="02020603050405020304" pitchFamily="18" charset="0"/>
              </a:rPr>
              <a:t>priorité en situation humanitaire.</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eriod"/>
            </a:pPr>
            <a:r>
              <a:rPr lang="fr-FR" dirty="0" smtClean="0">
                <a:latin typeface="Calibri" panose="020F0502020204030204" pitchFamily="34" charset="0"/>
                <a:ea typeface="Calibri" panose="020F0502020204030204" pitchFamily="34" charset="0"/>
                <a:cs typeface="Times New Roman" panose="02020603050405020304" pitchFamily="18" charset="0"/>
              </a:rPr>
              <a:t>Comprendre pourquoi </a:t>
            </a:r>
            <a:r>
              <a:rPr lang="fr-FR" dirty="0">
                <a:latin typeface="Calibri" panose="020F0502020204030204" pitchFamily="34" charset="0"/>
                <a:ea typeface="Calibri" panose="020F0502020204030204" pitchFamily="34" charset="0"/>
                <a:cs typeface="Times New Roman" panose="02020603050405020304" pitchFamily="18" charset="0"/>
              </a:rPr>
              <a:t>rendre disponible et accessible  l’accouchement hygiénique sans risque, les soins essentiels du nouveau-né et les SONUB et SONUC, en situation humanitaire.</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eriod"/>
            </a:pPr>
            <a:r>
              <a:rPr lang="fr-FR" dirty="0">
                <a:latin typeface="Calibri" panose="020F0502020204030204" pitchFamily="34" charset="0"/>
                <a:ea typeface="Calibri" panose="020F0502020204030204" pitchFamily="34" charset="0"/>
                <a:cs typeface="Cambria Math" panose="02040503050406030204" pitchFamily="18" charset="0"/>
              </a:rPr>
              <a:t>Enumérer les </a:t>
            </a:r>
            <a:r>
              <a:rPr lang="fr-FR" dirty="0" smtClean="0">
                <a:latin typeface="Calibri" panose="020F0502020204030204" pitchFamily="34" charset="0"/>
                <a:ea typeface="Calibri" panose="020F0502020204030204" pitchFamily="34" charset="0"/>
                <a:cs typeface="Cambria Math" panose="02040503050406030204" pitchFamily="18" charset="0"/>
              </a:rPr>
              <a:t>éléments d’un système </a:t>
            </a:r>
            <a:r>
              <a:rPr lang="fr-FR" dirty="0">
                <a:latin typeface="Calibri" panose="020F0502020204030204" pitchFamily="34" charset="0"/>
                <a:ea typeface="Calibri" panose="020F0502020204030204" pitchFamily="34" charset="0"/>
                <a:cs typeface="Cambria Math" panose="02040503050406030204" pitchFamily="18" charset="0"/>
              </a:rPr>
              <a:t>de référence </a:t>
            </a:r>
            <a:r>
              <a:rPr lang="fr-FR" dirty="0" smtClean="0">
                <a:latin typeface="Calibri" panose="020F0502020204030204" pitchFamily="34" charset="0"/>
                <a:ea typeface="Calibri" panose="020F0502020204030204" pitchFamily="34" charset="0"/>
                <a:cs typeface="Cambria Math" panose="02040503050406030204" pitchFamily="18" charset="0"/>
              </a:rPr>
              <a:t>efficace.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eriod"/>
            </a:pPr>
            <a:r>
              <a:rPr lang="fr-FR" dirty="0">
                <a:latin typeface="Calibri" panose="020F0502020204030204" pitchFamily="34" charset="0"/>
                <a:ea typeface="Calibri" panose="020F0502020204030204" pitchFamily="34" charset="0"/>
                <a:cs typeface="Times New Roman" panose="02020603050405020304" pitchFamily="18" charset="0"/>
              </a:rPr>
              <a:t>Enumérer les </a:t>
            </a:r>
            <a:r>
              <a:rPr lang="fr-FR" dirty="0" smtClean="0">
                <a:latin typeface="Calibri" panose="020F0502020204030204" pitchFamily="34" charset="0"/>
                <a:ea typeface="Calibri" panose="020F0502020204030204" pitchFamily="34" charset="0"/>
                <a:cs typeface="Times New Roman" panose="02020603050405020304" pitchFamily="18" charset="0"/>
              </a:rPr>
              <a:t>mesures </a:t>
            </a:r>
            <a:r>
              <a:rPr lang="fr-FR" dirty="0">
                <a:latin typeface="Calibri" panose="020F0502020204030204" pitchFamily="34" charset="0"/>
                <a:ea typeface="Calibri" panose="020F0502020204030204" pitchFamily="34" charset="0"/>
                <a:cs typeface="Times New Roman" panose="02020603050405020304" pitchFamily="18" charset="0"/>
              </a:rPr>
              <a:t>à </a:t>
            </a:r>
            <a:r>
              <a:rPr lang="fr-FR" dirty="0" smtClean="0">
                <a:latin typeface="Calibri" panose="020F0502020204030204" pitchFamily="34" charset="0"/>
                <a:ea typeface="Calibri" panose="020F0502020204030204" pitchFamily="34" charset="0"/>
                <a:cs typeface="Times New Roman" panose="02020603050405020304" pitchFamily="18" charset="0"/>
              </a:rPr>
              <a:t>prendre pour que </a:t>
            </a:r>
            <a:r>
              <a:rPr lang="fr-FR" dirty="0">
                <a:latin typeface="Calibri" panose="020F0502020204030204" pitchFamily="34" charset="0"/>
                <a:ea typeface="Calibri" panose="020F0502020204030204" pitchFamily="34" charset="0"/>
                <a:cs typeface="Times New Roman" panose="02020603050405020304" pitchFamily="18" charset="0"/>
              </a:rPr>
              <a:t>les soins post avortement </a:t>
            </a:r>
            <a:r>
              <a:rPr lang="fr-FR" dirty="0" smtClean="0">
                <a:latin typeface="Calibri" panose="020F0502020204030204" pitchFamily="34" charset="0"/>
                <a:ea typeface="Calibri" panose="020F0502020204030204" pitchFamily="34" charset="0"/>
                <a:cs typeface="Times New Roman" panose="02020603050405020304" pitchFamily="18" charset="0"/>
              </a:rPr>
              <a:t>soient disponibles et </a:t>
            </a:r>
            <a:r>
              <a:rPr lang="fr-FR" dirty="0">
                <a:latin typeface="Calibri" panose="020F0502020204030204" pitchFamily="34" charset="0"/>
                <a:ea typeface="Calibri" panose="020F0502020204030204" pitchFamily="34" charset="0"/>
                <a:cs typeface="Times New Roman" panose="02020603050405020304" pitchFamily="18" charset="0"/>
              </a:rPr>
              <a:t>accessibles.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eriod"/>
            </a:pPr>
            <a:r>
              <a:rPr lang="fr-FR" dirty="0">
                <a:latin typeface="Calibri" panose="020F0502020204030204" pitchFamily="34" charset="0"/>
                <a:ea typeface="Calibri" panose="020F0502020204030204" pitchFamily="34" charset="0"/>
                <a:cs typeface="Times New Roman" panose="02020603050405020304" pitchFamily="18" charset="0"/>
              </a:rPr>
              <a:t>Expliquer la démarche à suivre pour assurer que les fournitures et les commodités pour </a:t>
            </a:r>
            <a:r>
              <a:rPr lang="fr-FR" dirty="0" smtClean="0">
                <a:latin typeface="Calibri" panose="020F0502020204030204" pitchFamily="34" charset="0"/>
                <a:ea typeface="Calibri" panose="020F0502020204030204" pitchFamily="34" charset="0"/>
                <a:cs typeface="Times New Roman" panose="02020603050405020304" pitchFamily="18" charset="0"/>
              </a:rPr>
              <a:t>assurer l’accouchement </a:t>
            </a:r>
            <a:r>
              <a:rPr lang="fr-FR" dirty="0">
                <a:latin typeface="Calibri" panose="020F0502020204030204" pitchFamily="34" charset="0"/>
                <a:ea typeface="Calibri" panose="020F0502020204030204" pitchFamily="34" charset="0"/>
                <a:cs typeface="Times New Roman" panose="02020603050405020304" pitchFamily="18" charset="0"/>
              </a:rPr>
              <a:t>hygiéniques et </a:t>
            </a:r>
            <a:r>
              <a:rPr lang="fr-FR" dirty="0" smtClean="0">
                <a:latin typeface="Calibri" panose="020F0502020204030204" pitchFamily="34" charset="0"/>
                <a:ea typeface="Calibri" panose="020F0502020204030204" pitchFamily="34" charset="0"/>
                <a:cs typeface="Times New Roman" panose="02020603050405020304" pitchFamily="18" charset="0"/>
              </a:rPr>
              <a:t>les soins </a:t>
            </a:r>
            <a:r>
              <a:rPr lang="fr-FR" dirty="0">
                <a:latin typeface="Calibri" panose="020F0502020204030204" pitchFamily="34" charset="0"/>
                <a:ea typeface="Calibri" panose="020F0502020204030204" pitchFamily="34" charset="0"/>
                <a:cs typeface="Times New Roman" panose="02020603050405020304" pitchFamily="18" charset="0"/>
              </a:rPr>
              <a:t>essentiels du nouveau-né </a:t>
            </a:r>
            <a:r>
              <a:rPr lang="fr-FR" dirty="0" smtClean="0">
                <a:latin typeface="Calibri" panose="020F0502020204030204" pitchFamily="34" charset="0"/>
                <a:ea typeface="Calibri" panose="020F0502020204030204" pitchFamily="34" charset="0"/>
                <a:cs typeface="Times New Roman" panose="02020603050405020304" pitchFamily="18" charset="0"/>
              </a:rPr>
              <a:t>soient disponibles, </a:t>
            </a:r>
            <a:r>
              <a:rPr lang="fr-FR" i="1" dirty="0">
                <a:latin typeface="Calibri" panose="020F0502020204030204" pitchFamily="34" charset="0"/>
                <a:ea typeface="Calibri" panose="020F0502020204030204" pitchFamily="34" charset="0"/>
                <a:cs typeface="Times New Roman" panose="02020603050405020304" pitchFamily="18" charset="0"/>
              </a:rPr>
              <a:t>si l’accès à l’infrastructure sanitaire </a:t>
            </a:r>
            <a:r>
              <a:rPr lang="fr-FR" i="1" dirty="0" smtClean="0">
                <a:latin typeface="Calibri" panose="020F0502020204030204" pitchFamily="34" charset="0"/>
                <a:ea typeface="Calibri" panose="020F0502020204030204" pitchFamily="34" charset="0"/>
                <a:cs typeface="Times New Roman" panose="02020603050405020304" pitchFamily="18" charset="0"/>
              </a:rPr>
              <a:t>devient limité voire impossible. </a:t>
            </a:r>
            <a:endParaRPr lang="en-US" i="1"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fr-FR" dirty="0"/>
          </a:p>
        </p:txBody>
      </p:sp>
    </p:spTree>
    <p:extLst>
      <p:ext uri="{BB962C8B-B14F-4D97-AF65-F5344CB8AC3E}">
        <p14:creationId xmlns:p14="http://schemas.microsoft.com/office/powerpoint/2010/main" val="3782704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6702425" cy="975995"/>
          </a:xfrm>
          <a:ln>
            <a:solidFill>
              <a:schemeClr val="accent4"/>
            </a:solidFill>
          </a:ln>
        </p:spPr>
        <p:txBody>
          <a:bodyPr/>
          <a:lstStyle/>
          <a:p>
            <a:r>
              <a:rPr lang="fr-FR" b="1" dirty="0" smtClean="0">
                <a:ln>
                  <a:solidFill>
                    <a:schemeClr val="accent2"/>
                  </a:solidFill>
                </a:ln>
                <a:latin typeface="+mn-lt"/>
              </a:rPr>
              <a:t>Bibliographie</a:t>
            </a:r>
            <a:r>
              <a:rPr lang="en-IN" b="1" dirty="0" smtClean="0">
                <a:ln>
                  <a:solidFill>
                    <a:schemeClr val="accent2"/>
                  </a:solidFill>
                </a:ln>
                <a:latin typeface="+mn-lt"/>
              </a:rPr>
              <a:t> </a:t>
            </a:r>
            <a:r>
              <a:rPr lang="fr-FR" b="1" dirty="0" smtClean="0">
                <a:ln>
                  <a:solidFill>
                    <a:schemeClr val="accent2"/>
                  </a:solidFill>
                </a:ln>
                <a:latin typeface="+mn-lt"/>
              </a:rPr>
              <a:t>et Références </a:t>
            </a:r>
            <a:endParaRPr lang="fr-FR" b="1" dirty="0">
              <a:ln>
                <a:solidFill>
                  <a:schemeClr val="accent2"/>
                </a:solidFill>
              </a:ln>
              <a:latin typeface="+mn-l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5025" y="1756560"/>
            <a:ext cx="2895600" cy="4190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p:nvPr/>
        </p:nvPicPr>
        <p:blipFill rotWithShape="1">
          <a:blip r:embed="rId3"/>
          <a:srcRect l="2851" t="15225" r="82716" b="50650"/>
          <a:stretch/>
        </p:blipFill>
        <p:spPr bwMode="auto">
          <a:xfrm>
            <a:off x="939238" y="1756560"/>
            <a:ext cx="3218331" cy="419042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593177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5265" y="2982201"/>
            <a:ext cx="4783783" cy="1116833"/>
          </a:xfrm>
          <a:ln>
            <a:solidFill>
              <a:schemeClr val="accent4"/>
            </a:solidFill>
          </a:ln>
        </p:spPr>
        <p:txBody>
          <a:bodyPr>
            <a:normAutofit/>
          </a:bodyPr>
          <a:lstStyle/>
          <a:p>
            <a:pPr marL="742950" indent="-742950">
              <a:buFont typeface="+mj-lt"/>
              <a:buAutoNum type="arabicPeriod"/>
            </a:pPr>
            <a:r>
              <a:rPr lang="fr-FR" sz="4800" b="1" dirty="0" smtClean="0">
                <a:ln>
                  <a:solidFill>
                    <a:schemeClr val="accent2"/>
                  </a:solidFill>
                </a:ln>
                <a:latin typeface="+mn-lt"/>
              </a:rPr>
              <a:t>Introduction </a:t>
            </a:r>
            <a:endParaRPr lang="fr-FR" sz="4800" b="1" dirty="0">
              <a:ln>
                <a:solidFill>
                  <a:schemeClr val="accent2"/>
                </a:solidFill>
              </a:ln>
              <a:latin typeface="+mn-lt"/>
            </a:endParaRPr>
          </a:p>
        </p:txBody>
      </p:sp>
    </p:spTree>
    <p:extLst>
      <p:ext uri="{BB962C8B-B14F-4D97-AF65-F5344CB8AC3E}">
        <p14:creationId xmlns:p14="http://schemas.microsoft.com/office/powerpoint/2010/main" val="30883376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252012" cy="925793"/>
          </a:xfrm>
        </p:spPr>
        <p:txBody>
          <a:bodyPr>
            <a:normAutofit fontScale="90000"/>
          </a:bodyPr>
          <a:lstStyle/>
          <a:p>
            <a:r>
              <a:rPr lang="fr-FR" b="1" dirty="0" smtClean="0">
                <a:ln>
                  <a:solidFill>
                    <a:schemeClr val="accent2"/>
                  </a:solidFill>
                </a:ln>
                <a:solidFill>
                  <a:sysClr val="windowText" lastClr="000000"/>
                </a:solidFill>
                <a:latin typeface="+mn-lt"/>
              </a:rPr>
              <a:t>La vulnérabilité des femmes et filles </a:t>
            </a:r>
            <a:endParaRPr lang="fr-FR" b="1" dirty="0">
              <a:ln>
                <a:solidFill>
                  <a:schemeClr val="accent2"/>
                </a:solidFill>
              </a:ln>
              <a:solidFill>
                <a:sysClr val="windowText" lastClr="000000"/>
              </a:solidFill>
              <a:latin typeface="+mn-lt"/>
            </a:endParaRPr>
          </a:p>
        </p:txBody>
      </p:sp>
      <p:sp>
        <p:nvSpPr>
          <p:cNvPr id="3" name="Content Placeholder 2"/>
          <p:cNvSpPr>
            <a:spLocks noGrp="1"/>
          </p:cNvSpPr>
          <p:nvPr>
            <p:ph idx="1"/>
          </p:nvPr>
        </p:nvSpPr>
        <p:spPr>
          <a:xfrm>
            <a:off x="838199" y="1290918"/>
            <a:ext cx="11170921" cy="5399442"/>
          </a:xfrm>
        </p:spPr>
        <p:txBody>
          <a:bodyPr>
            <a:normAutofit fontScale="25000" lnSpcReduction="20000"/>
          </a:bodyPr>
          <a:lstStyle/>
          <a:p>
            <a:pPr marL="3657600" lvl="8" indent="0">
              <a:buNone/>
            </a:pPr>
            <a:r>
              <a:rPr lang="fr-FR" sz="2600" dirty="0"/>
              <a:t> </a:t>
            </a:r>
            <a:r>
              <a:rPr lang="fr-FR" sz="2600" dirty="0" smtClean="0"/>
              <a:t>                                                                                                                               </a:t>
            </a:r>
            <a:endParaRPr lang="fr-FR" sz="3600" dirty="0" smtClean="0"/>
          </a:p>
          <a:p>
            <a:pPr marL="3657600" lvl="8" indent="0">
              <a:buNone/>
            </a:pPr>
            <a:r>
              <a:rPr lang="fr-FR" sz="2600" dirty="0" smtClean="0"/>
              <a:t>                                                                                                                                                                                                                                                      </a:t>
            </a:r>
            <a:r>
              <a:rPr lang="fr-FR" sz="8000" dirty="0" smtClean="0"/>
              <a:t>Déni des biens 	</a:t>
            </a:r>
            <a:r>
              <a:rPr lang="fr-FR" sz="2600" dirty="0" smtClean="0"/>
              <a:t>				                                                       </a:t>
            </a:r>
          </a:p>
          <a:p>
            <a:pPr marL="3657600" lvl="8" indent="0">
              <a:buNone/>
            </a:pPr>
            <a:r>
              <a:rPr lang="fr-FR" sz="7200" dirty="0" smtClean="0"/>
              <a:t>                                                                                      </a:t>
            </a:r>
            <a:r>
              <a:rPr lang="fr-FR" sz="8000" u="sng" dirty="0" smtClean="0"/>
              <a:t>Grossesse et complications</a:t>
            </a:r>
          </a:p>
          <a:p>
            <a:pPr marL="2286000" lvl="5" indent="0">
              <a:buNone/>
            </a:pPr>
            <a:r>
              <a:rPr lang="fr-FR" sz="2600" dirty="0" smtClean="0"/>
              <a:t>     </a:t>
            </a:r>
          </a:p>
          <a:p>
            <a:pPr marL="2286000" lvl="5" indent="0">
              <a:buNone/>
            </a:pPr>
            <a:endParaRPr lang="fr-FR" sz="2600" dirty="0"/>
          </a:p>
          <a:p>
            <a:pPr marL="2286000" lvl="5" indent="0">
              <a:buNone/>
            </a:pPr>
            <a:r>
              <a:rPr lang="fr-FR" sz="2600" dirty="0" smtClean="0"/>
              <a:t>                                                                                                                                                                                                                                                                                            </a:t>
            </a:r>
            <a:r>
              <a:rPr lang="fr-FR" sz="8000" dirty="0" smtClean="0"/>
              <a:t>Rapports sexuels précoces   </a:t>
            </a:r>
            <a:endParaRPr lang="fr-FR" sz="2600" dirty="0" smtClean="0"/>
          </a:p>
          <a:p>
            <a:pPr marL="2286000" lvl="5" indent="0">
              <a:buNone/>
            </a:pPr>
            <a:r>
              <a:rPr lang="fr-FR" sz="2600" dirty="0" smtClean="0"/>
              <a:t>                                                                                                                                                                                                                                                             </a:t>
            </a:r>
          </a:p>
          <a:p>
            <a:pPr marL="2286000" lvl="5" indent="0">
              <a:buNone/>
            </a:pPr>
            <a:endParaRPr lang="fr-FR" sz="2600" dirty="0"/>
          </a:p>
          <a:p>
            <a:pPr marL="2286000" lvl="5" indent="0">
              <a:buNone/>
            </a:pPr>
            <a:endParaRPr lang="fr-FR" sz="2600" dirty="0"/>
          </a:p>
          <a:p>
            <a:pPr marL="2286000" lvl="5" indent="0">
              <a:buNone/>
            </a:pPr>
            <a:r>
              <a:rPr lang="fr-FR" sz="4000" dirty="0" smtClean="0"/>
              <a:t>                                                                                                                                                                                </a:t>
            </a:r>
            <a:r>
              <a:rPr lang="fr-FR" sz="8000" dirty="0"/>
              <a:t>M</a:t>
            </a:r>
            <a:r>
              <a:rPr lang="fr-FR" sz="8000" dirty="0" smtClean="0"/>
              <a:t>utilation  génitale féminine </a:t>
            </a:r>
          </a:p>
          <a:p>
            <a:pPr marL="2286000" lvl="5" indent="0">
              <a:buNone/>
            </a:pPr>
            <a:r>
              <a:rPr lang="fr-FR" sz="4000" dirty="0"/>
              <a:t>	</a:t>
            </a:r>
            <a:r>
              <a:rPr lang="fr-FR" sz="4000" dirty="0" smtClean="0"/>
              <a:t>				</a:t>
            </a:r>
            <a:r>
              <a:rPr lang="fr-FR" sz="8000" dirty="0" smtClean="0"/>
              <a:t>Violence </a:t>
            </a:r>
            <a:r>
              <a:rPr lang="fr-FR" sz="8000" dirty="0"/>
              <a:t>domestique  </a:t>
            </a:r>
            <a:r>
              <a:rPr lang="fr-FR" sz="8000" dirty="0" smtClean="0"/>
              <a:t> </a:t>
            </a:r>
            <a:endParaRPr lang="fr-FR" sz="4000" dirty="0"/>
          </a:p>
          <a:p>
            <a:pPr marL="2286000" lvl="5" indent="0">
              <a:buNone/>
            </a:pPr>
            <a:endParaRPr lang="fr-FR" sz="4000" dirty="0" smtClean="0"/>
          </a:p>
          <a:p>
            <a:pPr marL="2286000" lvl="5" indent="0">
              <a:buNone/>
            </a:pPr>
            <a:r>
              <a:rPr lang="fr-FR" sz="4000" dirty="0" smtClean="0"/>
              <a:t>                                                                                                                        </a:t>
            </a:r>
          </a:p>
          <a:p>
            <a:pPr marL="3657600" lvl="8" indent="0">
              <a:buNone/>
            </a:pPr>
            <a:r>
              <a:rPr lang="fr-FR" sz="8000" dirty="0"/>
              <a:t> </a:t>
            </a:r>
            <a:r>
              <a:rPr lang="fr-FR" sz="8000" dirty="0" smtClean="0"/>
              <a:t>                                  Tuerie </a:t>
            </a:r>
            <a:r>
              <a:rPr lang="fr-FR" sz="8000" dirty="0"/>
              <a:t>d’honneur </a:t>
            </a:r>
          </a:p>
          <a:p>
            <a:pPr marL="2286000" lvl="5" indent="0">
              <a:buNone/>
            </a:pPr>
            <a:r>
              <a:rPr lang="fr-FR" sz="8000" dirty="0" smtClean="0"/>
              <a:t>			</a:t>
            </a:r>
            <a:r>
              <a:rPr lang="fr-FR" sz="8000" dirty="0"/>
              <a:t>	</a:t>
            </a:r>
            <a:r>
              <a:rPr lang="fr-FR" sz="8000" dirty="0" smtClean="0"/>
              <a:t>		</a:t>
            </a:r>
          </a:p>
          <a:p>
            <a:pPr marL="3657600" lvl="8" indent="0">
              <a:buNone/>
            </a:pPr>
            <a:r>
              <a:rPr lang="fr-FR" sz="8000" dirty="0"/>
              <a:t> </a:t>
            </a:r>
            <a:r>
              <a:rPr lang="fr-FR" sz="8000" dirty="0" smtClean="0"/>
              <a:t>            Violence </a:t>
            </a:r>
            <a:r>
              <a:rPr lang="fr-FR" sz="8000" dirty="0"/>
              <a:t>basée sur le </a:t>
            </a:r>
            <a:r>
              <a:rPr lang="fr-FR" sz="8000" dirty="0" smtClean="0"/>
              <a:t>genre</a:t>
            </a:r>
            <a:r>
              <a:rPr lang="fr-FR" sz="2600" dirty="0" smtClean="0"/>
              <a:t> </a:t>
            </a:r>
            <a:r>
              <a:rPr lang="fr-FR" sz="5000" dirty="0" smtClean="0"/>
              <a:t>                                                                       </a:t>
            </a:r>
          </a:p>
          <a:p>
            <a:pPr marL="1371600" lvl="3" indent="0">
              <a:buNone/>
            </a:pPr>
            <a:r>
              <a:rPr lang="fr-FR" sz="5400" dirty="0" smtClean="0"/>
              <a:t>                                           </a:t>
            </a:r>
          </a:p>
          <a:p>
            <a:pPr marL="3200400" lvl="7" indent="0">
              <a:buNone/>
            </a:pPr>
            <a:r>
              <a:rPr lang="fr-FR" sz="8000" dirty="0" smtClean="0"/>
              <a:t>Trafic </a:t>
            </a:r>
            <a:r>
              <a:rPr lang="fr-FR" sz="8000" dirty="0"/>
              <a:t>des filles et </a:t>
            </a:r>
            <a:r>
              <a:rPr lang="fr-FR" sz="8000" dirty="0" smtClean="0"/>
              <a:t>femmes</a:t>
            </a:r>
            <a:r>
              <a:rPr lang="fr-FR" sz="5400" dirty="0" smtClean="0"/>
              <a:t>                                            </a:t>
            </a:r>
            <a:endParaRPr lang="fr-FR" sz="5000" dirty="0"/>
          </a:p>
          <a:p>
            <a:pPr marL="1371600" lvl="3" indent="0">
              <a:buNone/>
            </a:pPr>
            <a:r>
              <a:rPr lang="fr-FR" sz="5000" dirty="0" smtClean="0"/>
              <a:t>                         </a:t>
            </a:r>
          </a:p>
          <a:p>
            <a:pPr marL="2286000" lvl="5" indent="0">
              <a:buNone/>
            </a:pPr>
            <a:r>
              <a:rPr lang="fr-FR" sz="8000" dirty="0" smtClean="0"/>
              <a:t>Négligence </a:t>
            </a:r>
            <a:r>
              <a:rPr lang="fr-FR" sz="8000" dirty="0"/>
              <a:t>des filles </a:t>
            </a:r>
            <a:endParaRPr lang="fr-FR" sz="8000" dirty="0" smtClean="0"/>
          </a:p>
          <a:p>
            <a:pPr marL="1371600" lvl="3" indent="0">
              <a:buNone/>
            </a:pPr>
            <a:r>
              <a:rPr lang="fr-FR" sz="5000" dirty="0" smtClean="0"/>
              <a:t>    </a:t>
            </a:r>
            <a:r>
              <a:rPr lang="fr-FR" sz="8000" dirty="0"/>
              <a:t>Infanticide des </a:t>
            </a:r>
            <a:r>
              <a:rPr lang="fr-FR" sz="8000" dirty="0" smtClean="0"/>
              <a:t>filles </a:t>
            </a:r>
            <a:endParaRPr lang="fr-FR" sz="8000" dirty="0"/>
          </a:p>
          <a:p>
            <a:pPr marL="1371600" lvl="3" indent="0">
              <a:buNone/>
            </a:pPr>
            <a:r>
              <a:rPr lang="fr-FR" sz="5000" dirty="0" smtClean="0"/>
              <a:t>          </a:t>
            </a:r>
          </a:p>
          <a:p>
            <a:pPr marL="914400" lvl="2" indent="0">
              <a:buNone/>
            </a:pPr>
            <a:r>
              <a:rPr lang="fr-FR" sz="8000" dirty="0" smtClean="0"/>
              <a:t>Avortement sélectif (intra-utérine)</a:t>
            </a:r>
            <a:endParaRPr lang="fr-FR" sz="8000" dirty="0"/>
          </a:p>
          <a:p>
            <a:pPr marL="1371600" lvl="3" indent="0">
              <a:buNone/>
            </a:pPr>
            <a:r>
              <a:rPr lang="fr-FR" sz="5000" dirty="0" smtClean="0"/>
              <a:t>              </a:t>
            </a:r>
          </a:p>
        </p:txBody>
      </p:sp>
      <p:cxnSp>
        <p:nvCxnSpPr>
          <p:cNvPr id="6" name="Straight Arrow Connector 5"/>
          <p:cNvCxnSpPr/>
          <p:nvPr/>
        </p:nvCxnSpPr>
        <p:spPr>
          <a:xfrm>
            <a:off x="9596718" y="6293223"/>
            <a:ext cx="1757082"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627529" y="1290918"/>
            <a:ext cx="0" cy="1828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Flowchart: Summing Junction 10"/>
          <p:cNvSpPr/>
          <p:nvPr/>
        </p:nvSpPr>
        <p:spPr>
          <a:xfrm>
            <a:off x="9215815" y="1360048"/>
            <a:ext cx="327164" cy="255392"/>
          </a:xfrm>
          <a:prstGeom prst="flowChartSummingJunct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Flowchart: Summing Junction 20"/>
          <p:cNvSpPr/>
          <p:nvPr/>
        </p:nvSpPr>
        <p:spPr>
          <a:xfrm>
            <a:off x="1332176" y="6293223"/>
            <a:ext cx="327164" cy="255392"/>
          </a:xfrm>
          <a:prstGeom prst="flowChartSummingJunct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Flowchart: Summing Junction 21"/>
          <p:cNvSpPr/>
          <p:nvPr/>
        </p:nvSpPr>
        <p:spPr>
          <a:xfrm flipH="1">
            <a:off x="1859280" y="5791200"/>
            <a:ext cx="304800" cy="213360"/>
          </a:xfrm>
          <a:prstGeom prst="flowChartSummingJunct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Flowchart: Summing Junction 22"/>
          <p:cNvSpPr/>
          <p:nvPr/>
        </p:nvSpPr>
        <p:spPr>
          <a:xfrm>
            <a:off x="8558895" y="1710182"/>
            <a:ext cx="339666" cy="257821"/>
          </a:xfrm>
          <a:prstGeom prst="flowChartSummingJunct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Flowchart: Summing Junction 23"/>
          <p:cNvSpPr/>
          <p:nvPr/>
        </p:nvSpPr>
        <p:spPr>
          <a:xfrm>
            <a:off x="8558895" y="2301989"/>
            <a:ext cx="339666" cy="247948"/>
          </a:xfrm>
          <a:prstGeom prst="flowChartSummingJunct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Flowchart: Summing Junction 25"/>
          <p:cNvSpPr/>
          <p:nvPr/>
        </p:nvSpPr>
        <p:spPr>
          <a:xfrm>
            <a:off x="7818120" y="2972197"/>
            <a:ext cx="335280" cy="278802"/>
          </a:xfrm>
          <a:prstGeom prst="flowChartSummingJunct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Flowchart: Summing Junction 26"/>
          <p:cNvSpPr/>
          <p:nvPr/>
        </p:nvSpPr>
        <p:spPr>
          <a:xfrm>
            <a:off x="6766560" y="3279289"/>
            <a:ext cx="274320" cy="228600"/>
          </a:xfrm>
          <a:prstGeom prst="flowChartSummingJunct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Flowchart: Summing Junction 27"/>
          <p:cNvSpPr/>
          <p:nvPr/>
        </p:nvSpPr>
        <p:spPr>
          <a:xfrm>
            <a:off x="6172199" y="3883959"/>
            <a:ext cx="289560" cy="213360"/>
          </a:xfrm>
          <a:prstGeom prst="flowChartSummingJunct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Flowchart: Summing Junction 28"/>
          <p:cNvSpPr/>
          <p:nvPr/>
        </p:nvSpPr>
        <p:spPr>
          <a:xfrm>
            <a:off x="4823920" y="4495800"/>
            <a:ext cx="280571" cy="207878"/>
          </a:xfrm>
          <a:prstGeom prst="flowChartSummingJunct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Flowchart: Summing Junction 29"/>
          <p:cNvSpPr/>
          <p:nvPr/>
        </p:nvSpPr>
        <p:spPr>
          <a:xfrm>
            <a:off x="3760247" y="4932278"/>
            <a:ext cx="293594" cy="213360"/>
          </a:xfrm>
          <a:prstGeom prst="flowChartSummingJunct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Flowchart: Summing Junction 30"/>
          <p:cNvSpPr/>
          <p:nvPr/>
        </p:nvSpPr>
        <p:spPr>
          <a:xfrm>
            <a:off x="2834640" y="5410200"/>
            <a:ext cx="259080" cy="213360"/>
          </a:xfrm>
          <a:prstGeom prst="flowChartSummingJunct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p>
        </p:txBody>
      </p:sp>
      <p:sp>
        <p:nvSpPr>
          <p:cNvPr id="33" name="Freeform 32"/>
          <p:cNvSpPr/>
          <p:nvPr/>
        </p:nvSpPr>
        <p:spPr>
          <a:xfrm>
            <a:off x="777240" y="1005840"/>
            <a:ext cx="9113734" cy="5379720"/>
          </a:xfrm>
          <a:custGeom>
            <a:avLst/>
            <a:gdLst>
              <a:gd name="connsiteX0" fmla="*/ 0 w 9113734"/>
              <a:gd name="connsiteY0" fmla="*/ 5379720 h 5379720"/>
              <a:gd name="connsiteX1" fmla="*/ 121920 w 9113734"/>
              <a:gd name="connsiteY1" fmla="*/ 5349240 h 5379720"/>
              <a:gd name="connsiteX2" fmla="*/ 213360 w 9113734"/>
              <a:gd name="connsiteY2" fmla="*/ 5303520 h 5379720"/>
              <a:gd name="connsiteX3" fmla="*/ 548640 w 9113734"/>
              <a:gd name="connsiteY3" fmla="*/ 5288280 h 5379720"/>
              <a:gd name="connsiteX4" fmla="*/ 640080 w 9113734"/>
              <a:gd name="connsiteY4" fmla="*/ 5227320 h 5379720"/>
              <a:gd name="connsiteX5" fmla="*/ 701040 w 9113734"/>
              <a:gd name="connsiteY5" fmla="*/ 5166360 h 5379720"/>
              <a:gd name="connsiteX6" fmla="*/ 746760 w 9113734"/>
              <a:gd name="connsiteY6" fmla="*/ 5120640 h 5379720"/>
              <a:gd name="connsiteX7" fmla="*/ 777240 w 9113734"/>
              <a:gd name="connsiteY7" fmla="*/ 5074920 h 5379720"/>
              <a:gd name="connsiteX8" fmla="*/ 944880 w 9113734"/>
              <a:gd name="connsiteY8" fmla="*/ 5059680 h 5379720"/>
              <a:gd name="connsiteX9" fmla="*/ 1066800 w 9113734"/>
              <a:gd name="connsiteY9" fmla="*/ 4983480 h 5379720"/>
              <a:gd name="connsiteX10" fmla="*/ 1143000 w 9113734"/>
              <a:gd name="connsiteY10" fmla="*/ 4937760 h 5379720"/>
              <a:gd name="connsiteX11" fmla="*/ 1264920 w 9113734"/>
              <a:gd name="connsiteY11" fmla="*/ 4876800 h 5379720"/>
              <a:gd name="connsiteX12" fmla="*/ 1356360 w 9113734"/>
              <a:gd name="connsiteY12" fmla="*/ 4815840 h 5379720"/>
              <a:gd name="connsiteX13" fmla="*/ 1386840 w 9113734"/>
              <a:gd name="connsiteY13" fmla="*/ 4724400 h 5379720"/>
              <a:gd name="connsiteX14" fmla="*/ 1478280 w 9113734"/>
              <a:gd name="connsiteY14" fmla="*/ 4663440 h 5379720"/>
              <a:gd name="connsiteX15" fmla="*/ 1524000 w 9113734"/>
              <a:gd name="connsiteY15" fmla="*/ 4632960 h 5379720"/>
              <a:gd name="connsiteX16" fmla="*/ 1569720 w 9113734"/>
              <a:gd name="connsiteY16" fmla="*/ 4617720 h 5379720"/>
              <a:gd name="connsiteX17" fmla="*/ 1615440 w 9113734"/>
              <a:gd name="connsiteY17" fmla="*/ 4572000 h 5379720"/>
              <a:gd name="connsiteX18" fmla="*/ 1767840 w 9113734"/>
              <a:gd name="connsiteY18" fmla="*/ 4556760 h 5379720"/>
              <a:gd name="connsiteX19" fmla="*/ 1859280 w 9113734"/>
              <a:gd name="connsiteY19" fmla="*/ 4511040 h 5379720"/>
              <a:gd name="connsiteX20" fmla="*/ 1935480 w 9113734"/>
              <a:gd name="connsiteY20" fmla="*/ 4450080 h 5379720"/>
              <a:gd name="connsiteX21" fmla="*/ 1981200 w 9113734"/>
              <a:gd name="connsiteY21" fmla="*/ 4419600 h 5379720"/>
              <a:gd name="connsiteX22" fmla="*/ 2209800 w 9113734"/>
              <a:gd name="connsiteY22" fmla="*/ 4389120 h 5379720"/>
              <a:gd name="connsiteX23" fmla="*/ 2346960 w 9113734"/>
              <a:gd name="connsiteY23" fmla="*/ 4343400 h 5379720"/>
              <a:gd name="connsiteX24" fmla="*/ 2392680 w 9113734"/>
              <a:gd name="connsiteY24" fmla="*/ 4328160 h 5379720"/>
              <a:gd name="connsiteX25" fmla="*/ 2545080 w 9113734"/>
              <a:gd name="connsiteY25" fmla="*/ 4312920 h 5379720"/>
              <a:gd name="connsiteX26" fmla="*/ 2651760 w 9113734"/>
              <a:gd name="connsiteY26" fmla="*/ 4282440 h 5379720"/>
              <a:gd name="connsiteX27" fmla="*/ 2697480 w 9113734"/>
              <a:gd name="connsiteY27" fmla="*/ 4267200 h 5379720"/>
              <a:gd name="connsiteX28" fmla="*/ 2727960 w 9113734"/>
              <a:gd name="connsiteY28" fmla="*/ 4221480 h 5379720"/>
              <a:gd name="connsiteX29" fmla="*/ 2743200 w 9113734"/>
              <a:gd name="connsiteY29" fmla="*/ 4175760 h 5379720"/>
              <a:gd name="connsiteX30" fmla="*/ 2788920 w 9113734"/>
              <a:gd name="connsiteY30" fmla="*/ 4145280 h 5379720"/>
              <a:gd name="connsiteX31" fmla="*/ 2804160 w 9113734"/>
              <a:gd name="connsiteY31" fmla="*/ 4099560 h 5379720"/>
              <a:gd name="connsiteX32" fmla="*/ 2865120 w 9113734"/>
              <a:gd name="connsiteY32" fmla="*/ 4008120 h 5379720"/>
              <a:gd name="connsiteX33" fmla="*/ 2926080 w 9113734"/>
              <a:gd name="connsiteY33" fmla="*/ 3901440 h 5379720"/>
              <a:gd name="connsiteX34" fmla="*/ 2971800 w 9113734"/>
              <a:gd name="connsiteY34" fmla="*/ 3886200 h 5379720"/>
              <a:gd name="connsiteX35" fmla="*/ 3032760 w 9113734"/>
              <a:gd name="connsiteY35" fmla="*/ 3840480 h 5379720"/>
              <a:gd name="connsiteX36" fmla="*/ 3078480 w 9113734"/>
              <a:gd name="connsiteY36" fmla="*/ 3825240 h 5379720"/>
              <a:gd name="connsiteX37" fmla="*/ 3108960 w 9113734"/>
              <a:gd name="connsiteY37" fmla="*/ 3779520 h 5379720"/>
              <a:gd name="connsiteX38" fmla="*/ 3154680 w 9113734"/>
              <a:gd name="connsiteY38" fmla="*/ 3764280 h 5379720"/>
              <a:gd name="connsiteX39" fmla="*/ 3291840 w 9113734"/>
              <a:gd name="connsiteY39" fmla="*/ 3672840 h 5379720"/>
              <a:gd name="connsiteX40" fmla="*/ 3337560 w 9113734"/>
              <a:gd name="connsiteY40" fmla="*/ 3642360 h 5379720"/>
              <a:gd name="connsiteX41" fmla="*/ 3383280 w 9113734"/>
              <a:gd name="connsiteY41" fmla="*/ 3627120 h 5379720"/>
              <a:gd name="connsiteX42" fmla="*/ 3535680 w 9113734"/>
              <a:gd name="connsiteY42" fmla="*/ 3642360 h 5379720"/>
              <a:gd name="connsiteX43" fmla="*/ 3596640 w 9113734"/>
              <a:gd name="connsiteY43" fmla="*/ 3611880 h 5379720"/>
              <a:gd name="connsiteX44" fmla="*/ 3718560 w 9113734"/>
              <a:gd name="connsiteY44" fmla="*/ 3596640 h 5379720"/>
              <a:gd name="connsiteX45" fmla="*/ 3779520 w 9113734"/>
              <a:gd name="connsiteY45" fmla="*/ 3581400 h 5379720"/>
              <a:gd name="connsiteX46" fmla="*/ 3870960 w 9113734"/>
              <a:gd name="connsiteY46" fmla="*/ 3566160 h 5379720"/>
              <a:gd name="connsiteX47" fmla="*/ 3931920 w 9113734"/>
              <a:gd name="connsiteY47" fmla="*/ 3550920 h 5379720"/>
              <a:gd name="connsiteX48" fmla="*/ 4008120 w 9113734"/>
              <a:gd name="connsiteY48" fmla="*/ 3535680 h 5379720"/>
              <a:gd name="connsiteX49" fmla="*/ 4236720 w 9113734"/>
              <a:gd name="connsiteY49" fmla="*/ 3489960 h 5379720"/>
              <a:gd name="connsiteX50" fmla="*/ 4343400 w 9113734"/>
              <a:gd name="connsiteY50" fmla="*/ 3429000 h 5379720"/>
              <a:gd name="connsiteX51" fmla="*/ 4419600 w 9113734"/>
              <a:gd name="connsiteY51" fmla="*/ 3368040 h 5379720"/>
              <a:gd name="connsiteX52" fmla="*/ 4450080 w 9113734"/>
              <a:gd name="connsiteY52" fmla="*/ 3322320 h 5379720"/>
              <a:gd name="connsiteX53" fmla="*/ 4495800 w 9113734"/>
              <a:gd name="connsiteY53" fmla="*/ 3307080 h 5379720"/>
              <a:gd name="connsiteX54" fmla="*/ 4541520 w 9113734"/>
              <a:gd name="connsiteY54" fmla="*/ 3276600 h 5379720"/>
              <a:gd name="connsiteX55" fmla="*/ 4663440 w 9113734"/>
              <a:gd name="connsiteY55" fmla="*/ 3200400 h 5379720"/>
              <a:gd name="connsiteX56" fmla="*/ 4754880 w 9113734"/>
              <a:gd name="connsiteY56" fmla="*/ 3139440 h 5379720"/>
              <a:gd name="connsiteX57" fmla="*/ 4800600 w 9113734"/>
              <a:gd name="connsiteY57" fmla="*/ 3124200 h 5379720"/>
              <a:gd name="connsiteX58" fmla="*/ 4876800 w 9113734"/>
              <a:gd name="connsiteY58" fmla="*/ 3093720 h 5379720"/>
              <a:gd name="connsiteX59" fmla="*/ 4983480 w 9113734"/>
              <a:gd name="connsiteY59" fmla="*/ 3063240 h 5379720"/>
              <a:gd name="connsiteX60" fmla="*/ 5074920 w 9113734"/>
              <a:gd name="connsiteY60" fmla="*/ 3048000 h 5379720"/>
              <a:gd name="connsiteX61" fmla="*/ 5196840 w 9113734"/>
              <a:gd name="connsiteY61" fmla="*/ 3017520 h 5379720"/>
              <a:gd name="connsiteX62" fmla="*/ 5273040 w 9113734"/>
              <a:gd name="connsiteY62" fmla="*/ 2941320 h 5379720"/>
              <a:gd name="connsiteX63" fmla="*/ 5318760 w 9113734"/>
              <a:gd name="connsiteY63" fmla="*/ 2910840 h 5379720"/>
              <a:gd name="connsiteX64" fmla="*/ 5349240 w 9113734"/>
              <a:gd name="connsiteY64" fmla="*/ 2865120 h 5379720"/>
              <a:gd name="connsiteX65" fmla="*/ 5394960 w 9113734"/>
              <a:gd name="connsiteY65" fmla="*/ 2834640 h 5379720"/>
              <a:gd name="connsiteX66" fmla="*/ 5410200 w 9113734"/>
              <a:gd name="connsiteY66" fmla="*/ 2788920 h 5379720"/>
              <a:gd name="connsiteX67" fmla="*/ 5440680 w 9113734"/>
              <a:gd name="connsiteY67" fmla="*/ 2743200 h 5379720"/>
              <a:gd name="connsiteX68" fmla="*/ 5455920 w 9113734"/>
              <a:gd name="connsiteY68" fmla="*/ 2682240 h 5379720"/>
              <a:gd name="connsiteX69" fmla="*/ 5547360 w 9113734"/>
              <a:gd name="connsiteY69" fmla="*/ 2606040 h 5379720"/>
              <a:gd name="connsiteX70" fmla="*/ 5577840 w 9113734"/>
              <a:gd name="connsiteY70" fmla="*/ 2560320 h 5379720"/>
              <a:gd name="connsiteX71" fmla="*/ 5623560 w 9113734"/>
              <a:gd name="connsiteY71" fmla="*/ 2529840 h 5379720"/>
              <a:gd name="connsiteX72" fmla="*/ 5638800 w 9113734"/>
              <a:gd name="connsiteY72" fmla="*/ 2484120 h 5379720"/>
              <a:gd name="connsiteX73" fmla="*/ 5669280 w 9113734"/>
              <a:gd name="connsiteY73" fmla="*/ 2438400 h 5379720"/>
              <a:gd name="connsiteX74" fmla="*/ 5684520 w 9113734"/>
              <a:gd name="connsiteY74" fmla="*/ 2392680 h 5379720"/>
              <a:gd name="connsiteX75" fmla="*/ 5730240 w 9113734"/>
              <a:gd name="connsiteY75" fmla="*/ 2377440 h 5379720"/>
              <a:gd name="connsiteX76" fmla="*/ 5760720 w 9113734"/>
              <a:gd name="connsiteY76" fmla="*/ 2331720 h 5379720"/>
              <a:gd name="connsiteX77" fmla="*/ 5806440 w 9113734"/>
              <a:gd name="connsiteY77" fmla="*/ 2301240 h 5379720"/>
              <a:gd name="connsiteX78" fmla="*/ 5821680 w 9113734"/>
              <a:gd name="connsiteY78" fmla="*/ 2255520 h 5379720"/>
              <a:gd name="connsiteX79" fmla="*/ 5958840 w 9113734"/>
              <a:gd name="connsiteY79" fmla="*/ 2179320 h 5379720"/>
              <a:gd name="connsiteX80" fmla="*/ 6004560 w 9113734"/>
              <a:gd name="connsiteY80" fmla="*/ 2148840 h 5379720"/>
              <a:gd name="connsiteX81" fmla="*/ 6080760 w 9113734"/>
              <a:gd name="connsiteY81" fmla="*/ 2133600 h 5379720"/>
              <a:gd name="connsiteX82" fmla="*/ 6141720 w 9113734"/>
              <a:gd name="connsiteY82" fmla="*/ 2118360 h 5379720"/>
              <a:gd name="connsiteX83" fmla="*/ 6233160 w 9113734"/>
              <a:gd name="connsiteY83" fmla="*/ 2087880 h 5379720"/>
              <a:gd name="connsiteX84" fmla="*/ 6339840 w 9113734"/>
              <a:gd name="connsiteY84" fmla="*/ 2057400 h 5379720"/>
              <a:gd name="connsiteX85" fmla="*/ 6858000 w 9113734"/>
              <a:gd name="connsiteY85" fmla="*/ 2057400 h 5379720"/>
              <a:gd name="connsiteX86" fmla="*/ 6949440 w 9113734"/>
              <a:gd name="connsiteY86" fmla="*/ 2026920 h 5379720"/>
              <a:gd name="connsiteX87" fmla="*/ 6995160 w 9113734"/>
              <a:gd name="connsiteY87" fmla="*/ 1996440 h 5379720"/>
              <a:gd name="connsiteX88" fmla="*/ 7071360 w 9113734"/>
              <a:gd name="connsiteY88" fmla="*/ 1859280 h 5379720"/>
              <a:gd name="connsiteX89" fmla="*/ 7132320 w 9113734"/>
              <a:gd name="connsiteY89" fmla="*/ 1783080 h 5379720"/>
              <a:gd name="connsiteX90" fmla="*/ 7147560 w 9113734"/>
              <a:gd name="connsiteY90" fmla="*/ 1737360 h 5379720"/>
              <a:gd name="connsiteX91" fmla="*/ 7330440 w 9113734"/>
              <a:gd name="connsiteY91" fmla="*/ 1645920 h 5379720"/>
              <a:gd name="connsiteX92" fmla="*/ 7376160 w 9113734"/>
              <a:gd name="connsiteY92" fmla="*/ 1615440 h 5379720"/>
              <a:gd name="connsiteX93" fmla="*/ 7559040 w 9113734"/>
              <a:gd name="connsiteY93" fmla="*/ 1569720 h 5379720"/>
              <a:gd name="connsiteX94" fmla="*/ 7635240 w 9113734"/>
              <a:gd name="connsiteY94" fmla="*/ 1554480 h 5379720"/>
              <a:gd name="connsiteX95" fmla="*/ 7696200 w 9113734"/>
              <a:gd name="connsiteY95" fmla="*/ 914400 h 5379720"/>
              <a:gd name="connsiteX96" fmla="*/ 7741920 w 9113734"/>
              <a:gd name="connsiteY96" fmla="*/ 822960 h 5379720"/>
              <a:gd name="connsiteX97" fmla="*/ 7848600 w 9113734"/>
              <a:gd name="connsiteY97" fmla="*/ 701040 h 5379720"/>
              <a:gd name="connsiteX98" fmla="*/ 7894320 w 9113734"/>
              <a:gd name="connsiteY98" fmla="*/ 670560 h 5379720"/>
              <a:gd name="connsiteX99" fmla="*/ 7924800 w 9113734"/>
              <a:gd name="connsiteY99" fmla="*/ 624840 h 5379720"/>
              <a:gd name="connsiteX100" fmla="*/ 8061960 w 9113734"/>
              <a:gd name="connsiteY100" fmla="*/ 518160 h 5379720"/>
              <a:gd name="connsiteX101" fmla="*/ 8153400 w 9113734"/>
              <a:gd name="connsiteY101" fmla="*/ 457200 h 5379720"/>
              <a:gd name="connsiteX102" fmla="*/ 8199120 w 9113734"/>
              <a:gd name="connsiteY102" fmla="*/ 426720 h 5379720"/>
              <a:gd name="connsiteX103" fmla="*/ 8260080 w 9113734"/>
              <a:gd name="connsiteY103" fmla="*/ 411480 h 5379720"/>
              <a:gd name="connsiteX104" fmla="*/ 8305800 w 9113734"/>
              <a:gd name="connsiteY104" fmla="*/ 381000 h 5379720"/>
              <a:gd name="connsiteX105" fmla="*/ 8503920 w 9113734"/>
              <a:gd name="connsiteY105" fmla="*/ 335280 h 5379720"/>
              <a:gd name="connsiteX106" fmla="*/ 8610600 w 9113734"/>
              <a:gd name="connsiteY106" fmla="*/ 274320 h 5379720"/>
              <a:gd name="connsiteX107" fmla="*/ 8793480 w 9113734"/>
              <a:gd name="connsiteY107" fmla="*/ 213360 h 5379720"/>
              <a:gd name="connsiteX108" fmla="*/ 8839200 w 9113734"/>
              <a:gd name="connsiteY108" fmla="*/ 198120 h 5379720"/>
              <a:gd name="connsiteX109" fmla="*/ 9037320 w 9113734"/>
              <a:gd name="connsiteY109" fmla="*/ 182880 h 5379720"/>
              <a:gd name="connsiteX110" fmla="*/ 9083040 w 9113734"/>
              <a:gd name="connsiteY110" fmla="*/ 152400 h 5379720"/>
              <a:gd name="connsiteX111" fmla="*/ 9098280 w 9113734"/>
              <a:gd name="connsiteY111" fmla="*/ 76200 h 5379720"/>
              <a:gd name="connsiteX112" fmla="*/ 9113520 w 9113734"/>
              <a:gd name="connsiteY112" fmla="*/ 0 h 537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9113734" h="5379720">
                <a:moveTo>
                  <a:pt x="0" y="5379720"/>
                </a:moveTo>
                <a:cubicBezTo>
                  <a:pt x="28983" y="5373923"/>
                  <a:pt x="90678" y="5364861"/>
                  <a:pt x="121920" y="5349240"/>
                </a:cubicBezTo>
                <a:cubicBezTo>
                  <a:pt x="161060" y="5329670"/>
                  <a:pt x="167757" y="5307168"/>
                  <a:pt x="213360" y="5303520"/>
                </a:cubicBezTo>
                <a:cubicBezTo>
                  <a:pt x="324879" y="5294598"/>
                  <a:pt x="436880" y="5293360"/>
                  <a:pt x="548640" y="5288280"/>
                </a:cubicBezTo>
                <a:cubicBezTo>
                  <a:pt x="596573" y="5272302"/>
                  <a:pt x="607463" y="5276245"/>
                  <a:pt x="640080" y="5227320"/>
                </a:cubicBezTo>
                <a:cubicBezTo>
                  <a:pt x="686526" y="5157651"/>
                  <a:pt x="613954" y="5195389"/>
                  <a:pt x="701040" y="5166360"/>
                </a:cubicBezTo>
                <a:cubicBezTo>
                  <a:pt x="716280" y="5151120"/>
                  <a:pt x="732962" y="5137197"/>
                  <a:pt x="746760" y="5120640"/>
                </a:cubicBezTo>
                <a:cubicBezTo>
                  <a:pt x="758486" y="5106569"/>
                  <a:pt x="759734" y="5080307"/>
                  <a:pt x="777240" y="5074920"/>
                </a:cubicBezTo>
                <a:cubicBezTo>
                  <a:pt x="830869" y="5058419"/>
                  <a:pt x="889000" y="5064760"/>
                  <a:pt x="944880" y="5059680"/>
                </a:cubicBezTo>
                <a:lnTo>
                  <a:pt x="1066800" y="4983480"/>
                </a:lnTo>
                <a:cubicBezTo>
                  <a:pt x="1092027" y="4967956"/>
                  <a:pt x="1116506" y="4951007"/>
                  <a:pt x="1143000" y="4937760"/>
                </a:cubicBezTo>
                <a:cubicBezTo>
                  <a:pt x="1183640" y="4917440"/>
                  <a:pt x="1226587" y="4901194"/>
                  <a:pt x="1264920" y="4876800"/>
                </a:cubicBezTo>
                <a:cubicBezTo>
                  <a:pt x="1390494" y="4796889"/>
                  <a:pt x="1239140" y="4854913"/>
                  <a:pt x="1356360" y="4815840"/>
                </a:cubicBezTo>
                <a:cubicBezTo>
                  <a:pt x="1366520" y="4785360"/>
                  <a:pt x="1360107" y="4742222"/>
                  <a:pt x="1386840" y="4724400"/>
                </a:cubicBezTo>
                <a:lnTo>
                  <a:pt x="1478280" y="4663440"/>
                </a:lnTo>
                <a:cubicBezTo>
                  <a:pt x="1493520" y="4653280"/>
                  <a:pt x="1506624" y="4638752"/>
                  <a:pt x="1524000" y="4632960"/>
                </a:cubicBezTo>
                <a:lnTo>
                  <a:pt x="1569720" y="4617720"/>
                </a:lnTo>
                <a:cubicBezTo>
                  <a:pt x="1584960" y="4602480"/>
                  <a:pt x="1594840" y="4578338"/>
                  <a:pt x="1615440" y="4572000"/>
                </a:cubicBezTo>
                <a:cubicBezTo>
                  <a:pt x="1664236" y="4556986"/>
                  <a:pt x="1717380" y="4564523"/>
                  <a:pt x="1767840" y="4556760"/>
                </a:cubicBezTo>
                <a:cubicBezTo>
                  <a:pt x="1808853" y="4550450"/>
                  <a:pt x="1825373" y="4533645"/>
                  <a:pt x="1859280" y="4511040"/>
                </a:cubicBezTo>
                <a:cubicBezTo>
                  <a:pt x="1910661" y="4433968"/>
                  <a:pt x="1861868" y="4486886"/>
                  <a:pt x="1935480" y="4450080"/>
                </a:cubicBezTo>
                <a:cubicBezTo>
                  <a:pt x="1951863" y="4441889"/>
                  <a:pt x="1964817" y="4427791"/>
                  <a:pt x="1981200" y="4419600"/>
                </a:cubicBezTo>
                <a:cubicBezTo>
                  <a:pt x="2043451" y="4388474"/>
                  <a:pt x="2168942" y="4392525"/>
                  <a:pt x="2209800" y="4389120"/>
                </a:cubicBezTo>
                <a:lnTo>
                  <a:pt x="2346960" y="4343400"/>
                </a:lnTo>
                <a:cubicBezTo>
                  <a:pt x="2362200" y="4338320"/>
                  <a:pt x="2376695" y="4329758"/>
                  <a:pt x="2392680" y="4328160"/>
                </a:cubicBezTo>
                <a:lnTo>
                  <a:pt x="2545080" y="4312920"/>
                </a:lnTo>
                <a:cubicBezTo>
                  <a:pt x="2654701" y="4276380"/>
                  <a:pt x="2517807" y="4320712"/>
                  <a:pt x="2651760" y="4282440"/>
                </a:cubicBezTo>
                <a:cubicBezTo>
                  <a:pt x="2667206" y="4278027"/>
                  <a:pt x="2682240" y="4272280"/>
                  <a:pt x="2697480" y="4267200"/>
                </a:cubicBezTo>
                <a:cubicBezTo>
                  <a:pt x="2707640" y="4251960"/>
                  <a:pt x="2719769" y="4237863"/>
                  <a:pt x="2727960" y="4221480"/>
                </a:cubicBezTo>
                <a:cubicBezTo>
                  <a:pt x="2735144" y="4207112"/>
                  <a:pt x="2733165" y="4188304"/>
                  <a:pt x="2743200" y="4175760"/>
                </a:cubicBezTo>
                <a:cubicBezTo>
                  <a:pt x="2754642" y="4161457"/>
                  <a:pt x="2773680" y="4155440"/>
                  <a:pt x="2788920" y="4145280"/>
                </a:cubicBezTo>
                <a:cubicBezTo>
                  <a:pt x="2794000" y="4130040"/>
                  <a:pt x="2796358" y="4113603"/>
                  <a:pt x="2804160" y="4099560"/>
                </a:cubicBezTo>
                <a:cubicBezTo>
                  <a:pt x="2821950" y="4067538"/>
                  <a:pt x="2853536" y="4042873"/>
                  <a:pt x="2865120" y="4008120"/>
                </a:cubicBezTo>
                <a:cubicBezTo>
                  <a:pt x="2880313" y="3962542"/>
                  <a:pt x="2883496" y="3936926"/>
                  <a:pt x="2926080" y="3901440"/>
                </a:cubicBezTo>
                <a:cubicBezTo>
                  <a:pt x="2938421" y="3891156"/>
                  <a:pt x="2956560" y="3891280"/>
                  <a:pt x="2971800" y="3886200"/>
                </a:cubicBezTo>
                <a:cubicBezTo>
                  <a:pt x="2992120" y="3870960"/>
                  <a:pt x="3010707" y="3853082"/>
                  <a:pt x="3032760" y="3840480"/>
                </a:cubicBezTo>
                <a:cubicBezTo>
                  <a:pt x="3046708" y="3832510"/>
                  <a:pt x="3065936" y="3835275"/>
                  <a:pt x="3078480" y="3825240"/>
                </a:cubicBezTo>
                <a:cubicBezTo>
                  <a:pt x="3092783" y="3813798"/>
                  <a:pt x="3094657" y="3790962"/>
                  <a:pt x="3108960" y="3779520"/>
                </a:cubicBezTo>
                <a:cubicBezTo>
                  <a:pt x="3121504" y="3769485"/>
                  <a:pt x="3140637" y="3772082"/>
                  <a:pt x="3154680" y="3764280"/>
                </a:cubicBezTo>
                <a:lnTo>
                  <a:pt x="3291840" y="3672840"/>
                </a:lnTo>
                <a:cubicBezTo>
                  <a:pt x="3307080" y="3662680"/>
                  <a:pt x="3320184" y="3648152"/>
                  <a:pt x="3337560" y="3642360"/>
                </a:cubicBezTo>
                <a:lnTo>
                  <a:pt x="3383280" y="3627120"/>
                </a:lnTo>
                <a:cubicBezTo>
                  <a:pt x="3434080" y="3632200"/>
                  <a:pt x="3484756" y="3645997"/>
                  <a:pt x="3535680" y="3642360"/>
                </a:cubicBezTo>
                <a:cubicBezTo>
                  <a:pt x="3558341" y="3640741"/>
                  <a:pt x="3574600" y="3617390"/>
                  <a:pt x="3596640" y="3611880"/>
                </a:cubicBezTo>
                <a:cubicBezTo>
                  <a:pt x="3636373" y="3601947"/>
                  <a:pt x="3678161" y="3603373"/>
                  <a:pt x="3718560" y="3596640"/>
                </a:cubicBezTo>
                <a:cubicBezTo>
                  <a:pt x="3739220" y="3593197"/>
                  <a:pt x="3758981" y="3585508"/>
                  <a:pt x="3779520" y="3581400"/>
                </a:cubicBezTo>
                <a:cubicBezTo>
                  <a:pt x="3809820" y="3575340"/>
                  <a:pt x="3840660" y="3572220"/>
                  <a:pt x="3870960" y="3566160"/>
                </a:cubicBezTo>
                <a:cubicBezTo>
                  <a:pt x="3891499" y="3562052"/>
                  <a:pt x="3911473" y="3555464"/>
                  <a:pt x="3931920" y="3550920"/>
                </a:cubicBezTo>
                <a:cubicBezTo>
                  <a:pt x="3957206" y="3545301"/>
                  <a:pt x="3982611" y="3540182"/>
                  <a:pt x="4008120" y="3535680"/>
                </a:cubicBezTo>
                <a:cubicBezTo>
                  <a:pt x="4062919" y="3526010"/>
                  <a:pt x="4169783" y="3518647"/>
                  <a:pt x="4236720" y="3489960"/>
                </a:cubicBezTo>
                <a:cubicBezTo>
                  <a:pt x="4290860" y="3466757"/>
                  <a:pt x="4297484" y="3459611"/>
                  <a:pt x="4343400" y="3429000"/>
                </a:cubicBezTo>
                <a:cubicBezTo>
                  <a:pt x="4430751" y="3297973"/>
                  <a:pt x="4314440" y="3452168"/>
                  <a:pt x="4419600" y="3368040"/>
                </a:cubicBezTo>
                <a:cubicBezTo>
                  <a:pt x="4433903" y="3356598"/>
                  <a:pt x="4435777" y="3333762"/>
                  <a:pt x="4450080" y="3322320"/>
                </a:cubicBezTo>
                <a:cubicBezTo>
                  <a:pt x="4462624" y="3312285"/>
                  <a:pt x="4481432" y="3314264"/>
                  <a:pt x="4495800" y="3307080"/>
                </a:cubicBezTo>
                <a:cubicBezTo>
                  <a:pt x="4512183" y="3298889"/>
                  <a:pt x="4526280" y="3286760"/>
                  <a:pt x="4541520" y="3276600"/>
                </a:cubicBezTo>
                <a:cubicBezTo>
                  <a:pt x="4614636" y="3166926"/>
                  <a:pt x="4511097" y="3301962"/>
                  <a:pt x="4663440" y="3200400"/>
                </a:cubicBezTo>
                <a:cubicBezTo>
                  <a:pt x="4693920" y="3180080"/>
                  <a:pt x="4720127" y="3151024"/>
                  <a:pt x="4754880" y="3139440"/>
                </a:cubicBezTo>
                <a:cubicBezTo>
                  <a:pt x="4770120" y="3134360"/>
                  <a:pt x="4785558" y="3129841"/>
                  <a:pt x="4800600" y="3124200"/>
                </a:cubicBezTo>
                <a:cubicBezTo>
                  <a:pt x="4826215" y="3114594"/>
                  <a:pt x="4851185" y="3103326"/>
                  <a:pt x="4876800" y="3093720"/>
                </a:cubicBezTo>
                <a:cubicBezTo>
                  <a:pt x="4910000" y="3081270"/>
                  <a:pt x="4949167" y="3070103"/>
                  <a:pt x="4983480" y="3063240"/>
                </a:cubicBezTo>
                <a:cubicBezTo>
                  <a:pt x="5013780" y="3057180"/>
                  <a:pt x="5044705" y="3054475"/>
                  <a:pt x="5074920" y="3048000"/>
                </a:cubicBezTo>
                <a:cubicBezTo>
                  <a:pt x="5115881" y="3039223"/>
                  <a:pt x="5196840" y="3017520"/>
                  <a:pt x="5196840" y="3017520"/>
                </a:cubicBezTo>
                <a:cubicBezTo>
                  <a:pt x="5318760" y="2936240"/>
                  <a:pt x="5171440" y="3042920"/>
                  <a:pt x="5273040" y="2941320"/>
                </a:cubicBezTo>
                <a:cubicBezTo>
                  <a:pt x="5285992" y="2928368"/>
                  <a:pt x="5303520" y="2921000"/>
                  <a:pt x="5318760" y="2910840"/>
                </a:cubicBezTo>
                <a:cubicBezTo>
                  <a:pt x="5328920" y="2895600"/>
                  <a:pt x="5336288" y="2878072"/>
                  <a:pt x="5349240" y="2865120"/>
                </a:cubicBezTo>
                <a:cubicBezTo>
                  <a:pt x="5362192" y="2852168"/>
                  <a:pt x="5383518" y="2848943"/>
                  <a:pt x="5394960" y="2834640"/>
                </a:cubicBezTo>
                <a:cubicBezTo>
                  <a:pt x="5404995" y="2822096"/>
                  <a:pt x="5403016" y="2803288"/>
                  <a:pt x="5410200" y="2788920"/>
                </a:cubicBezTo>
                <a:cubicBezTo>
                  <a:pt x="5418391" y="2772537"/>
                  <a:pt x="5430520" y="2758440"/>
                  <a:pt x="5440680" y="2743200"/>
                </a:cubicBezTo>
                <a:cubicBezTo>
                  <a:pt x="5445760" y="2722880"/>
                  <a:pt x="5445528" y="2700426"/>
                  <a:pt x="5455920" y="2682240"/>
                </a:cubicBezTo>
                <a:cubicBezTo>
                  <a:pt x="5473973" y="2650648"/>
                  <a:pt x="5518226" y="2625462"/>
                  <a:pt x="5547360" y="2606040"/>
                </a:cubicBezTo>
                <a:cubicBezTo>
                  <a:pt x="5557520" y="2590800"/>
                  <a:pt x="5564888" y="2573272"/>
                  <a:pt x="5577840" y="2560320"/>
                </a:cubicBezTo>
                <a:cubicBezTo>
                  <a:pt x="5590792" y="2547368"/>
                  <a:pt x="5612118" y="2544143"/>
                  <a:pt x="5623560" y="2529840"/>
                </a:cubicBezTo>
                <a:cubicBezTo>
                  <a:pt x="5633595" y="2517296"/>
                  <a:pt x="5631616" y="2498488"/>
                  <a:pt x="5638800" y="2484120"/>
                </a:cubicBezTo>
                <a:cubicBezTo>
                  <a:pt x="5646991" y="2467737"/>
                  <a:pt x="5661089" y="2454783"/>
                  <a:pt x="5669280" y="2438400"/>
                </a:cubicBezTo>
                <a:cubicBezTo>
                  <a:pt x="5676464" y="2424032"/>
                  <a:pt x="5673161" y="2404039"/>
                  <a:pt x="5684520" y="2392680"/>
                </a:cubicBezTo>
                <a:cubicBezTo>
                  <a:pt x="5695879" y="2381321"/>
                  <a:pt x="5715000" y="2382520"/>
                  <a:pt x="5730240" y="2377440"/>
                </a:cubicBezTo>
                <a:cubicBezTo>
                  <a:pt x="5740400" y="2362200"/>
                  <a:pt x="5747768" y="2344672"/>
                  <a:pt x="5760720" y="2331720"/>
                </a:cubicBezTo>
                <a:cubicBezTo>
                  <a:pt x="5773672" y="2318768"/>
                  <a:pt x="5794998" y="2315543"/>
                  <a:pt x="5806440" y="2301240"/>
                </a:cubicBezTo>
                <a:cubicBezTo>
                  <a:pt x="5816475" y="2288696"/>
                  <a:pt x="5810321" y="2266879"/>
                  <a:pt x="5821680" y="2255520"/>
                </a:cubicBezTo>
                <a:cubicBezTo>
                  <a:pt x="5917784" y="2159416"/>
                  <a:pt x="5882184" y="2217648"/>
                  <a:pt x="5958840" y="2179320"/>
                </a:cubicBezTo>
                <a:cubicBezTo>
                  <a:pt x="5975223" y="2171129"/>
                  <a:pt x="5987410" y="2155271"/>
                  <a:pt x="6004560" y="2148840"/>
                </a:cubicBezTo>
                <a:cubicBezTo>
                  <a:pt x="6028814" y="2139745"/>
                  <a:pt x="6055474" y="2139219"/>
                  <a:pt x="6080760" y="2133600"/>
                </a:cubicBezTo>
                <a:cubicBezTo>
                  <a:pt x="6101207" y="2129056"/>
                  <a:pt x="6121658" y="2124379"/>
                  <a:pt x="6141720" y="2118360"/>
                </a:cubicBezTo>
                <a:cubicBezTo>
                  <a:pt x="6172494" y="2109128"/>
                  <a:pt x="6202452" y="2097329"/>
                  <a:pt x="6233160" y="2087880"/>
                </a:cubicBezTo>
                <a:cubicBezTo>
                  <a:pt x="6268508" y="2077004"/>
                  <a:pt x="6304280" y="2067560"/>
                  <a:pt x="6339840" y="2057400"/>
                </a:cubicBezTo>
                <a:cubicBezTo>
                  <a:pt x="6564016" y="2076081"/>
                  <a:pt x="6589988" y="2086116"/>
                  <a:pt x="6858000" y="2057400"/>
                </a:cubicBezTo>
                <a:cubicBezTo>
                  <a:pt x="6889946" y="2053977"/>
                  <a:pt x="6922707" y="2044742"/>
                  <a:pt x="6949440" y="2026920"/>
                </a:cubicBezTo>
                <a:lnTo>
                  <a:pt x="6995160" y="1996440"/>
                </a:lnTo>
                <a:cubicBezTo>
                  <a:pt x="7032456" y="1884553"/>
                  <a:pt x="7002922" y="1927718"/>
                  <a:pt x="7071360" y="1859280"/>
                </a:cubicBezTo>
                <a:cubicBezTo>
                  <a:pt x="7109666" y="1744362"/>
                  <a:pt x="7053538" y="1881557"/>
                  <a:pt x="7132320" y="1783080"/>
                </a:cubicBezTo>
                <a:cubicBezTo>
                  <a:pt x="7142355" y="1770536"/>
                  <a:pt x="7136201" y="1748719"/>
                  <a:pt x="7147560" y="1737360"/>
                </a:cubicBezTo>
                <a:cubicBezTo>
                  <a:pt x="7223605" y="1661315"/>
                  <a:pt x="7241196" y="1685584"/>
                  <a:pt x="7330440" y="1645920"/>
                </a:cubicBezTo>
                <a:cubicBezTo>
                  <a:pt x="7347178" y="1638481"/>
                  <a:pt x="7359422" y="1622879"/>
                  <a:pt x="7376160" y="1615440"/>
                </a:cubicBezTo>
                <a:cubicBezTo>
                  <a:pt x="7453212" y="1581195"/>
                  <a:pt x="7477940" y="1584465"/>
                  <a:pt x="7559040" y="1569720"/>
                </a:cubicBezTo>
                <a:cubicBezTo>
                  <a:pt x="7584525" y="1565086"/>
                  <a:pt x="7609840" y="1559560"/>
                  <a:pt x="7635240" y="1554480"/>
                </a:cubicBezTo>
                <a:cubicBezTo>
                  <a:pt x="7777038" y="1341783"/>
                  <a:pt x="7650958" y="1547788"/>
                  <a:pt x="7696200" y="914400"/>
                </a:cubicBezTo>
                <a:cubicBezTo>
                  <a:pt x="7698513" y="882021"/>
                  <a:pt x="7723872" y="847024"/>
                  <a:pt x="7741920" y="822960"/>
                </a:cubicBezTo>
                <a:cubicBezTo>
                  <a:pt x="7769368" y="786363"/>
                  <a:pt x="7811005" y="732369"/>
                  <a:pt x="7848600" y="701040"/>
                </a:cubicBezTo>
                <a:cubicBezTo>
                  <a:pt x="7862671" y="689314"/>
                  <a:pt x="7879080" y="680720"/>
                  <a:pt x="7894320" y="670560"/>
                </a:cubicBezTo>
                <a:cubicBezTo>
                  <a:pt x="7904480" y="655320"/>
                  <a:pt x="7913074" y="638911"/>
                  <a:pt x="7924800" y="624840"/>
                </a:cubicBezTo>
                <a:cubicBezTo>
                  <a:pt x="7969564" y="571123"/>
                  <a:pt x="7998238" y="560641"/>
                  <a:pt x="8061960" y="518160"/>
                </a:cubicBezTo>
                <a:lnTo>
                  <a:pt x="8153400" y="457200"/>
                </a:lnTo>
                <a:cubicBezTo>
                  <a:pt x="8168640" y="447040"/>
                  <a:pt x="8181351" y="431162"/>
                  <a:pt x="8199120" y="426720"/>
                </a:cubicBezTo>
                <a:lnTo>
                  <a:pt x="8260080" y="411480"/>
                </a:lnTo>
                <a:cubicBezTo>
                  <a:pt x="8275320" y="401320"/>
                  <a:pt x="8289062" y="388439"/>
                  <a:pt x="8305800" y="381000"/>
                </a:cubicBezTo>
                <a:cubicBezTo>
                  <a:pt x="8385074" y="345767"/>
                  <a:pt x="8417136" y="347678"/>
                  <a:pt x="8503920" y="335280"/>
                </a:cubicBezTo>
                <a:cubicBezTo>
                  <a:pt x="8571471" y="267729"/>
                  <a:pt x="8521908" y="301610"/>
                  <a:pt x="8610600" y="274320"/>
                </a:cubicBezTo>
                <a:cubicBezTo>
                  <a:pt x="8672016" y="255423"/>
                  <a:pt x="8732520" y="233680"/>
                  <a:pt x="8793480" y="213360"/>
                </a:cubicBezTo>
                <a:cubicBezTo>
                  <a:pt x="8808720" y="208280"/>
                  <a:pt x="8823183" y="199352"/>
                  <a:pt x="8839200" y="198120"/>
                </a:cubicBezTo>
                <a:lnTo>
                  <a:pt x="9037320" y="182880"/>
                </a:lnTo>
                <a:cubicBezTo>
                  <a:pt x="9052560" y="172720"/>
                  <a:pt x="9073953" y="168303"/>
                  <a:pt x="9083040" y="152400"/>
                </a:cubicBezTo>
                <a:cubicBezTo>
                  <a:pt x="9095891" y="129910"/>
                  <a:pt x="9091998" y="101330"/>
                  <a:pt x="9098280" y="76200"/>
                </a:cubicBezTo>
                <a:cubicBezTo>
                  <a:pt x="9116733" y="2389"/>
                  <a:pt x="9113520" y="58215"/>
                  <a:pt x="911352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33157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48005"/>
            <a:ext cx="9113520" cy="1082675"/>
          </a:xfrm>
          <a:ln>
            <a:solidFill>
              <a:schemeClr val="accent4"/>
            </a:solidFill>
          </a:ln>
        </p:spPr>
        <p:txBody>
          <a:bodyPr anchor="t">
            <a:noAutofit/>
          </a:bodyPr>
          <a:lstStyle/>
          <a:p>
            <a:r>
              <a:rPr lang="fr-FR" sz="4000" b="1" dirty="0" smtClean="0">
                <a:ln>
                  <a:solidFill>
                    <a:schemeClr val="accent2"/>
                  </a:solidFill>
                </a:ln>
                <a:latin typeface="+mn-lt"/>
              </a:rPr>
              <a:t>La morbidité et mortalité maternelle et néonatale et crise humanitaire. </a:t>
            </a:r>
            <a:endParaRPr lang="fr-FR" sz="4000" b="1" dirty="0">
              <a:ln>
                <a:solidFill>
                  <a:schemeClr val="accent2"/>
                </a:solidFill>
              </a:ln>
              <a:latin typeface="+mn-lt"/>
            </a:endParaRPr>
          </a:p>
        </p:txBody>
      </p:sp>
      <p:sp>
        <p:nvSpPr>
          <p:cNvPr id="3" name="Content Placeholder 2"/>
          <p:cNvSpPr>
            <a:spLocks noGrp="1"/>
          </p:cNvSpPr>
          <p:nvPr>
            <p:ph idx="1"/>
          </p:nvPr>
        </p:nvSpPr>
        <p:spPr/>
        <p:txBody>
          <a:bodyPr>
            <a:normAutofit fontScale="92500" lnSpcReduction="10000"/>
          </a:bodyPr>
          <a:lstStyle/>
          <a:p>
            <a:pPr marL="0" indent="0">
              <a:buNone/>
            </a:pPr>
            <a:r>
              <a:rPr lang="fr-FR" b="1" dirty="0"/>
              <a:t>L</a:t>
            </a:r>
            <a:r>
              <a:rPr lang="fr-FR" b="1" dirty="0" smtClean="0"/>
              <a:t>es facteurs favorisants: </a:t>
            </a:r>
          </a:p>
          <a:p>
            <a:pPr marL="971550" lvl="1" indent="-514350">
              <a:buFont typeface="+mj-lt"/>
              <a:buAutoNum type="romanLcPeriod"/>
            </a:pPr>
            <a:r>
              <a:rPr lang="fr-FR" sz="2800" dirty="0" smtClean="0"/>
              <a:t>Les conditions stressantes de vie;</a:t>
            </a:r>
          </a:p>
          <a:p>
            <a:pPr marL="971550" lvl="1" indent="-514350">
              <a:buFont typeface="+mj-lt"/>
              <a:buAutoNum type="romanLcPeriod"/>
            </a:pPr>
            <a:r>
              <a:rPr lang="fr-FR" sz="2800" dirty="0" smtClean="0"/>
              <a:t>Accès limités aux prestataires et aux services de santé.</a:t>
            </a:r>
          </a:p>
          <a:p>
            <a:pPr marL="0" indent="0">
              <a:buNone/>
            </a:pPr>
            <a:endParaRPr lang="fr-FR" sz="3200" dirty="0"/>
          </a:p>
          <a:p>
            <a:pPr marL="0" lvl="0" indent="0">
              <a:buNone/>
            </a:pPr>
            <a:r>
              <a:rPr lang="fr-FR" b="1" dirty="0">
                <a:solidFill>
                  <a:prstClr val="black"/>
                </a:solidFill>
              </a:rPr>
              <a:t>Les pays ayant vécus , récemment, de crises humanitaires sont responsable de:</a:t>
            </a:r>
          </a:p>
          <a:p>
            <a:pPr lvl="1">
              <a:buFont typeface="Wingdings" panose="05000000000000000000" pitchFamily="2" charset="2"/>
              <a:buChar char="Ø"/>
            </a:pPr>
            <a:r>
              <a:rPr lang="fr-FR" sz="2800" dirty="0" smtClean="0">
                <a:solidFill>
                  <a:prstClr val="black"/>
                </a:solidFill>
              </a:rPr>
              <a:t> environs 60% des </a:t>
            </a:r>
            <a:r>
              <a:rPr lang="fr-FR" sz="2800" dirty="0">
                <a:solidFill>
                  <a:prstClr val="black"/>
                </a:solidFill>
              </a:rPr>
              <a:t>décès maternel au tiers monde </a:t>
            </a:r>
          </a:p>
          <a:p>
            <a:pPr lvl="1">
              <a:buFont typeface="Wingdings" panose="05000000000000000000" pitchFamily="2" charset="2"/>
              <a:buChar char="Ø"/>
            </a:pPr>
            <a:r>
              <a:rPr lang="fr-FR" sz="2800" dirty="0">
                <a:solidFill>
                  <a:prstClr val="black"/>
                </a:solidFill>
              </a:rPr>
              <a:t>45% décès des nouveau-nés </a:t>
            </a:r>
          </a:p>
          <a:p>
            <a:pPr marL="0" indent="0">
              <a:buNone/>
            </a:pPr>
            <a:endParaRPr lang="fr-FR" sz="3200" dirty="0" smtClean="0"/>
          </a:p>
          <a:p>
            <a:pPr marL="457200" lvl="1" indent="0">
              <a:buNone/>
            </a:pPr>
            <a:r>
              <a:rPr lang="fr-FR" dirty="0" smtClean="0"/>
              <a:t>  </a:t>
            </a:r>
          </a:p>
          <a:p>
            <a:pPr marL="971550" lvl="1" indent="-514350">
              <a:buFont typeface="+mj-lt"/>
              <a:buAutoNum type="romanLcPeriod"/>
            </a:pPr>
            <a:endParaRPr lang="fr-FR" dirty="0"/>
          </a:p>
        </p:txBody>
      </p:sp>
    </p:spTree>
    <p:extLst>
      <p:ext uri="{BB962C8B-B14F-4D97-AF65-F5344CB8AC3E}">
        <p14:creationId xmlns:p14="http://schemas.microsoft.com/office/powerpoint/2010/main" val="21680937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766560" cy="1325563"/>
          </a:xfrm>
          <a:ln>
            <a:solidFill>
              <a:schemeClr val="accent4"/>
            </a:solidFill>
          </a:ln>
        </p:spPr>
        <p:txBody>
          <a:bodyPr anchor="t">
            <a:normAutofit/>
          </a:bodyPr>
          <a:lstStyle/>
          <a:p>
            <a:pPr algn="ctr"/>
            <a:r>
              <a:rPr lang="fr-FR" sz="3600" b="1" dirty="0" smtClean="0">
                <a:ln>
                  <a:solidFill>
                    <a:schemeClr val="accent2"/>
                  </a:solidFill>
                </a:ln>
                <a:latin typeface="+mn-lt"/>
              </a:rPr>
              <a:t>Les adolescentes et la sant</a:t>
            </a:r>
            <a:r>
              <a:rPr lang="fr-FR" sz="3600" b="1" dirty="0">
                <a:ln>
                  <a:solidFill>
                    <a:schemeClr val="accent2"/>
                  </a:solidFill>
                </a:ln>
                <a:solidFill>
                  <a:prstClr val="black"/>
                </a:solidFill>
                <a:latin typeface="+mn-lt"/>
                <a:ea typeface="+mn-ea"/>
                <a:cs typeface="+mn-cs"/>
              </a:rPr>
              <a:t>é</a:t>
            </a:r>
            <a:r>
              <a:rPr lang="fr-FR" sz="3600" b="1" dirty="0" smtClean="0">
                <a:ln>
                  <a:solidFill>
                    <a:schemeClr val="accent2"/>
                  </a:solidFill>
                </a:ln>
                <a:latin typeface="+mn-lt"/>
              </a:rPr>
              <a:t> maternelle &amp; néonatale </a:t>
            </a:r>
            <a:endParaRPr lang="fr-FR" sz="3600" b="1" dirty="0">
              <a:ln>
                <a:solidFill>
                  <a:schemeClr val="accent2"/>
                </a:solidFill>
              </a:ln>
              <a:latin typeface="+mn-lt"/>
            </a:endParaRPr>
          </a:p>
        </p:txBody>
      </p:sp>
      <p:sp>
        <p:nvSpPr>
          <p:cNvPr id="3" name="Content Placeholder 2"/>
          <p:cNvSpPr>
            <a:spLocks noGrp="1"/>
          </p:cNvSpPr>
          <p:nvPr>
            <p:ph idx="1"/>
          </p:nvPr>
        </p:nvSpPr>
        <p:spPr/>
        <p:txBody>
          <a:bodyPr>
            <a:normAutofit fontScale="85000" lnSpcReduction="20000"/>
          </a:bodyPr>
          <a:lstStyle/>
          <a:p>
            <a:pPr lvl="0"/>
            <a:r>
              <a:rPr lang="fr-FR" sz="2600" b="1" dirty="0" smtClean="0">
                <a:solidFill>
                  <a:prstClr val="black"/>
                </a:solidFill>
              </a:rPr>
              <a:t>Grossesse</a:t>
            </a:r>
            <a:r>
              <a:rPr lang="fr-FR" sz="2600" b="1" dirty="0">
                <a:solidFill>
                  <a:prstClr val="black"/>
                </a:solidFill>
              </a:rPr>
              <a:t>: </a:t>
            </a:r>
            <a:r>
              <a:rPr lang="fr-FR" sz="2600" dirty="0">
                <a:solidFill>
                  <a:prstClr val="black"/>
                </a:solidFill>
              </a:rPr>
              <a:t>principale cause de décès chez les ados dans le monde (OMS).</a:t>
            </a:r>
          </a:p>
          <a:p>
            <a:pPr lvl="0"/>
            <a:r>
              <a:rPr lang="fr-FR" sz="2600" b="1" dirty="0" smtClean="0">
                <a:solidFill>
                  <a:prstClr val="black"/>
                </a:solidFill>
              </a:rPr>
              <a:t>Adolescentes </a:t>
            </a:r>
            <a:r>
              <a:rPr lang="fr-FR" sz="2600" b="1" dirty="0">
                <a:solidFill>
                  <a:prstClr val="black"/>
                </a:solidFill>
              </a:rPr>
              <a:t>&lt; 15 ans: </a:t>
            </a:r>
            <a:r>
              <a:rPr lang="fr-FR" sz="2600" dirty="0">
                <a:solidFill>
                  <a:prstClr val="black"/>
                </a:solidFill>
              </a:rPr>
              <a:t>5x risque de décès maternel que chez les femmes de 20-24 ans. </a:t>
            </a:r>
            <a:endParaRPr lang="fr-FR" sz="2600" b="1" dirty="0">
              <a:solidFill>
                <a:prstClr val="black"/>
              </a:solidFill>
            </a:endParaRPr>
          </a:p>
          <a:p>
            <a:pPr lvl="0"/>
            <a:r>
              <a:rPr lang="fr-FR" sz="2600" b="1" dirty="0">
                <a:solidFill>
                  <a:prstClr val="black"/>
                </a:solidFill>
              </a:rPr>
              <a:t>Adolescentes 15-19 ans: </a:t>
            </a:r>
            <a:r>
              <a:rPr lang="fr-FR" sz="2600" dirty="0">
                <a:solidFill>
                  <a:prstClr val="black"/>
                </a:solidFill>
              </a:rPr>
              <a:t>2x risque de décès maternel que chez les femmes de 20-24 ans. </a:t>
            </a:r>
          </a:p>
          <a:p>
            <a:pPr lvl="0"/>
            <a:r>
              <a:rPr lang="fr-FR" sz="2600" b="1" dirty="0" smtClean="0">
                <a:solidFill>
                  <a:prstClr val="black"/>
                </a:solidFill>
              </a:rPr>
              <a:t>Nourrissons </a:t>
            </a:r>
            <a:r>
              <a:rPr lang="fr-FR" sz="2600" b="1" dirty="0">
                <a:solidFill>
                  <a:prstClr val="black"/>
                </a:solidFill>
              </a:rPr>
              <a:t>de mères adolescentes: </a:t>
            </a:r>
            <a:r>
              <a:rPr lang="fr-FR" sz="2600" dirty="0">
                <a:solidFill>
                  <a:prstClr val="black"/>
                </a:solidFill>
              </a:rPr>
              <a:t>risque accru de faible poids </a:t>
            </a:r>
            <a:r>
              <a:rPr lang="fr-FR" sz="2600" dirty="0">
                <a:solidFill>
                  <a:prstClr val="black"/>
                </a:solidFill>
                <a:ea typeface="Calibri" panose="020F0502020204030204" pitchFamily="34" charset="0"/>
                <a:cs typeface="Times New Roman" panose="02020603050405020304" pitchFamily="18" charset="0"/>
              </a:rPr>
              <a:t>à</a:t>
            </a:r>
            <a:r>
              <a:rPr lang="fr-FR" sz="2600" dirty="0" smtClean="0">
                <a:solidFill>
                  <a:prstClr val="black"/>
                </a:solidFill>
              </a:rPr>
              <a:t> la </a:t>
            </a:r>
            <a:r>
              <a:rPr lang="fr-FR" sz="2600" dirty="0">
                <a:solidFill>
                  <a:prstClr val="black"/>
                </a:solidFill>
              </a:rPr>
              <a:t>naissance, de naissance prématurée et de graves affections néonatales.</a:t>
            </a:r>
          </a:p>
          <a:p>
            <a:pPr lvl="0"/>
            <a:r>
              <a:rPr lang="fr-FR" sz="2600" b="1" dirty="0">
                <a:solidFill>
                  <a:prstClr val="black"/>
                </a:solidFill>
              </a:rPr>
              <a:t>Conséquences économiques et sociales: </a:t>
            </a:r>
            <a:r>
              <a:rPr lang="fr-FR" sz="2600" dirty="0" smtClean="0">
                <a:solidFill>
                  <a:prstClr val="black"/>
                </a:solidFill>
              </a:rPr>
              <a:t>le </a:t>
            </a:r>
            <a:r>
              <a:rPr lang="fr-FR" sz="2600" dirty="0">
                <a:solidFill>
                  <a:prstClr val="black"/>
                </a:solidFill>
              </a:rPr>
              <a:t>rejet ou la violence de la part des conjoints, des parents et des pairs et chez les adolescentes célibataires </a:t>
            </a:r>
            <a:r>
              <a:rPr lang="fr-FR" sz="2600" dirty="0" smtClean="0">
                <a:solidFill>
                  <a:prstClr val="black"/>
                </a:solidFill>
              </a:rPr>
              <a:t>conduisent </a:t>
            </a:r>
            <a:r>
              <a:rPr lang="fr-FR" sz="2600" dirty="0">
                <a:solidFill>
                  <a:prstClr val="black"/>
                </a:solidFill>
                <a:ea typeface="Calibri" panose="020F0502020204030204" pitchFamily="34" charset="0"/>
                <a:cs typeface="Times New Roman" panose="02020603050405020304" pitchFamily="18" charset="0"/>
              </a:rPr>
              <a:t>à </a:t>
            </a:r>
            <a:r>
              <a:rPr lang="fr-FR" sz="2600" dirty="0">
                <a:solidFill>
                  <a:prstClr val="black"/>
                </a:solidFill>
              </a:rPr>
              <a:t> la </a:t>
            </a:r>
            <a:r>
              <a:rPr lang="fr-FR" sz="2600" dirty="0" smtClean="0">
                <a:solidFill>
                  <a:prstClr val="black"/>
                </a:solidFill>
              </a:rPr>
              <a:t>stigmatisation </a:t>
            </a:r>
            <a:r>
              <a:rPr lang="fr-FR" sz="2600" dirty="0">
                <a:solidFill>
                  <a:prstClr val="black"/>
                </a:solidFill>
              </a:rPr>
              <a:t>.</a:t>
            </a:r>
          </a:p>
          <a:p>
            <a:pPr marL="0" lvl="0" indent="0">
              <a:buNone/>
            </a:pPr>
            <a:r>
              <a:rPr lang="fr-FR" sz="2600" b="1" dirty="0">
                <a:solidFill>
                  <a:srgbClr val="FF0000"/>
                </a:solidFill>
              </a:rPr>
              <a:t>Actions:</a:t>
            </a:r>
          </a:p>
          <a:p>
            <a:pPr lvl="0">
              <a:lnSpc>
                <a:spcPct val="107000"/>
              </a:lnSpc>
              <a:spcBef>
                <a:spcPts val="0"/>
              </a:spcBef>
              <a:spcAft>
                <a:spcPts val="800"/>
              </a:spcAft>
              <a:buFont typeface="Wingdings" panose="05000000000000000000" pitchFamily="2" charset="2"/>
              <a:buChar char="ü"/>
            </a:pPr>
            <a:r>
              <a:rPr lang="fr-FR" sz="2600" i="1" dirty="0">
                <a:solidFill>
                  <a:prstClr val="black"/>
                </a:solidFill>
                <a:ea typeface="Calibri" panose="020F0502020204030204" pitchFamily="34" charset="0"/>
                <a:cs typeface="Times New Roman" panose="02020603050405020304" pitchFamily="18" charset="0"/>
              </a:rPr>
              <a:t>Identifier les adolescentes enceintes au sein de la communauté et les référer vers la formation sanitaire pour l’accouchement à moindre risque. </a:t>
            </a:r>
          </a:p>
          <a:p>
            <a:pPr lvl="0">
              <a:lnSpc>
                <a:spcPct val="107000"/>
              </a:lnSpc>
              <a:spcBef>
                <a:spcPts val="0"/>
              </a:spcBef>
              <a:spcAft>
                <a:spcPts val="800"/>
              </a:spcAft>
              <a:buFont typeface="Wingdings" panose="05000000000000000000" pitchFamily="2" charset="2"/>
              <a:buChar char="ü"/>
            </a:pPr>
            <a:r>
              <a:rPr lang="fr-FR" sz="2600" i="1" dirty="0">
                <a:solidFill>
                  <a:prstClr val="black"/>
                </a:solidFill>
                <a:ea typeface="Calibri" panose="020F0502020204030204" pitchFamily="34" charset="0"/>
                <a:cs typeface="Times New Roman" panose="02020603050405020304" pitchFamily="18" charset="0"/>
              </a:rPr>
              <a:t>Encourager les gestantes adolescentes à participer aux réseaux de soutien pour les femmes lors de la grossesse et après l’accouchement. </a:t>
            </a:r>
            <a:endParaRPr lang="en-US" sz="2600" i="1" dirty="0">
              <a:solidFill>
                <a:prstClr val="black"/>
              </a:solidFill>
              <a:ea typeface="Calibri" panose="020F0502020204030204" pitchFamily="34" charset="0"/>
              <a:cs typeface="Times New Roman" panose="02020603050405020304" pitchFamily="18" charset="0"/>
            </a:endParaRPr>
          </a:p>
          <a:p>
            <a:pPr marL="0" indent="0">
              <a:buNone/>
            </a:pPr>
            <a:endParaRPr lang="fr-FR" dirty="0"/>
          </a:p>
        </p:txBody>
      </p:sp>
    </p:spTree>
    <p:extLst>
      <p:ext uri="{BB962C8B-B14F-4D97-AF65-F5344CB8AC3E}">
        <p14:creationId xmlns:p14="http://schemas.microsoft.com/office/powerpoint/2010/main" val="190896691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IAWG S-CORTS">
  <a:themeElements>
    <a:clrScheme name="IAWG S-CORTS">
      <a:dk1>
        <a:srgbClr val="000000"/>
      </a:dk1>
      <a:lt1>
        <a:srgbClr val="FFFFFF"/>
      </a:lt1>
      <a:dk2>
        <a:srgbClr val="506687"/>
      </a:dk2>
      <a:lt2>
        <a:srgbClr val="EEECE1"/>
      </a:lt2>
      <a:accent1>
        <a:srgbClr val="B85231"/>
      </a:accent1>
      <a:accent2>
        <a:srgbClr val="85B5E1"/>
      </a:accent2>
      <a:accent3>
        <a:srgbClr val="D1E3F4"/>
      </a:accent3>
      <a:accent4>
        <a:srgbClr val="EFAB8D"/>
      </a:accent4>
      <a:accent5>
        <a:srgbClr val="FBDC9F"/>
      </a:accent5>
      <a:accent6>
        <a:srgbClr val="DFDFDE"/>
      </a:accent6>
      <a:hlink>
        <a:srgbClr val="B8512B"/>
      </a:hlink>
      <a:folHlink>
        <a:srgbClr val="A8B7D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7408</TotalTime>
  <Words>3986</Words>
  <Application>Microsoft Office PowerPoint</Application>
  <PresentationFormat>Widescreen</PresentationFormat>
  <Paragraphs>450</Paragraphs>
  <Slides>50</Slides>
  <Notes>17</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50</vt:i4>
      </vt:variant>
    </vt:vector>
  </HeadingPairs>
  <TitlesOfParts>
    <vt:vector size="62" baseType="lpstr">
      <vt:lpstr>ＭＳ Ｐゴシック</vt:lpstr>
      <vt:lpstr>ＭＳ Ｐゴシック</vt:lpstr>
      <vt:lpstr>Arial</vt:lpstr>
      <vt:lpstr>Calibri</vt:lpstr>
      <vt:lpstr>Calibri Light</vt:lpstr>
      <vt:lpstr>Cambria Math</vt:lpstr>
      <vt:lpstr>Symbol</vt:lpstr>
      <vt:lpstr>Times New Roman</vt:lpstr>
      <vt:lpstr>Wingdings</vt:lpstr>
      <vt:lpstr>Office Theme</vt:lpstr>
      <vt:lpstr>1_Office Theme</vt:lpstr>
      <vt:lpstr>IAWG S-CORTS</vt:lpstr>
      <vt:lpstr>Dispositif Minimum d’Urgence en santé sexuelle et reproductive  en situation de crise humanitaire  </vt:lpstr>
      <vt:lpstr>Plan de présentation </vt:lpstr>
      <vt:lpstr>PowerPoint Presentation</vt:lpstr>
      <vt:lpstr>Objectif du DMU 4: Interventions  vitales</vt:lpstr>
      <vt:lpstr>Objectifs d’apprentissage </vt:lpstr>
      <vt:lpstr>Introduction </vt:lpstr>
      <vt:lpstr>La vulnérabilité des femmes et filles </vt:lpstr>
      <vt:lpstr>La morbidité et mortalité maternelle et néonatale et crise humanitaire. </vt:lpstr>
      <vt:lpstr>Les adolescentes et la santé maternelle &amp; néonatale </vt:lpstr>
      <vt:lpstr>Définition de terminologies </vt:lpstr>
      <vt:lpstr>Mortalité maternelle</vt:lpstr>
      <vt:lpstr>Deux groupes des décès maternels</vt:lpstr>
      <vt:lpstr>Les causes directes de décès maternel</vt:lpstr>
      <vt:lpstr>Les facteurs aggravant de décès maternel </vt:lpstr>
      <vt:lpstr>Une priorité:  Prévenir la morbidité et mortalité maternelle</vt:lpstr>
      <vt:lpstr>Une priorité:  Prévenir la morbidité et mortalité maternelle (2)</vt:lpstr>
      <vt:lpstr>Les trois retards: Causes profondes des décès maternels suite à des complications obstétricales </vt:lpstr>
      <vt:lpstr>Les conséquences de décès maternel</vt:lpstr>
      <vt:lpstr>Lutte contre les retards</vt:lpstr>
      <vt:lpstr>2. Les interventions de l’objectif 4</vt:lpstr>
      <vt:lpstr>La prévention de décès maternel et la morbidité obstétricale</vt:lpstr>
      <vt:lpstr>Les interventions du DMU 4</vt:lpstr>
      <vt:lpstr>A- Assurer la disponibilité et l’accessibilité de services d’accouchement - activités  </vt:lpstr>
      <vt:lpstr>PowerPoint Presentation</vt:lpstr>
      <vt:lpstr>L’accès continu aux services des SONU lors de pandémies y compris le covid-19</vt:lpstr>
      <vt:lpstr>Les complications obstétricales</vt:lpstr>
      <vt:lpstr>PowerPoint Presentation</vt:lpstr>
      <vt:lpstr>Premiers soins essentiels du nouveau-né</vt:lpstr>
      <vt:lpstr>Les soins essentiels du cordon ombilical</vt:lpstr>
      <vt:lpstr>Symptômes de danger - nouveau-né (beninnewborncards) </vt:lpstr>
      <vt:lpstr>Signes de danger chez le nouveau-né </vt:lpstr>
      <vt:lpstr>Signes d’infection bactérienne chez le nouveau-né. </vt:lpstr>
      <vt:lpstr>Fonctions fondamentales des soins obstétriques d’urgences de base (SONUB)</vt:lpstr>
      <vt:lpstr>Fonctions fondamentales des soins obstétriques d’urgences de base (SONUB)</vt:lpstr>
      <vt:lpstr>Garantir les SONU complets dans les hôpitaux.  Fonctions signal ( pour SONUC) </vt:lpstr>
      <vt:lpstr>Niveau -Etablissement de sante primaire-  centre de santé: Les soins essentiels du nouveau-né</vt:lpstr>
      <vt:lpstr>Niveau: Hôpital de référence Les soins essentiels du nouveau-né  </vt:lpstr>
      <vt:lpstr>La prise en charge des nouveau-nés à petit poids. </vt:lpstr>
      <vt:lpstr>Le système de référence: les éléments  de bonne qualité. </vt:lpstr>
      <vt:lpstr>Rôles du coordinateur SSR </vt:lpstr>
      <vt:lpstr>B- la disponibilité des soins post-avortement </vt:lpstr>
      <vt:lpstr>CAT devant un cas d’avortement compliqué</vt:lpstr>
      <vt:lpstr>C- Assurer la disponibilité des produits médicaux et fournitures.  </vt:lpstr>
      <vt:lpstr>D- établir un système d’évacuation des malades , en continue.  </vt:lpstr>
      <vt:lpstr>Adapter l’ambulance selon le terrain </vt:lpstr>
      <vt:lpstr>PowerPoint Presentation</vt:lpstr>
      <vt:lpstr>Les interventions non- DMU </vt:lpstr>
      <vt:lpstr>Messages clés</vt:lpstr>
      <vt:lpstr>Messages clés</vt:lpstr>
      <vt:lpstr>Bibliographie et Références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Disposition Minimum d’Urgence</dc:title>
  <dc:creator>JBN</dc:creator>
  <cp:lastModifiedBy>user</cp:lastModifiedBy>
  <cp:revision>191</cp:revision>
  <dcterms:created xsi:type="dcterms:W3CDTF">2020-08-06T20:50:28Z</dcterms:created>
  <dcterms:modified xsi:type="dcterms:W3CDTF">2022-02-24T14:38:37Z</dcterms:modified>
</cp:coreProperties>
</file>