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sldIdLst>
    <p:sldId id="332" r:id="rId2"/>
    <p:sldId id="323" r:id="rId3"/>
    <p:sldId id="334" r:id="rId4"/>
    <p:sldId id="442" r:id="rId5"/>
    <p:sldId id="342" r:id="rId6"/>
    <p:sldId id="528" r:id="rId7"/>
    <p:sldId id="529" r:id="rId8"/>
    <p:sldId id="530" r:id="rId9"/>
    <p:sldId id="531" r:id="rId10"/>
    <p:sldId id="443" r:id="rId11"/>
    <p:sldId id="335" r:id="rId12"/>
    <p:sldId id="338" r:id="rId13"/>
    <p:sldId id="339" r:id="rId14"/>
    <p:sldId id="340" r:id="rId15"/>
    <p:sldId id="351" r:id="rId16"/>
    <p:sldId id="496" r:id="rId17"/>
    <p:sldId id="508" r:id="rId18"/>
    <p:sldId id="507" r:id="rId19"/>
    <p:sldId id="504" r:id="rId20"/>
    <p:sldId id="505" r:id="rId21"/>
    <p:sldId id="515" r:id="rId22"/>
    <p:sldId id="506" r:id="rId23"/>
    <p:sldId id="336" r:id="rId24"/>
    <p:sldId id="361" r:id="rId25"/>
    <p:sldId id="362" r:id="rId26"/>
    <p:sldId id="363" r:id="rId27"/>
    <p:sldId id="446" r:id="rId28"/>
    <p:sldId id="365" r:id="rId29"/>
    <p:sldId id="447" r:id="rId30"/>
    <p:sldId id="367" r:id="rId31"/>
    <p:sldId id="449" r:id="rId32"/>
    <p:sldId id="364" r:id="rId33"/>
    <p:sldId id="366" r:id="rId34"/>
    <p:sldId id="450" r:id="rId35"/>
    <p:sldId id="368" r:id="rId36"/>
    <p:sldId id="451" r:id="rId37"/>
    <p:sldId id="454" r:id="rId38"/>
    <p:sldId id="527" r:id="rId39"/>
    <p:sldId id="523" r:id="rId40"/>
    <p:sldId id="371" r:id="rId41"/>
    <p:sldId id="372" r:id="rId42"/>
    <p:sldId id="374" r:id="rId43"/>
    <p:sldId id="373" r:id="rId44"/>
    <p:sldId id="375" r:id="rId45"/>
    <p:sldId id="376" r:id="rId46"/>
    <p:sldId id="455" r:id="rId47"/>
    <p:sldId id="377" r:id="rId48"/>
    <p:sldId id="379" r:id="rId49"/>
    <p:sldId id="510" r:id="rId50"/>
    <p:sldId id="381" r:id="rId51"/>
    <p:sldId id="382" r:id="rId52"/>
    <p:sldId id="383" r:id="rId53"/>
    <p:sldId id="378" r:id="rId54"/>
    <p:sldId id="518" r:id="rId55"/>
    <p:sldId id="384" r:id="rId56"/>
    <p:sldId id="519" r:id="rId57"/>
    <p:sldId id="385" r:id="rId58"/>
    <p:sldId id="452" r:id="rId59"/>
    <p:sldId id="511" r:id="rId60"/>
    <p:sldId id="387" r:id="rId61"/>
    <p:sldId id="509" r:id="rId62"/>
    <p:sldId id="456" r:id="rId63"/>
    <p:sldId id="457" r:id="rId64"/>
    <p:sldId id="459" r:id="rId65"/>
    <p:sldId id="460" r:id="rId66"/>
    <p:sldId id="463" r:id="rId67"/>
    <p:sldId id="464" r:id="rId68"/>
    <p:sldId id="465" r:id="rId69"/>
    <p:sldId id="468" r:id="rId70"/>
    <p:sldId id="470" r:id="rId71"/>
    <p:sldId id="469" r:id="rId72"/>
    <p:sldId id="472" r:id="rId73"/>
    <p:sldId id="474" r:id="rId74"/>
    <p:sldId id="419" r:id="rId75"/>
    <p:sldId id="479" r:id="rId76"/>
    <p:sldId id="480" r:id="rId77"/>
    <p:sldId id="482" r:id="rId78"/>
    <p:sldId id="481" r:id="rId79"/>
    <p:sldId id="483" r:id="rId80"/>
    <p:sldId id="484" r:id="rId81"/>
    <p:sldId id="485" r:id="rId82"/>
    <p:sldId id="425" r:id="rId83"/>
    <p:sldId id="427" r:id="rId84"/>
    <p:sldId id="428" r:id="rId85"/>
    <p:sldId id="524" r:id="rId86"/>
    <p:sldId id="429" r:id="rId87"/>
    <p:sldId id="490" r:id="rId88"/>
    <p:sldId id="491" r:id="rId89"/>
    <p:sldId id="498" r:id="rId90"/>
    <p:sldId id="499" r:id="rId91"/>
    <p:sldId id="500" r:id="rId92"/>
    <p:sldId id="502" r:id="rId93"/>
    <p:sldId id="501" r:id="rId94"/>
    <p:sldId id="494" r:id="rId95"/>
    <p:sldId id="495" r:id="rId96"/>
    <p:sldId id="521" r:id="rId97"/>
    <p:sldId id="520" r:id="rId98"/>
    <p:sldId id="514" r:id="rId99"/>
    <p:sldId id="525" r:id="rId100"/>
    <p:sldId id="526" r:id="rId101"/>
    <p:sldId id="337" r:id="rId102"/>
  </p:sldIdLst>
  <p:sldSz cx="9144000" cy="6858000" type="screen4x3"/>
  <p:notesSz cx="6805613"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POUMA, Benido" initials="IB"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FB8"/>
    <a:srgbClr val="75A1D1"/>
    <a:srgbClr val="200DAF"/>
    <a:srgbClr val="7D116E"/>
    <a:srgbClr val="8E1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3" autoAdjust="0"/>
    <p:restoredTop sz="96821" autoAdjust="0"/>
  </p:normalViewPr>
  <p:slideViewPr>
    <p:cSldViewPr>
      <p:cViewPr varScale="1">
        <p:scale>
          <a:sx n="67" d="100"/>
          <a:sy n="67" d="100"/>
        </p:scale>
        <p:origin x="1554" y="54"/>
      </p:cViewPr>
      <p:guideLst>
        <p:guide orient="horz" pos="2160"/>
        <p:guide pos="2880"/>
      </p:guideLst>
    </p:cSldViewPr>
  </p:slideViewPr>
  <p:outlineViewPr>
    <p:cViewPr>
      <p:scale>
        <a:sx n="33" d="100"/>
        <a:sy n="33" d="100"/>
      </p:scale>
      <p:origin x="0" y="-38368"/>
    </p:cViewPr>
  </p:outlineViewPr>
  <p:notesTextViewPr>
    <p:cViewPr>
      <p:scale>
        <a:sx n="3" d="2"/>
        <a:sy n="3" d="2"/>
      </p:scale>
      <p:origin x="0" y="0"/>
    </p:cViewPr>
  </p:notesTextViewPr>
  <p:sorterViewPr>
    <p:cViewPr>
      <p:scale>
        <a:sx n="170" d="100"/>
        <a:sy n="170" d="100"/>
      </p:scale>
      <p:origin x="0" y="-33690"/>
    </p:cViewPr>
  </p:sorterViewPr>
  <p:notesViewPr>
    <p:cSldViewPr>
      <p:cViewPr varScale="1">
        <p:scale>
          <a:sx n="45" d="100"/>
          <a:sy n="45" d="100"/>
        </p:scale>
        <p:origin x="2288"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5672" tIns="47835" rIns="95672" bIns="47835"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6967"/>
          </a:xfrm>
          <a:prstGeom prst="rect">
            <a:avLst/>
          </a:prstGeom>
        </p:spPr>
        <p:txBody>
          <a:bodyPr vert="horz" lIns="95672" tIns="47835" rIns="95672" bIns="47835" rtlCol="0"/>
          <a:lstStyle>
            <a:lvl1pPr algn="r">
              <a:defRPr sz="1200"/>
            </a:lvl1pPr>
          </a:lstStyle>
          <a:p>
            <a:fld id="{44EF74B2-8C0E-4E6E-9AFC-9A9FF5522854}" type="datetimeFigureOut">
              <a:rPr lang="fr-FR" smtClean="0"/>
              <a:pPr/>
              <a:t>21/09/2020</a:t>
            </a:fld>
            <a:endParaRPr lang="fr-FR"/>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5672" tIns="47835" rIns="95672" bIns="47835" rtlCol="0" anchor="ctr"/>
          <a:lstStyle/>
          <a:p>
            <a:endParaRPr lang="fr-FR"/>
          </a:p>
        </p:txBody>
      </p:sp>
      <p:sp>
        <p:nvSpPr>
          <p:cNvPr id="5" name="Espace réservé des commentaires 4"/>
          <p:cNvSpPr>
            <a:spLocks noGrp="1"/>
          </p:cNvSpPr>
          <p:nvPr>
            <p:ph type="body" sz="quarter" idx="3"/>
          </p:nvPr>
        </p:nvSpPr>
        <p:spPr>
          <a:xfrm>
            <a:off x="680562" y="4721186"/>
            <a:ext cx="5444490" cy="4472702"/>
          </a:xfrm>
          <a:prstGeom prst="rect">
            <a:avLst/>
          </a:prstGeom>
        </p:spPr>
        <p:txBody>
          <a:bodyPr vert="horz" lIns="95672" tIns="47835" rIns="95672" bIns="4783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0646"/>
            <a:ext cx="2949099" cy="496967"/>
          </a:xfrm>
          <a:prstGeom prst="rect">
            <a:avLst/>
          </a:prstGeom>
        </p:spPr>
        <p:txBody>
          <a:bodyPr vert="horz" lIns="95672" tIns="47835" rIns="95672" bIns="4783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0646"/>
            <a:ext cx="2949099" cy="496967"/>
          </a:xfrm>
          <a:prstGeom prst="rect">
            <a:avLst/>
          </a:prstGeom>
        </p:spPr>
        <p:txBody>
          <a:bodyPr vert="horz" lIns="95672" tIns="47835" rIns="95672" bIns="47835" rtlCol="0" anchor="b"/>
          <a:lstStyle>
            <a:lvl1pPr algn="r">
              <a:defRPr sz="1200"/>
            </a:lvl1pPr>
          </a:lstStyle>
          <a:p>
            <a:fld id="{490C4E37-AD95-4E4D-9370-6D58178A1DC8}" type="slidenum">
              <a:rPr lang="fr-FR" smtClean="0"/>
              <a:pPr/>
              <a:t>‹N°›</a:t>
            </a:fld>
            <a:endParaRPr lang="fr-FR"/>
          </a:p>
        </p:txBody>
      </p:sp>
    </p:spTree>
    <p:extLst>
      <p:ext uri="{BB962C8B-B14F-4D97-AF65-F5344CB8AC3E}">
        <p14:creationId xmlns:p14="http://schemas.microsoft.com/office/powerpoint/2010/main" val="2412190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55025">
              <a:defRPr/>
            </a:pPr>
            <a:fld id="{CF0D6D01-EAB7-41B9-938B-EB132FF9F011}" type="slidenum">
              <a:rPr lang="en-GB">
                <a:solidFill>
                  <a:prstClr val="black"/>
                </a:solidFill>
              </a:rPr>
              <a:pPr defTabSz="955025">
                <a:defRPr/>
              </a:pPr>
              <a:t>2</a:t>
            </a:fld>
            <a:endParaRPr lang="en-GB" dirty="0">
              <a:solidFill>
                <a:prstClr val="black"/>
              </a:solidFill>
            </a:endParaRPr>
          </a:p>
        </p:txBody>
      </p:sp>
    </p:spTree>
    <p:extLst>
      <p:ext uri="{BB962C8B-B14F-4D97-AF65-F5344CB8AC3E}">
        <p14:creationId xmlns:p14="http://schemas.microsoft.com/office/powerpoint/2010/main" val="2543176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55025">
              <a:defRPr/>
            </a:pPr>
            <a:fld id="{CF0D6D01-EAB7-41B9-938B-EB132FF9F011}" type="slidenum">
              <a:rPr lang="en-GB">
                <a:solidFill>
                  <a:prstClr val="black"/>
                </a:solidFill>
              </a:rPr>
              <a:pPr defTabSz="955025">
                <a:defRPr/>
              </a:pPr>
              <a:t>11</a:t>
            </a:fld>
            <a:endParaRPr lang="en-GB" dirty="0">
              <a:solidFill>
                <a:prstClr val="black"/>
              </a:solidFill>
            </a:endParaRPr>
          </a:p>
        </p:txBody>
      </p:sp>
    </p:spTree>
    <p:extLst>
      <p:ext uri="{BB962C8B-B14F-4D97-AF65-F5344CB8AC3E}">
        <p14:creationId xmlns:p14="http://schemas.microsoft.com/office/powerpoint/2010/main" val="1898639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55025" rtl="0" eaLnBrk="1" fontAlgn="auto" latinLnBrk="0" hangingPunct="1">
              <a:lnSpc>
                <a:spcPct val="100000"/>
              </a:lnSpc>
              <a:spcBef>
                <a:spcPts val="0"/>
              </a:spcBef>
              <a:spcAft>
                <a:spcPts val="0"/>
              </a:spcAft>
              <a:buClrTx/>
              <a:buSzTx/>
              <a:buFontTx/>
              <a:buNone/>
              <a:tabLst/>
              <a:defRPr/>
            </a:pPr>
            <a:fld id="{CF0D6D01-EAB7-41B9-938B-EB132FF9F01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55025"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3356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55025" rtl="0" eaLnBrk="1" fontAlgn="auto" latinLnBrk="0" hangingPunct="1">
              <a:lnSpc>
                <a:spcPct val="100000"/>
              </a:lnSpc>
              <a:spcBef>
                <a:spcPts val="0"/>
              </a:spcBef>
              <a:spcAft>
                <a:spcPts val="0"/>
              </a:spcAft>
              <a:buClrTx/>
              <a:buSzTx/>
              <a:buFontTx/>
              <a:buNone/>
              <a:tabLst/>
              <a:defRPr/>
            </a:pPr>
            <a:fld id="{CF0D6D01-EAB7-41B9-938B-EB132FF9F01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55025"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9103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55025" rtl="0" eaLnBrk="1" fontAlgn="auto" latinLnBrk="0" hangingPunct="1">
              <a:lnSpc>
                <a:spcPct val="100000"/>
              </a:lnSpc>
              <a:spcBef>
                <a:spcPts val="0"/>
              </a:spcBef>
              <a:spcAft>
                <a:spcPts val="0"/>
              </a:spcAft>
              <a:buClrTx/>
              <a:buSzTx/>
              <a:buFontTx/>
              <a:buNone/>
              <a:tabLst/>
              <a:defRPr/>
            </a:pPr>
            <a:fld id="{CF0D6D01-EAB7-41B9-938B-EB132FF9F01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55025"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5126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55025" rtl="0" eaLnBrk="1" fontAlgn="auto" latinLnBrk="0" hangingPunct="1">
              <a:lnSpc>
                <a:spcPct val="100000"/>
              </a:lnSpc>
              <a:spcBef>
                <a:spcPts val="0"/>
              </a:spcBef>
              <a:spcAft>
                <a:spcPts val="0"/>
              </a:spcAft>
              <a:buClrTx/>
              <a:buSzTx/>
              <a:buFontTx/>
              <a:buNone/>
              <a:tabLst/>
              <a:defRPr/>
            </a:pPr>
            <a:fld id="{CF0D6D01-EAB7-41B9-938B-EB132FF9F01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55025"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2067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55025" rtl="0" eaLnBrk="1" fontAlgn="auto" latinLnBrk="0" hangingPunct="1">
              <a:lnSpc>
                <a:spcPct val="100000"/>
              </a:lnSpc>
              <a:spcBef>
                <a:spcPts val="0"/>
              </a:spcBef>
              <a:spcAft>
                <a:spcPts val="0"/>
              </a:spcAft>
              <a:buClrTx/>
              <a:buSzTx/>
              <a:buFontTx/>
              <a:buNone/>
              <a:tabLst/>
              <a:defRPr/>
            </a:pPr>
            <a:fld id="{CF0D6D01-EAB7-41B9-938B-EB132FF9F01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55025"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8650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55025" rtl="0" eaLnBrk="1" fontAlgn="auto" latinLnBrk="0" hangingPunct="1">
              <a:lnSpc>
                <a:spcPct val="100000"/>
              </a:lnSpc>
              <a:spcBef>
                <a:spcPts val="0"/>
              </a:spcBef>
              <a:spcAft>
                <a:spcPts val="0"/>
              </a:spcAft>
              <a:buClrTx/>
              <a:buSzTx/>
              <a:buFontTx/>
              <a:buNone/>
              <a:tabLst/>
              <a:defRPr/>
            </a:pPr>
            <a:fld id="{CF0D6D01-EAB7-41B9-938B-EB132FF9F01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55025"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1485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55025" rtl="0" eaLnBrk="1" fontAlgn="auto" latinLnBrk="0" hangingPunct="1">
              <a:lnSpc>
                <a:spcPct val="100000"/>
              </a:lnSpc>
              <a:spcBef>
                <a:spcPts val="0"/>
              </a:spcBef>
              <a:spcAft>
                <a:spcPts val="0"/>
              </a:spcAft>
              <a:buClrTx/>
              <a:buSzTx/>
              <a:buFontTx/>
              <a:buNone/>
              <a:tabLst/>
              <a:defRPr/>
            </a:pPr>
            <a:fld id="{CF0D6D01-EAB7-41B9-938B-EB132FF9F01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55025"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1113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55025">
              <a:defRPr/>
            </a:pPr>
            <a:fld id="{CF0D6D01-EAB7-41B9-938B-EB132FF9F011}" type="slidenum">
              <a:rPr lang="en-GB">
                <a:solidFill>
                  <a:prstClr val="black"/>
                </a:solidFill>
              </a:rPr>
              <a:pPr defTabSz="955025">
                <a:defRPr/>
              </a:pPr>
              <a:t>23</a:t>
            </a:fld>
            <a:endParaRPr lang="en-GB" dirty="0">
              <a:solidFill>
                <a:prstClr val="black"/>
              </a:solidFill>
            </a:endParaRPr>
          </a:p>
        </p:txBody>
      </p:sp>
    </p:spTree>
    <p:extLst>
      <p:ext uri="{BB962C8B-B14F-4D97-AF65-F5344CB8AC3E}">
        <p14:creationId xmlns:p14="http://schemas.microsoft.com/office/powerpoint/2010/main" val="3013375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surveillance active comprend la surveillance des maladies et d’autres événements de santé publique au moyen de la surveillance de routine, du système de gestion et d’information sanitaire de routine (HMIS) ou de tout autre système d’information de santé publique.</a:t>
            </a:r>
            <a:endParaRPr lang="en-GB" dirty="0"/>
          </a:p>
        </p:txBody>
      </p:sp>
      <p:sp>
        <p:nvSpPr>
          <p:cNvPr id="4" name="Slide Number Placeholder 3"/>
          <p:cNvSpPr>
            <a:spLocks noGrp="1"/>
          </p:cNvSpPr>
          <p:nvPr>
            <p:ph type="sldNum" sz="quarter" idx="10"/>
          </p:nvPr>
        </p:nvSpPr>
        <p:spPr/>
        <p:txBody>
          <a:bodyPr/>
          <a:lstStyle/>
          <a:p>
            <a:fld id="{490C4E37-AD95-4E4D-9370-6D58178A1DC8}" type="slidenum">
              <a:rPr lang="fr-FR" smtClean="0"/>
              <a:pPr/>
              <a:t>25</a:t>
            </a:fld>
            <a:endParaRPr lang="fr-FR"/>
          </a:p>
        </p:txBody>
      </p:sp>
    </p:spTree>
    <p:extLst>
      <p:ext uri="{BB962C8B-B14F-4D97-AF65-F5344CB8AC3E}">
        <p14:creationId xmlns:p14="http://schemas.microsoft.com/office/powerpoint/2010/main" val="143294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55025">
              <a:defRPr/>
            </a:pPr>
            <a:fld id="{CF0D6D01-EAB7-41B9-938B-EB132FF9F011}" type="slidenum">
              <a:rPr lang="en-GB">
                <a:solidFill>
                  <a:prstClr val="black"/>
                </a:solidFill>
              </a:rPr>
              <a:pPr defTabSz="955025">
                <a:defRPr/>
              </a:pPr>
              <a:t>3</a:t>
            </a:fld>
            <a:endParaRPr lang="en-GB" dirty="0">
              <a:solidFill>
                <a:prstClr val="black"/>
              </a:solidFill>
            </a:endParaRPr>
          </a:p>
        </p:txBody>
      </p:sp>
    </p:spTree>
    <p:extLst>
      <p:ext uri="{BB962C8B-B14F-4D97-AF65-F5344CB8AC3E}">
        <p14:creationId xmlns:p14="http://schemas.microsoft.com/office/powerpoint/2010/main" val="3970791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26</a:t>
            </a:fld>
            <a:endParaRPr lang="fr-FR"/>
          </a:p>
        </p:txBody>
      </p:sp>
    </p:spTree>
    <p:extLst>
      <p:ext uri="{BB962C8B-B14F-4D97-AF65-F5344CB8AC3E}">
        <p14:creationId xmlns:p14="http://schemas.microsoft.com/office/powerpoint/2010/main" val="3755081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27</a:t>
            </a:fld>
            <a:endParaRPr lang="fr-FR"/>
          </a:p>
        </p:txBody>
      </p:sp>
    </p:spTree>
    <p:extLst>
      <p:ext uri="{BB962C8B-B14F-4D97-AF65-F5344CB8AC3E}">
        <p14:creationId xmlns:p14="http://schemas.microsoft.com/office/powerpoint/2010/main" val="3030957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28</a:t>
            </a:fld>
            <a:endParaRPr lang="fr-FR"/>
          </a:p>
        </p:txBody>
      </p:sp>
    </p:spTree>
    <p:extLst>
      <p:ext uri="{BB962C8B-B14F-4D97-AF65-F5344CB8AC3E}">
        <p14:creationId xmlns:p14="http://schemas.microsoft.com/office/powerpoint/2010/main" val="494173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29</a:t>
            </a:fld>
            <a:endParaRPr lang="fr-FR"/>
          </a:p>
        </p:txBody>
      </p:sp>
    </p:spTree>
    <p:extLst>
      <p:ext uri="{BB962C8B-B14F-4D97-AF65-F5344CB8AC3E}">
        <p14:creationId xmlns:p14="http://schemas.microsoft.com/office/powerpoint/2010/main" val="3327640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30</a:t>
            </a:fld>
            <a:endParaRPr lang="fr-FR"/>
          </a:p>
        </p:txBody>
      </p:sp>
    </p:spTree>
    <p:extLst>
      <p:ext uri="{BB962C8B-B14F-4D97-AF65-F5344CB8AC3E}">
        <p14:creationId xmlns:p14="http://schemas.microsoft.com/office/powerpoint/2010/main" val="3819920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31</a:t>
            </a:fld>
            <a:endParaRPr lang="fr-FR"/>
          </a:p>
        </p:txBody>
      </p:sp>
    </p:spTree>
    <p:extLst>
      <p:ext uri="{BB962C8B-B14F-4D97-AF65-F5344CB8AC3E}">
        <p14:creationId xmlns:p14="http://schemas.microsoft.com/office/powerpoint/2010/main" val="1100799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32</a:t>
            </a:fld>
            <a:endParaRPr lang="fr-FR"/>
          </a:p>
        </p:txBody>
      </p:sp>
    </p:spTree>
    <p:extLst>
      <p:ext uri="{BB962C8B-B14F-4D97-AF65-F5344CB8AC3E}">
        <p14:creationId xmlns:p14="http://schemas.microsoft.com/office/powerpoint/2010/main" val="2176327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33</a:t>
            </a:fld>
            <a:endParaRPr lang="fr-FR"/>
          </a:p>
        </p:txBody>
      </p:sp>
    </p:spTree>
    <p:extLst>
      <p:ext uri="{BB962C8B-B14F-4D97-AF65-F5344CB8AC3E}">
        <p14:creationId xmlns:p14="http://schemas.microsoft.com/office/powerpoint/2010/main" val="2704643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34</a:t>
            </a:fld>
            <a:endParaRPr lang="fr-FR"/>
          </a:p>
        </p:txBody>
      </p:sp>
    </p:spTree>
    <p:extLst>
      <p:ext uri="{BB962C8B-B14F-4D97-AF65-F5344CB8AC3E}">
        <p14:creationId xmlns:p14="http://schemas.microsoft.com/office/powerpoint/2010/main" val="2468054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35</a:t>
            </a:fld>
            <a:endParaRPr lang="fr-FR"/>
          </a:p>
        </p:txBody>
      </p:sp>
    </p:spTree>
    <p:extLst>
      <p:ext uri="{BB962C8B-B14F-4D97-AF65-F5344CB8AC3E}">
        <p14:creationId xmlns:p14="http://schemas.microsoft.com/office/powerpoint/2010/main" val="443198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55025" rtl="0" eaLnBrk="1" fontAlgn="auto" latinLnBrk="0" hangingPunct="1">
              <a:lnSpc>
                <a:spcPct val="100000"/>
              </a:lnSpc>
              <a:spcBef>
                <a:spcPts val="0"/>
              </a:spcBef>
              <a:spcAft>
                <a:spcPts val="0"/>
              </a:spcAft>
              <a:buClrTx/>
              <a:buSzTx/>
              <a:buFontTx/>
              <a:buNone/>
              <a:tabLst/>
              <a:defRPr/>
            </a:pPr>
            <a:fld id="{CF0D6D01-EAB7-41B9-938B-EB132FF9F01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55025"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0368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36</a:t>
            </a:fld>
            <a:endParaRPr lang="fr-FR"/>
          </a:p>
        </p:txBody>
      </p:sp>
    </p:spTree>
    <p:extLst>
      <p:ext uri="{BB962C8B-B14F-4D97-AF65-F5344CB8AC3E}">
        <p14:creationId xmlns:p14="http://schemas.microsoft.com/office/powerpoint/2010/main" val="3406094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37</a:t>
            </a:fld>
            <a:endParaRPr lang="fr-FR"/>
          </a:p>
        </p:txBody>
      </p:sp>
    </p:spTree>
    <p:extLst>
      <p:ext uri="{BB962C8B-B14F-4D97-AF65-F5344CB8AC3E}">
        <p14:creationId xmlns:p14="http://schemas.microsoft.com/office/powerpoint/2010/main" val="1549973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r-FR" sz="1200" kern="1200" dirty="0">
                <a:solidFill>
                  <a:schemeClr val="tx1"/>
                </a:solidFill>
                <a:latin typeface="+mn-lt"/>
                <a:ea typeface="+mn-ea"/>
                <a:cs typeface="+mn-cs"/>
              </a:rPr>
              <a:t>Dans le cadre de la stratégie de SIMR, le flux d’informations sur l’EBS suit les mêmes voies hiérarchiques que l’IBS, en d’autres termes, il part du niveau communautaire au niveau national, en passant par le niveau sous-districal/districal et régional/provincial. </a:t>
            </a:r>
          </a:p>
          <a:p>
            <a:pPr marL="285750" indent="-285750">
              <a:buFont typeface="Arial" panose="020B0604020202020204" pitchFamily="34" charset="0"/>
              <a:buChar char="•"/>
            </a:pPr>
            <a:r>
              <a:rPr lang="fr-FR" sz="1200" kern="1200" dirty="0">
                <a:solidFill>
                  <a:schemeClr val="tx1"/>
                </a:solidFill>
                <a:latin typeface="+mn-lt"/>
                <a:ea typeface="+mn-ea"/>
                <a:cs typeface="+mn-cs"/>
              </a:rPr>
              <a:t>L’EBS et l’IBS sont appliquées à tous les niveaux du système de santé, à savoir au niveau de la communauté, de l’établissement de santé, du district, de la région/de la province et du pays.</a:t>
            </a:r>
            <a:endParaRPr lang="en-GB"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490C4E37-AD95-4E4D-9370-6D58178A1DC8}" type="slidenum">
              <a:rPr lang="fr-FR" smtClean="0"/>
              <a:pPr/>
              <a:t>39</a:t>
            </a:fld>
            <a:endParaRPr lang="fr-FR"/>
          </a:p>
        </p:txBody>
      </p:sp>
    </p:spTree>
    <p:extLst>
      <p:ext uri="{BB962C8B-B14F-4D97-AF65-F5344CB8AC3E}">
        <p14:creationId xmlns:p14="http://schemas.microsoft.com/office/powerpoint/2010/main" val="952174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i="1" kern="1200" dirty="0">
                <a:solidFill>
                  <a:schemeClr val="tx1"/>
                </a:solidFill>
                <a:effectLst/>
                <a:latin typeface="+mn-lt"/>
                <a:ea typeface="+mn-ea"/>
                <a:cs typeface="+mn-cs"/>
              </a:rPr>
              <a:t>Remarque</a:t>
            </a:r>
            <a:r>
              <a:rPr lang="fr-FR" sz="1200" b="1" i="1" kern="1200" baseline="0" dirty="0">
                <a:solidFill>
                  <a:schemeClr val="tx1"/>
                </a:solidFill>
                <a:effectLst/>
                <a:latin typeface="+mn-lt"/>
                <a:ea typeface="+mn-ea"/>
                <a:cs typeface="+mn-cs"/>
              </a:rPr>
              <a:t> </a:t>
            </a:r>
            <a:r>
              <a:rPr lang="fr-FR" sz="1200" b="1" i="1" kern="1200" dirty="0">
                <a:solidFill>
                  <a:schemeClr val="tx1"/>
                </a:solidFill>
                <a:effectLst/>
                <a:latin typeface="+mn-lt"/>
                <a:ea typeface="+mn-ea"/>
                <a:cs typeface="+mn-cs"/>
              </a:rPr>
              <a:t>: Intersection de l’IBS et de l’EBS</a:t>
            </a:r>
            <a:r>
              <a:rPr lang="fr-FR" sz="1200" i="1" kern="1200" dirty="0">
                <a:solidFill>
                  <a:schemeClr val="tx1"/>
                </a:solidFill>
                <a:effectLst/>
                <a:latin typeface="+mn-lt"/>
                <a:ea typeface="+mn-ea"/>
                <a:cs typeface="+mn-cs"/>
              </a:rPr>
              <a:t> : Les événements de l’EBS qui font l’objet d’une investigation et qui répondent à la définition de cas standardisée devraient être saisis dans le système d’IBS et notifiés au niveau suivant du système de soins de santé. </a:t>
            </a:r>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90C4E37-AD95-4E4D-9370-6D58178A1DC8}" type="slidenum">
              <a:rPr lang="fr-FR" smtClean="0"/>
              <a:pPr/>
              <a:t>40</a:t>
            </a:fld>
            <a:endParaRPr lang="fr-FR"/>
          </a:p>
        </p:txBody>
      </p:sp>
    </p:spTree>
    <p:extLst>
      <p:ext uri="{BB962C8B-B14F-4D97-AF65-F5344CB8AC3E}">
        <p14:creationId xmlns:p14="http://schemas.microsoft.com/office/powerpoint/2010/main" val="3311969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41</a:t>
            </a:fld>
            <a:endParaRPr lang="fr-FR"/>
          </a:p>
        </p:txBody>
      </p:sp>
    </p:spTree>
    <p:extLst>
      <p:ext uri="{BB962C8B-B14F-4D97-AF65-F5344CB8AC3E}">
        <p14:creationId xmlns:p14="http://schemas.microsoft.com/office/powerpoint/2010/main" val="1742272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42</a:t>
            </a:fld>
            <a:endParaRPr lang="fr-FR"/>
          </a:p>
        </p:txBody>
      </p:sp>
    </p:spTree>
    <p:extLst>
      <p:ext uri="{BB962C8B-B14F-4D97-AF65-F5344CB8AC3E}">
        <p14:creationId xmlns:p14="http://schemas.microsoft.com/office/powerpoint/2010/main" val="137574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43</a:t>
            </a:fld>
            <a:endParaRPr lang="fr-FR"/>
          </a:p>
        </p:txBody>
      </p:sp>
    </p:spTree>
    <p:extLst>
      <p:ext uri="{BB962C8B-B14F-4D97-AF65-F5344CB8AC3E}">
        <p14:creationId xmlns:p14="http://schemas.microsoft.com/office/powerpoint/2010/main" val="154834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44</a:t>
            </a:fld>
            <a:endParaRPr lang="fr-FR"/>
          </a:p>
        </p:txBody>
      </p:sp>
    </p:spTree>
    <p:extLst>
      <p:ext uri="{BB962C8B-B14F-4D97-AF65-F5344CB8AC3E}">
        <p14:creationId xmlns:p14="http://schemas.microsoft.com/office/powerpoint/2010/main" val="1481572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45</a:t>
            </a:fld>
            <a:endParaRPr lang="fr-FR"/>
          </a:p>
        </p:txBody>
      </p:sp>
    </p:spTree>
    <p:extLst>
      <p:ext uri="{BB962C8B-B14F-4D97-AF65-F5344CB8AC3E}">
        <p14:creationId xmlns:p14="http://schemas.microsoft.com/office/powerpoint/2010/main" val="9215370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46</a:t>
            </a:fld>
            <a:endParaRPr lang="fr-FR"/>
          </a:p>
        </p:txBody>
      </p:sp>
    </p:spTree>
    <p:extLst>
      <p:ext uri="{BB962C8B-B14F-4D97-AF65-F5344CB8AC3E}">
        <p14:creationId xmlns:p14="http://schemas.microsoft.com/office/powerpoint/2010/main" val="537512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55025" rtl="0" eaLnBrk="1" fontAlgn="auto" latinLnBrk="0" hangingPunct="1">
              <a:lnSpc>
                <a:spcPct val="100000"/>
              </a:lnSpc>
              <a:spcBef>
                <a:spcPts val="0"/>
              </a:spcBef>
              <a:spcAft>
                <a:spcPts val="0"/>
              </a:spcAft>
              <a:buClrTx/>
              <a:buSzTx/>
              <a:buFontTx/>
              <a:buNone/>
              <a:tabLst/>
              <a:defRPr/>
            </a:pPr>
            <a:fld id="{CF0D6D01-EAB7-41B9-938B-EB132FF9F01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55025"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65620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887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55025">
              <a:defRPr/>
            </a:pPr>
            <a:fld id="{CF0D6D01-EAB7-41B9-938B-EB132FF9F011}" type="slidenum">
              <a:rPr lang="en-GB">
                <a:solidFill>
                  <a:prstClr val="black"/>
                </a:solidFill>
              </a:rPr>
              <a:pPr defTabSz="955025">
                <a:defRPr/>
              </a:pPr>
              <a:t>47</a:t>
            </a:fld>
            <a:endParaRPr lang="en-GB" dirty="0">
              <a:solidFill>
                <a:prstClr val="black"/>
              </a:solidFill>
            </a:endParaRPr>
          </a:p>
        </p:txBody>
      </p:sp>
    </p:spTree>
    <p:extLst>
      <p:ext uri="{BB962C8B-B14F-4D97-AF65-F5344CB8AC3E}">
        <p14:creationId xmlns:p14="http://schemas.microsoft.com/office/powerpoint/2010/main" val="2428352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49</a:t>
            </a:fld>
            <a:endParaRPr lang="fr-FR"/>
          </a:p>
        </p:txBody>
      </p:sp>
    </p:spTree>
    <p:extLst>
      <p:ext uri="{BB962C8B-B14F-4D97-AF65-F5344CB8AC3E}">
        <p14:creationId xmlns:p14="http://schemas.microsoft.com/office/powerpoint/2010/main" val="7585153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90C4E37-AD95-4E4D-9370-6D58178A1DC8}" type="slidenum">
              <a:rPr lang="fr-FR" smtClean="0"/>
              <a:pPr/>
              <a:t>51</a:t>
            </a:fld>
            <a:endParaRPr lang="fr-FR"/>
          </a:p>
        </p:txBody>
      </p:sp>
    </p:spTree>
    <p:extLst>
      <p:ext uri="{BB962C8B-B14F-4D97-AF65-F5344CB8AC3E}">
        <p14:creationId xmlns:p14="http://schemas.microsoft.com/office/powerpoint/2010/main" val="2361520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Demandez aux participants de se référer à l’Annexe 2 du RSI 2005, troisième édition, et guidez-les dans l’utilisation de l’instrument de décision.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52</a:t>
            </a:fld>
            <a:endParaRPr lang="fr-FR"/>
          </a:p>
        </p:txBody>
      </p:sp>
    </p:spTree>
    <p:extLst>
      <p:ext uri="{BB962C8B-B14F-4D97-AF65-F5344CB8AC3E}">
        <p14:creationId xmlns:p14="http://schemas.microsoft.com/office/powerpoint/2010/main" val="31820861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Demandez aux participants de se référer</a:t>
            </a:r>
            <a:r>
              <a:rPr lang="fr-FR" baseline="0" dirty="0"/>
              <a:t> </a:t>
            </a:r>
            <a:r>
              <a:rPr lang="fr-FR" dirty="0"/>
              <a:t>à l’Annexe G de la 3</a:t>
            </a:r>
            <a:r>
              <a:rPr lang="fr-FR" baseline="30000" dirty="0"/>
              <a:t>e</a:t>
            </a:r>
            <a:r>
              <a:rPr lang="fr-FR" dirty="0"/>
              <a:t> édition du Guide technique sur la SIMR pour décrire les rôles et responsabilités spécifiques de l’ensemble des différents</a:t>
            </a:r>
            <a:r>
              <a:rPr lang="fr-FR" baseline="0" dirty="0"/>
              <a:t> acteurs </a:t>
            </a:r>
            <a:r>
              <a:rPr lang="fr-FR" dirty="0"/>
              <a:t>de la SIMR.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Demandez aux participants de lire à tour de rôle cette section et d’expliquer le rôle de chaque agent de santé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53</a:t>
            </a:fld>
            <a:endParaRPr lang="fr-FR"/>
          </a:p>
        </p:txBody>
      </p:sp>
    </p:spTree>
    <p:extLst>
      <p:ext uri="{BB962C8B-B14F-4D97-AF65-F5344CB8AC3E}">
        <p14:creationId xmlns:p14="http://schemas.microsoft.com/office/powerpoint/2010/main" val="20113072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sz="1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Expliquez l’approche « Un monde, une santé » dans le contexte de la SIMR.</a:t>
            </a:r>
            <a:endParaRPr lang="en-US" altLang="en-US" sz="1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55</a:t>
            </a:fld>
            <a:endParaRPr lang="fr-FR"/>
          </a:p>
        </p:txBody>
      </p:sp>
    </p:spTree>
    <p:extLst>
      <p:ext uri="{BB962C8B-B14F-4D97-AF65-F5344CB8AC3E}">
        <p14:creationId xmlns:p14="http://schemas.microsoft.com/office/powerpoint/2010/main" val="2031636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56</a:t>
            </a:fld>
            <a:endParaRPr lang="fr-FR"/>
          </a:p>
        </p:txBody>
      </p:sp>
    </p:spTree>
    <p:extLst>
      <p:ext uri="{BB962C8B-B14F-4D97-AF65-F5344CB8AC3E}">
        <p14:creationId xmlns:p14="http://schemas.microsoft.com/office/powerpoint/2010/main" val="27483119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285750" eaLnBrk="0" fontAlgn="base" hangingPunct="0">
              <a:spcBef>
                <a:spcPct val="0"/>
              </a:spcBef>
              <a:spcAft>
                <a:spcPct val="0"/>
              </a:spcAft>
              <a:buFontTx/>
              <a:buChar char="•"/>
            </a:pPr>
            <a:r>
              <a:rPr lang="fr-FR" sz="1200" kern="1200" dirty="0">
                <a:solidFill>
                  <a:schemeClr val="tx1"/>
                </a:solidFill>
                <a:effectLst/>
                <a:latin typeface="+mn-lt"/>
                <a:ea typeface="+mn-ea"/>
                <a:cs typeface="+mn-cs"/>
              </a:rPr>
              <a:t>La gestion des risques de catastrophe (GRC) repose sur la compréhension des risques principaux (analyse des risques), suivie de l’évaluation du niveau de vulnérabilité et de la capacité d’adaptation disponible</a:t>
            </a:r>
            <a:r>
              <a:rPr lang="fr-FR" altLang="en-US" sz="1200" dirty="0">
                <a:solidFill>
                  <a:schemeClr val="tx1"/>
                </a:solidFill>
                <a:latin typeface="Calibri" panose="020F0502020204030204" pitchFamily="34" charset="0"/>
                <a:cs typeface="Calibri" panose="020F0502020204030204" pitchFamily="34" charset="0"/>
              </a:rPr>
              <a:t>.</a:t>
            </a:r>
          </a:p>
          <a:p>
            <a:pPr marL="346075" lvl="0" indent="-285750" eaLnBrk="0" fontAlgn="base" hangingPunct="0">
              <a:spcBef>
                <a:spcPct val="0"/>
              </a:spcBef>
              <a:spcAft>
                <a:spcPct val="0"/>
              </a:spcAft>
              <a:buFontTx/>
              <a:buChar char="•"/>
            </a:pPr>
            <a:r>
              <a:rPr lang="fr-FR" sz="1200" kern="1200" dirty="0">
                <a:solidFill>
                  <a:schemeClr val="tx1"/>
                </a:solidFill>
                <a:effectLst/>
                <a:latin typeface="+mn-lt"/>
                <a:ea typeface="+mn-ea"/>
                <a:cs typeface="+mn-cs"/>
              </a:rPr>
              <a:t>L’objectif ultime de la GRC est de réduire les risques en amoindrissant la vulnérabilité ou en améliorant la capacité d’atténuer l’impact des risques</a:t>
            </a:r>
            <a:r>
              <a:rPr lang="fr-FR" altLang="en-US" sz="1200" dirty="0">
                <a:solidFill>
                  <a:schemeClr val="tx1"/>
                </a:solidFill>
                <a:latin typeface="Calibri" panose="020F0502020204030204" pitchFamily="34" charset="0"/>
                <a:cs typeface="Calibri" panose="020F0502020204030204" pitchFamily="34" charset="0"/>
              </a:rPr>
              <a:t>.</a:t>
            </a:r>
            <a:endParaRPr lang="en-US" altLang="en-US" sz="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57</a:t>
            </a:fld>
            <a:endParaRPr lang="fr-FR"/>
          </a:p>
        </p:txBody>
      </p:sp>
    </p:spTree>
    <p:extLst>
      <p:ext uri="{BB962C8B-B14F-4D97-AF65-F5344CB8AC3E}">
        <p14:creationId xmlns:p14="http://schemas.microsoft.com/office/powerpoint/2010/main" val="39724794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Assurer la coordination et la collaboration transfrontières (de district à district) en ce qui concerne les questions de surveillance et notifier toute flambée dans le district voisin.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Une notification internationale ou transfrontière devrait également être faite, si nécessaire. </a:t>
            </a:r>
            <a:r>
              <a:rPr lang="fr-FR"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responsables politiques doivent aider les districts à faciliter les initiatives de surveillance et de riposte transfrontières.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58</a:t>
            </a:fld>
            <a:endParaRPr lang="fr-FR"/>
          </a:p>
        </p:txBody>
      </p:sp>
    </p:spTree>
    <p:extLst>
      <p:ext uri="{BB962C8B-B14F-4D97-AF65-F5344CB8AC3E}">
        <p14:creationId xmlns:p14="http://schemas.microsoft.com/office/powerpoint/2010/main" val="2288842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59</a:t>
            </a:fld>
            <a:endParaRPr lang="fr-FR"/>
          </a:p>
        </p:txBody>
      </p:sp>
    </p:spTree>
    <p:extLst>
      <p:ext uri="{BB962C8B-B14F-4D97-AF65-F5344CB8AC3E}">
        <p14:creationId xmlns:p14="http://schemas.microsoft.com/office/powerpoint/2010/main" val="93931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23413188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60</a:t>
            </a:fld>
            <a:endParaRPr lang="fr-FR"/>
          </a:p>
        </p:txBody>
      </p:sp>
    </p:spTree>
    <p:extLst>
      <p:ext uri="{BB962C8B-B14F-4D97-AF65-F5344CB8AC3E}">
        <p14:creationId xmlns:p14="http://schemas.microsoft.com/office/powerpoint/2010/main" val="20445451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62</a:t>
            </a:fld>
            <a:endParaRPr lang="fr-FR"/>
          </a:p>
        </p:txBody>
      </p:sp>
    </p:spTree>
    <p:extLst>
      <p:ext uri="{BB962C8B-B14F-4D97-AF65-F5344CB8AC3E}">
        <p14:creationId xmlns:p14="http://schemas.microsoft.com/office/powerpoint/2010/main" val="37258314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63</a:t>
            </a:fld>
            <a:endParaRPr lang="fr-FR"/>
          </a:p>
        </p:txBody>
      </p:sp>
    </p:spTree>
    <p:extLst>
      <p:ext uri="{BB962C8B-B14F-4D97-AF65-F5344CB8AC3E}">
        <p14:creationId xmlns:p14="http://schemas.microsoft.com/office/powerpoint/2010/main" val="35506326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64</a:t>
            </a:fld>
            <a:endParaRPr lang="fr-FR"/>
          </a:p>
        </p:txBody>
      </p:sp>
    </p:spTree>
    <p:extLst>
      <p:ext uri="{BB962C8B-B14F-4D97-AF65-F5344CB8AC3E}">
        <p14:creationId xmlns:p14="http://schemas.microsoft.com/office/powerpoint/2010/main" val="27240089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65</a:t>
            </a:fld>
            <a:endParaRPr lang="fr-FR"/>
          </a:p>
        </p:txBody>
      </p:sp>
    </p:spTree>
    <p:extLst>
      <p:ext uri="{BB962C8B-B14F-4D97-AF65-F5344CB8AC3E}">
        <p14:creationId xmlns:p14="http://schemas.microsoft.com/office/powerpoint/2010/main" val="20817576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66</a:t>
            </a:fld>
            <a:endParaRPr lang="fr-FR"/>
          </a:p>
        </p:txBody>
      </p:sp>
    </p:spTree>
    <p:extLst>
      <p:ext uri="{BB962C8B-B14F-4D97-AF65-F5344CB8AC3E}">
        <p14:creationId xmlns:p14="http://schemas.microsoft.com/office/powerpoint/2010/main" val="30623592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67</a:t>
            </a:fld>
            <a:endParaRPr lang="fr-FR"/>
          </a:p>
        </p:txBody>
      </p:sp>
    </p:spTree>
    <p:extLst>
      <p:ext uri="{BB962C8B-B14F-4D97-AF65-F5344CB8AC3E}">
        <p14:creationId xmlns:p14="http://schemas.microsoft.com/office/powerpoint/2010/main" val="15419131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68</a:t>
            </a:fld>
            <a:endParaRPr lang="fr-FR"/>
          </a:p>
        </p:txBody>
      </p:sp>
    </p:spTree>
    <p:extLst>
      <p:ext uri="{BB962C8B-B14F-4D97-AF65-F5344CB8AC3E}">
        <p14:creationId xmlns:p14="http://schemas.microsoft.com/office/powerpoint/2010/main" val="18944346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69</a:t>
            </a:fld>
            <a:endParaRPr lang="fr-FR"/>
          </a:p>
        </p:txBody>
      </p:sp>
    </p:spTree>
    <p:extLst>
      <p:ext uri="{BB962C8B-B14F-4D97-AF65-F5344CB8AC3E}">
        <p14:creationId xmlns:p14="http://schemas.microsoft.com/office/powerpoint/2010/main" val="20328816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70</a:t>
            </a:fld>
            <a:endParaRPr lang="fr-FR"/>
          </a:p>
        </p:txBody>
      </p:sp>
    </p:spTree>
    <p:extLst>
      <p:ext uri="{BB962C8B-B14F-4D97-AF65-F5344CB8AC3E}">
        <p14:creationId xmlns:p14="http://schemas.microsoft.com/office/powerpoint/2010/main" val="1851013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6647386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71</a:t>
            </a:fld>
            <a:endParaRPr lang="fr-FR"/>
          </a:p>
        </p:txBody>
      </p:sp>
    </p:spTree>
    <p:extLst>
      <p:ext uri="{BB962C8B-B14F-4D97-AF65-F5344CB8AC3E}">
        <p14:creationId xmlns:p14="http://schemas.microsoft.com/office/powerpoint/2010/main" val="24134351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72</a:t>
            </a:fld>
            <a:endParaRPr lang="fr-FR"/>
          </a:p>
        </p:txBody>
      </p:sp>
    </p:spTree>
    <p:extLst>
      <p:ext uri="{BB962C8B-B14F-4D97-AF65-F5344CB8AC3E}">
        <p14:creationId xmlns:p14="http://schemas.microsoft.com/office/powerpoint/2010/main" val="42867135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2000" dirty="0"/>
              <a:t>Participer aux réunions organisées par les autorités de sous-district, de district et de niveau supérieur.</a:t>
            </a:r>
          </a:p>
          <a:p>
            <a:pPr lvl="0"/>
            <a:r>
              <a:rPr lang="fr-FR" sz="2000" dirty="0"/>
              <a:t>Participer aux activités de confinement et de riposte</a:t>
            </a:r>
            <a:r>
              <a:rPr lang="fr-FR" sz="2000" baseline="0" dirty="0"/>
              <a:t> </a:t>
            </a:r>
            <a:r>
              <a:rPr lang="fr-FR" sz="2000" dirty="0"/>
              <a:t>en collaboration avec les différents niveaux du système de santé : </a:t>
            </a:r>
            <a:endParaRPr lang="en-US" sz="2000" dirty="0"/>
          </a:p>
          <a:p>
            <a:pPr lvl="1"/>
            <a:r>
              <a:rPr lang="fr-FR" sz="1200" kern="1200" dirty="0">
                <a:solidFill>
                  <a:schemeClr val="tx1"/>
                </a:solidFill>
                <a:latin typeface="+mn-lt"/>
                <a:ea typeface="+mn-ea"/>
                <a:cs typeface="+mn-cs"/>
              </a:rPr>
              <a:t>la participation aux activités de riposte pourrait comprendre les soins à domicile, le changement social ou comportemental des praticiens traditionnels, la logistique pour la distribution de médicaments, de vaccins ou d’autres fournitures ;</a:t>
            </a:r>
          </a:p>
          <a:p>
            <a:pPr lvl="1"/>
            <a:r>
              <a:rPr lang="fr-FR" sz="1200" kern="1200" dirty="0">
                <a:solidFill>
                  <a:schemeClr val="tx1"/>
                </a:solidFill>
                <a:latin typeface="+mn-lt"/>
                <a:ea typeface="+mn-ea"/>
                <a:cs typeface="+mn-cs"/>
              </a:rPr>
              <a:t>la prestation d’un service d’éducation sanitaire digne de confiance en temps de crise est une contribution utile.</a:t>
            </a:r>
            <a:endParaRPr lang="en-US" sz="1600" dirty="0"/>
          </a:p>
          <a:p>
            <a:pPr lvl="0"/>
            <a:r>
              <a:rPr lang="fr-FR" sz="1200" kern="1200" dirty="0">
                <a:solidFill>
                  <a:schemeClr val="tx1"/>
                </a:solidFill>
                <a:latin typeface="+mn-lt"/>
                <a:ea typeface="+mn-ea"/>
                <a:cs typeface="+mn-cs"/>
              </a:rPr>
              <a:t>Faire un retour d’information aux membres de la communauté sur les cas, les événements/signaux notifiés et les activités de prévention.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Vérifier</a:t>
            </a: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si les interventions de santé publique se sont déroulées comme prévu avec la participation de la communauté.</a:t>
            </a:r>
          </a:p>
        </p:txBody>
      </p:sp>
      <p:sp>
        <p:nvSpPr>
          <p:cNvPr id="4" name="Slide Number Placeholder 3"/>
          <p:cNvSpPr>
            <a:spLocks noGrp="1"/>
          </p:cNvSpPr>
          <p:nvPr>
            <p:ph type="sldNum" sz="quarter" idx="5"/>
          </p:nvPr>
        </p:nvSpPr>
        <p:spPr/>
        <p:txBody>
          <a:bodyPr/>
          <a:lstStyle/>
          <a:p>
            <a:fld id="{490C4E37-AD95-4E4D-9370-6D58178A1DC8}" type="slidenum">
              <a:rPr lang="fr-FR" smtClean="0"/>
              <a:pPr/>
              <a:t>73</a:t>
            </a:fld>
            <a:endParaRPr lang="fr-FR"/>
          </a:p>
        </p:txBody>
      </p:sp>
    </p:spTree>
    <p:extLst>
      <p:ext uri="{BB962C8B-B14F-4D97-AF65-F5344CB8AC3E}">
        <p14:creationId xmlns:p14="http://schemas.microsoft.com/office/powerpoint/2010/main" val="10590562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Demandez</a:t>
            </a:r>
            <a:r>
              <a:rPr lang="fr-FR" b="0" i="0" baseline="0" dirty="0"/>
              <a:t> </a:t>
            </a:r>
            <a:r>
              <a:rPr lang="fr-FR" b="0" i="0" dirty="0"/>
              <a:t>aux participants de se référer</a:t>
            </a:r>
            <a:r>
              <a:rPr lang="fr-FR" b="0" i="0" baseline="0" dirty="0"/>
              <a:t> </a:t>
            </a:r>
            <a:r>
              <a:rPr lang="fr-FR" b="0" i="0" dirty="0"/>
              <a:t>à </a:t>
            </a:r>
            <a:r>
              <a:rPr lang="fr-FR" sz="1200" b="0" i="0" kern="1200" dirty="0">
                <a:solidFill>
                  <a:schemeClr val="tx1"/>
                </a:solidFill>
                <a:latin typeface="+mn-lt"/>
                <a:ea typeface="+mn-ea"/>
                <a:cs typeface="+mn-cs"/>
              </a:rPr>
              <a:t>la Section 1 de l’Annexe 1B de la 3</a:t>
            </a:r>
            <a:r>
              <a:rPr lang="fr-FR" sz="1200" b="0" i="0" kern="1200" baseline="30000" dirty="0">
                <a:solidFill>
                  <a:schemeClr val="tx1"/>
                </a:solidFill>
                <a:latin typeface="+mn-lt"/>
                <a:ea typeface="+mn-ea"/>
                <a:cs typeface="+mn-cs"/>
              </a:rPr>
              <a:t>e</a:t>
            </a:r>
            <a:r>
              <a:rPr lang="fr-FR" sz="1200" b="0" i="0" kern="1200" dirty="0">
                <a:solidFill>
                  <a:schemeClr val="tx1"/>
                </a:solidFill>
                <a:latin typeface="+mn-lt"/>
                <a:ea typeface="+mn-ea"/>
                <a:cs typeface="+mn-cs"/>
              </a:rPr>
              <a:t> édition du Guide technique pour la SIMR pour avoir des exemples de définitions de cas.</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490C4E37-AD95-4E4D-9370-6D58178A1DC8}" type="slidenum">
              <a:rPr lang="fr-FR" smtClean="0"/>
              <a:pPr/>
              <a:t>75</a:t>
            </a:fld>
            <a:endParaRPr lang="fr-FR"/>
          </a:p>
        </p:txBody>
      </p:sp>
    </p:spTree>
    <p:extLst>
      <p:ext uri="{BB962C8B-B14F-4D97-AF65-F5344CB8AC3E}">
        <p14:creationId xmlns:p14="http://schemas.microsoft.com/office/powerpoint/2010/main" val="4198119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76</a:t>
            </a:fld>
            <a:endParaRPr lang="fr-FR"/>
          </a:p>
        </p:txBody>
      </p:sp>
    </p:spTree>
    <p:extLst>
      <p:ext uri="{BB962C8B-B14F-4D97-AF65-F5344CB8AC3E}">
        <p14:creationId xmlns:p14="http://schemas.microsoft.com/office/powerpoint/2010/main" val="12335400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77</a:t>
            </a:fld>
            <a:endParaRPr lang="fr-FR"/>
          </a:p>
        </p:txBody>
      </p:sp>
    </p:spTree>
    <p:extLst>
      <p:ext uri="{BB962C8B-B14F-4D97-AF65-F5344CB8AC3E}">
        <p14:creationId xmlns:p14="http://schemas.microsoft.com/office/powerpoint/2010/main" val="38217991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78</a:t>
            </a:fld>
            <a:endParaRPr lang="fr-FR"/>
          </a:p>
        </p:txBody>
      </p:sp>
    </p:spTree>
    <p:extLst>
      <p:ext uri="{BB962C8B-B14F-4D97-AF65-F5344CB8AC3E}">
        <p14:creationId xmlns:p14="http://schemas.microsoft.com/office/powerpoint/2010/main" val="22422180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79</a:t>
            </a:fld>
            <a:endParaRPr lang="fr-FR"/>
          </a:p>
        </p:txBody>
      </p:sp>
    </p:spTree>
    <p:extLst>
      <p:ext uri="{BB962C8B-B14F-4D97-AF65-F5344CB8AC3E}">
        <p14:creationId xmlns:p14="http://schemas.microsoft.com/office/powerpoint/2010/main" val="19801191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80</a:t>
            </a:fld>
            <a:endParaRPr lang="fr-FR"/>
          </a:p>
        </p:txBody>
      </p:sp>
    </p:spTree>
    <p:extLst>
      <p:ext uri="{BB962C8B-B14F-4D97-AF65-F5344CB8AC3E}">
        <p14:creationId xmlns:p14="http://schemas.microsoft.com/office/powerpoint/2010/main" val="41595703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81</a:t>
            </a:fld>
            <a:endParaRPr lang="fr-FR"/>
          </a:p>
        </p:txBody>
      </p:sp>
    </p:spTree>
    <p:extLst>
      <p:ext uri="{BB962C8B-B14F-4D97-AF65-F5344CB8AC3E}">
        <p14:creationId xmlns:p14="http://schemas.microsoft.com/office/powerpoint/2010/main" val="203417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25200171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Instructions </a:t>
            </a:r>
            <a:r>
              <a:rPr lang="fr-FR" sz="1200" kern="1200" dirty="0">
                <a:solidFill>
                  <a:schemeClr val="tx1"/>
                </a:solidFill>
                <a:effectLst/>
                <a:latin typeface="+mn-lt"/>
                <a:ea typeface="+mn-ea"/>
                <a:cs typeface="+mn-cs"/>
              </a:rPr>
              <a:t>: Ce formulaire est renseigné par le point focal</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de la CBS et soumis immédiatement au point focal de la</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surveillance en établissement de santé ou du sous-district le plus proche lorsqu’il</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identifie une ou plusieurs maladie(s) ou un événement de santé publique selon la définition de cas au niveau de la communauté. Il est également rempli pour les événements ou les signaux inhabituels pour la santé qui ne sont pas pris en compte dans la définition de cas donnée.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Toute autre information pertinente que vous pourriez avoir.</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490C4E37-AD95-4E4D-9370-6D58178A1DC8}" type="slidenum">
              <a:rPr lang="fr-FR" smtClean="0"/>
              <a:pPr/>
              <a:t>83</a:t>
            </a:fld>
            <a:endParaRPr lang="fr-FR"/>
          </a:p>
        </p:txBody>
      </p:sp>
    </p:spTree>
    <p:extLst>
      <p:ext uri="{BB962C8B-B14F-4D97-AF65-F5344CB8AC3E}">
        <p14:creationId xmlns:p14="http://schemas.microsoft.com/office/powerpoint/2010/main" val="18875989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Expliquez aux participants que ce formulaire est une liste en ligne de tous/toute</a:t>
            </a:r>
            <a:r>
              <a:rPr lang="fr-FR" sz="1200" kern="1200" baseline="0" dirty="0">
                <a:solidFill>
                  <a:schemeClr val="tx1"/>
                </a:solidFill>
                <a:effectLst/>
                <a:latin typeface="+mn-lt"/>
                <a:ea typeface="+mn-ea"/>
                <a:cs typeface="+mn-cs"/>
              </a:rPr>
              <a:t>s </a:t>
            </a:r>
            <a:r>
              <a:rPr lang="fr-FR" sz="1200" kern="1200" dirty="0">
                <a:solidFill>
                  <a:schemeClr val="tx1"/>
                </a:solidFill>
                <a:effectLst/>
                <a:latin typeface="+mn-lt"/>
                <a:ea typeface="+mn-ea"/>
                <a:cs typeface="+mn-cs"/>
              </a:rPr>
              <a:t>les maladies/événements/signaux identifié(e)s durant le mois. Il est renseigné</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par le point</a:t>
            </a:r>
            <a:r>
              <a:rPr lang="fr-FR" sz="1200" kern="1200" baseline="0" dirty="0">
                <a:solidFill>
                  <a:schemeClr val="tx1"/>
                </a:solidFill>
                <a:effectLst/>
                <a:latin typeface="+mn-lt"/>
                <a:ea typeface="+mn-ea"/>
                <a:cs typeface="+mn-cs"/>
              </a:rPr>
              <a:t> focal </a:t>
            </a:r>
            <a:r>
              <a:rPr lang="fr-FR" sz="1200" kern="1200" dirty="0">
                <a:solidFill>
                  <a:schemeClr val="tx1"/>
                </a:solidFill>
                <a:effectLst/>
                <a:latin typeface="+mn-lt"/>
                <a:ea typeface="+mn-ea"/>
                <a:cs typeface="+mn-cs"/>
              </a:rPr>
              <a:t>de la communauté</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et soumis chaque mois au point focal de la surveillance de l’établissement de santé/du sous-district le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plus proche.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90C4E37-AD95-4E4D-9370-6D58178A1DC8}" type="slidenum">
              <a:rPr lang="fr-FR" smtClean="0"/>
              <a:pPr/>
              <a:t>84</a:t>
            </a:fld>
            <a:endParaRPr lang="fr-FR"/>
          </a:p>
        </p:txBody>
      </p:sp>
    </p:spTree>
    <p:extLst>
      <p:ext uri="{BB962C8B-B14F-4D97-AF65-F5344CB8AC3E}">
        <p14:creationId xmlns:p14="http://schemas.microsoft.com/office/powerpoint/2010/main" val="37819054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0C4E37-AD95-4E4D-9370-6D58178A1DC8}" type="slidenum">
              <a:rPr lang="fr-FR" smtClean="0"/>
              <a:pPr/>
              <a:t>85</a:t>
            </a:fld>
            <a:endParaRPr lang="fr-FR"/>
          </a:p>
        </p:txBody>
      </p:sp>
    </p:spTree>
    <p:extLst>
      <p:ext uri="{BB962C8B-B14F-4D97-AF65-F5344CB8AC3E}">
        <p14:creationId xmlns:p14="http://schemas.microsoft.com/office/powerpoint/2010/main" val="24469377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Expliquez</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aux participants que lorsqu’un événement ou un signal inhabituel est notifié par un point focal</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de la CBS, l’équipe de l’établissement de santé ou du sous-district utilisera cet outil pour vérifier si l’événement est VRAI ou FAUX avant de notifier l’équipe de district.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90C4E37-AD95-4E4D-9370-6D58178A1DC8}" type="slidenum">
              <a:rPr lang="fr-FR" smtClean="0"/>
              <a:pPr/>
              <a:t>86</a:t>
            </a:fld>
            <a:endParaRPr lang="fr-FR"/>
          </a:p>
        </p:txBody>
      </p:sp>
    </p:spTree>
    <p:extLst>
      <p:ext uri="{BB962C8B-B14F-4D97-AF65-F5344CB8AC3E}">
        <p14:creationId xmlns:p14="http://schemas.microsoft.com/office/powerpoint/2010/main" val="41185875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87</a:t>
            </a:fld>
            <a:endParaRPr lang="fr-FR"/>
          </a:p>
        </p:txBody>
      </p:sp>
    </p:spTree>
    <p:extLst>
      <p:ext uri="{BB962C8B-B14F-4D97-AF65-F5344CB8AC3E}">
        <p14:creationId xmlns:p14="http://schemas.microsoft.com/office/powerpoint/2010/main" val="26821991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88</a:t>
            </a:fld>
            <a:endParaRPr lang="fr-FR"/>
          </a:p>
        </p:txBody>
      </p:sp>
    </p:spTree>
    <p:extLst>
      <p:ext uri="{BB962C8B-B14F-4D97-AF65-F5344CB8AC3E}">
        <p14:creationId xmlns:p14="http://schemas.microsoft.com/office/powerpoint/2010/main" val="33103134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89</a:t>
            </a:fld>
            <a:endParaRPr lang="fr-FR"/>
          </a:p>
        </p:txBody>
      </p:sp>
    </p:spTree>
    <p:extLst>
      <p:ext uri="{BB962C8B-B14F-4D97-AF65-F5344CB8AC3E}">
        <p14:creationId xmlns:p14="http://schemas.microsoft.com/office/powerpoint/2010/main" val="28022151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90</a:t>
            </a:fld>
            <a:endParaRPr lang="fr-FR"/>
          </a:p>
        </p:txBody>
      </p:sp>
    </p:spTree>
    <p:extLst>
      <p:ext uri="{BB962C8B-B14F-4D97-AF65-F5344CB8AC3E}">
        <p14:creationId xmlns:p14="http://schemas.microsoft.com/office/powerpoint/2010/main" val="9577327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91</a:t>
            </a:fld>
            <a:endParaRPr lang="fr-FR"/>
          </a:p>
        </p:txBody>
      </p:sp>
    </p:spTree>
    <p:extLst>
      <p:ext uri="{BB962C8B-B14F-4D97-AF65-F5344CB8AC3E}">
        <p14:creationId xmlns:p14="http://schemas.microsoft.com/office/powerpoint/2010/main" val="30808104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92</a:t>
            </a:fld>
            <a:endParaRPr lang="fr-FR"/>
          </a:p>
        </p:txBody>
      </p:sp>
    </p:spTree>
    <p:extLst>
      <p:ext uri="{BB962C8B-B14F-4D97-AF65-F5344CB8AC3E}">
        <p14:creationId xmlns:p14="http://schemas.microsoft.com/office/powerpoint/2010/main" val="144272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4243214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93</a:t>
            </a:fld>
            <a:endParaRPr lang="fr-FR"/>
          </a:p>
        </p:txBody>
      </p:sp>
    </p:spTree>
    <p:extLst>
      <p:ext uri="{BB962C8B-B14F-4D97-AF65-F5344CB8AC3E}">
        <p14:creationId xmlns:p14="http://schemas.microsoft.com/office/powerpoint/2010/main" val="22347074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a:t>Remarque</a:t>
            </a:r>
            <a:r>
              <a:rPr lang="fr-FR" b="1" baseline="0" dirty="0"/>
              <a:t> </a:t>
            </a:r>
            <a:r>
              <a:rPr lang="fr-FR" b="1" dirty="0"/>
              <a:t>: </a:t>
            </a:r>
            <a:r>
              <a:rPr lang="fr-FR" sz="1200" b="1" kern="1200" dirty="0">
                <a:solidFill>
                  <a:schemeClr val="tx1"/>
                </a:solidFill>
                <a:latin typeface="+mn-lt"/>
                <a:ea typeface="+mn-ea"/>
                <a:cs typeface="+mn-cs"/>
              </a:rPr>
              <a:t>Dans certains pays, il peut y avoir un grand nombre de points focaux de la CBS et la coordination peut</a:t>
            </a:r>
            <a:r>
              <a:rPr lang="fr-FR" sz="1200" b="1" kern="1200" baseline="0" dirty="0">
                <a:solidFill>
                  <a:schemeClr val="tx1"/>
                </a:solidFill>
                <a:latin typeface="+mn-lt"/>
                <a:ea typeface="+mn-ea"/>
                <a:cs typeface="+mn-cs"/>
              </a:rPr>
              <a:t> </a:t>
            </a:r>
            <a:r>
              <a:rPr lang="fr-FR" sz="1200" b="1" kern="1200" dirty="0">
                <a:solidFill>
                  <a:schemeClr val="tx1"/>
                </a:solidFill>
                <a:latin typeface="+mn-lt"/>
                <a:ea typeface="+mn-ea"/>
                <a:cs typeface="+mn-cs"/>
              </a:rPr>
              <a:t>poser problème. Un district peut alors nommer un superviseur des points focaux de la CBS dans une communauté donnée (il peut faire partie des points focaux de la CBS) pour superviser un nombre précis de points focaux de la CBS. Les rôles clairs du superviseur communautaire devraient être bien définis afin qu’il ne soit pas celui qui décide</a:t>
            </a:r>
            <a:r>
              <a:rPr lang="fr-FR" sz="1200" b="1" kern="1200" baseline="0" dirty="0">
                <a:solidFill>
                  <a:schemeClr val="tx1"/>
                </a:solidFill>
                <a:latin typeface="+mn-lt"/>
                <a:ea typeface="+mn-ea"/>
                <a:cs typeface="+mn-cs"/>
              </a:rPr>
              <a:t> </a:t>
            </a:r>
            <a:r>
              <a:rPr lang="fr-FR" sz="1200" b="1" kern="1200" dirty="0">
                <a:solidFill>
                  <a:schemeClr val="tx1"/>
                </a:solidFill>
                <a:latin typeface="+mn-lt"/>
                <a:ea typeface="+mn-ea"/>
                <a:cs typeface="+mn-cs"/>
              </a:rPr>
              <a:t>si un facteur constitue un risque pour la santé en se fondant uniquement sur la notification.</a:t>
            </a:r>
            <a:endParaRPr lang="fr-FR" b="1"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10"/>
          </p:nvPr>
        </p:nvSpPr>
        <p:spPr/>
        <p:txBody>
          <a:bodyPr/>
          <a:lstStyle/>
          <a:p>
            <a:pPr defTabSz="955025">
              <a:defRPr/>
            </a:pPr>
            <a:fld id="{CF0D6D01-EAB7-41B9-938B-EB132FF9F011}" type="slidenum">
              <a:rPr lang="en-GB">
                <a:solidFill>
                  <a:prstClr val="black"/>
                </a:solidFill>
              </a:rPr>
              <a:pPr defTabSz="955025">
                <a:defRPr/>
              </a:pPr>
              <a:t>94</a:t>
            </a:fld>
            <a:endParaRPr lang="en-GB" dirty="0">
              <a:solidFill>
                <a:prstClr val="black"/>
              </a:solidFill>
            </a:endParaRPr>
          </a:p>
        </p:txBody>
      </p:sp>
    </p:spTree>
    <p:extLst>
      <p:ext uri="{BB962C8B-B14F-4D97-AF65-F5344CB8AC3E}">
        <p14:creationId xmlns:p14="http://schemas.microsoft.com/office/powerpoint/2010/main" val="28230879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a:t>Remarque</a:t>
            </a:r>
            <a:r>
              <a:rPr lang="fr-FR" b="1" baseline="0" dirty="0"/>
              <a:t> </a:t>
            </a:r>
            <a:r>
              <a:rPr lang="fr-FR" b="1" dirty="0"/>
              <a:t>: </a:t>
            </a:r>
            <a:r>
              <a:rPr lang="fr-FR" sz="1200" b="1" kern="1200" dirty="0">
                <a:solidFill>
                  <a:schemeClr val="tx1"/>
                </a:solidFill>
                <a:latin typeface="+mn-lt"/>
                <a:ea typeface="+mn-ea"/>
                <a:cs typeface="+mn-cs"/>
              </a:rPr>
              <a:t>Dans certains pays, il peut y avoir un grand nombre de points focaux de la CBS et la coordination peut</a:t>
            </a:r>
            <a:r>
              <a:rPr lang="fr-FR" sz="1200" b="1" kern="1200" baseline="0" dirty="0">
                <a:solidFill>
                  <a:schemeClr val="tx1"/>
                </a:solidFill>
                <a:latin typeface="+mn-lt"/>
                <a:ea typeface="+mn-ea"/>
                <a:cs typeface="+mn-cs"/>
              </a:rPr>
              <a:t> </a:t>
            </a:r>
            <a:r>
              <a:rPr lang="fr-FR" sz="1200" b="1" kern="1200" dirty="0">
                <a:solidFill>
                  <a:schemeClr val="tx1"/>
                </a:solidFill>
                <a:latin typeface="+mn-lt"/>
                <a:ea typeface="+mn-ea"/>
                <a:cs typeface="+mn-cs"/>
              </a:rPr>
              <a:t>poser problème. Un district peut alors nommer un superviseur des points focaux de la CBS dans une communauté donnée (il peut faire partie des points focaux de la CBS) pour superviser un nombre précis de points focaux de la CBS. Les rôles clairs du superviseur communautaire devraient être bien définis afin qu’il ne soit pas celui qui décide</a:t>
            </a:r>
            <a:r>
              <a:rPr lang="fr-FR" sz="1200" b="1" kern="1200" baseline="0" dirty="0">
                <a:solidFill>
                  <a:schemeClr val="tx1"/>
                </a:solidFill>
                <a:latin typeface="+mn-lt"/>
                <a:ea typeface="+mn-ea"/>
                <a:cs typeface="+mn-cs"/>
              </a:rPr>
              <a:t> </a:t>
            </a:r>
            <a:r>
              <a:rPr lang="fr-FR" sz="1200" b="1" kern="1200" dirty="0">
                <a:solidFill>
                  <a:schemeClr val="tx1"/>
                </a:solidFill>
                <a:latin typeface="+mn-lt"/>
                <a:ea typeface="+mn-ea"/>
                <a:cs typeface="+mn-cs"/>
              </a:rPr>
              <a:t>si un facteur constitue un risque pour la santé en se fondant uniquement sur la notification.</a:t>
            </a:r>
            <a:endParaRPr lang="fr-FR" b="1" dirty="0"/>
          </a:p>
        </p:txBody>
      </p:sp>
      <p:sp>
        <p:nvSpPr>
          <p:cNvPr id="4" name="Slide Number Placeholder 3"/>
          <p:cNvSpPr>
            <a:spLocks noGrp="1"/>
          </p:cNvSpPr>
          <p:nvPr>
            <p:ph type="sldNum" sz="quarter" idx="10"/>
          </p:nvPr>
        </p:nvSpPr>
        <p:spPr/>
        <p:txBody>
          <a:bodyPr/>
          <a:lstStyle/>
          <a:p>
            <a:pPr defTabSz="955025">
              <a:defRPr/>
            </a:pPr>
            <a:fld id="{CF0D6D01-EAB7-41B9-938B-EB132FF9F011}" type="slidenum">
              <a:rPr lang="en-GB">
                <a:solidFill>
                  <a:prstClr val="black"/>
                </a:solidFill>
              </a:rPr>
              <a:pPr defTabSz="955025">
                <a:defRPr/>
              </a:pPr>
              <a:t>95</a:t>
            </a:fld>
            <a:endParaRPr lang="en-GB" dirty="0">
              <a:solidFill>
                <a:prstClr val="black"/>
              </a:solidFill>
            </a:endParaRPr>
          </a:p>
        </p:txBody>
      </p:sp>
    </p:spTree>
    <p:extLst>
      <p:ext uri="{BB962C8B-B14F-4D97-AF65-F5344CB8AC3E}">
        <p14:creationId xmlns:p14="http://schemas.microsoft.com/office/powerpoint/2010/main" val="2968445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0C4E37-AD95-4E4D-9370-6D58178A1DC8}" type="slidenum">
              <a:rPr lang="fr-FR" smtClean="0"/>
              <a:pPr/>
              <a:t>96</a:t>
            </a:fld>
            <a:endParaRPr lang="fr-FR"/>
          </a:p>
        </p:txBody>
      </p:sp>
    </p:spTree>
    <p:extLst>
      <p:ext uri="{BB962C8B-B14F-4D97-AF65-F5344CB8AC3E}">
        <p14:creationId xmlns:p14="http://schemas.microsoft.com/office/powerpoint/2010/main" val="41635781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pPr marL="457200" indent="-457200">
              <a:lnSpc>
                <a:spcPct val="150000"/>
              </a:lnSpc>
              <a:spcAft>
                <a:spcPts val="1000"/>
              </a:spcAft>
              <a:buFont typeface="Arial" panose="020B0604020202020204" pitchFamily="34" charset="0"/>
              <a:buNone/>
            </a:pPr>
            <a:endParaRPr lang="en-GB"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55025">
              <a:defRPr/>
            </a:pPr>
            <a:fld id="{CF0D6D01-EAB7-41B9-938B-EB132FF9F011}" type="slidenum">
              <a:rPr lang="en-GB">
                <a:solidFill>
                  <a:prstClr val="black"/>
                </a:solidFill>
              </a:rPr>
              <a:pPr defTabSz="955025">
                <a:defRPr/>
              </a:pPr>
              <a:t>97</a:t>
            </a:fld>
            <a:endParaRPr lang="en-GB" dirty="0">
              <a:solidFill>
                <a:prstClr val="black"/>
              </a:solidFill>
            </a:endParaRPr>
          </a:p>
        </p:txBody>
      </p:sp>
    </p:spTree>
    <p:extLst>
      <p:ext uri="{BB962C8B-B14F-4D97-AF65-F5344CB8AC3E}">
        <p14:creationId xmlns:p14="http://schemas.microsoft.com/office/powerpoint/2010/main" val="29096064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pPr marL="0" indent="0">
              <a:lnSpc>
                <a:spcPct val="150000"/>
              </a:lnSpc>
              <a:spcAft>
                <a:spcPts val="1000"/>
              </a:spcAft>
              <a:buFont typeface="Arial" panose="020B0604020202020204" pitchFamily="34" charset="0"/>
              <a:buNone/>
            </a:pPr>
            <a:endParaRPr lang="en-GB"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55025">
              <a:defRPr/>
            </a:pPr>
            <a:fld id="{CF0D6D01-EAB7-41B9-938B-EB132FF9F011}" type="slidenum">
              <a:rPr lang="en-GB">
                <a:solidFill>
                  <a:prstClr val="black"/>
                </a:solidFill>
              </a:rPr>
              <a:pPr defTabSz="955025">
                <a:defRPr/>
              </a:pPr>
              <a:t>98</a:t>
            </a:fld>
            <a:endParaRPr lang="en-GB" dirty="0">
              <a:solidFill>
                <a:prstClr val="black"/>
              </a:solidFill>
            </a:endParaRPr>
          </a:p>
        </p:txBody>
      </p:sp>
    </p:spTree>
    <p:extLst>
      <p:ext uri="{BB962C8B-B14F-4D97-AF65-F5344CB8AC3E}">
        <p14:creationId xmlns:p14="http://schemas.microsoft.com/office/powerpoint/2010/main" val="19950329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55025">
              <a:defRPr/>
            </a:pPr>
            <a:fld id="{CF0D6D01-EAB7-41B9-938B-EB132FF9F011}" type="slidenum">
              <a:rPr lang="en-GB">
                <a:solidFill>
                  <a:prstClr val="black"/>
                </a:solidFill>
              </a:rPr>
              <a:pPr defTabSz="955025">
                <a:defRPr/>
              </a:pPr>
              <a:t>99</a:t>
            </a:fld>
            <a:endParaRPr lang="en-GB" dirty="0">
              <a:solidFill>
                <a:prstClr val="black"/>
              </a:solidFill>
            </a:endParaRPr>
          </a:p>
        </p:txBody>
      </p:sp>
    </p:spTree>
    <p:extLst>
      <p:ext uri="{BB962C8B-B14F-4D97-AF65-F5344CB8AC3E}">
        <p14:creationId xmlns:p14="http://schemas.microsoft.com/office/powerpoint/2010/main" val="1428462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55025">
              <a:defRPr/>
            </a:pPr>
            <a:fld id="{CF0D6D01-EAB7-41B9-938B-EB132FF9F011}" type="slidenum">
              <a:rPr lang="en-GB">
                <a:solidFill>
                  <a:prstClr val="black"/>
                </a:solidFill>
              </a:rPr>
              <a:pPr defTabSz="955025">
                <a:defRPr/>
              </a:pPr>
              <a:t>100</a:t>
            </a:fld>
            <a:endParaRPr lang="en-GB" dirty="0">
              <a:solidFill>
                <a:prstClr val="black"/>
              </a:solidFill>
            </a:endParaRPr>
          </a:p>
        </p:txBody>
      </p:sp>
    </p:spTree>
    <p:extLst>
      <p:ext uri="{BB962C8B-B14F-4D97-AF65-F5344CB8AC3E}">
        <p14:creationId xmlns:p14="http://schemas.microsoft.com/office/powerpoint/2010/main" val="36111634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55025">
              <a:defRPr/>
            </a:pPr>
            <a:fld id="{CF0D6D01-EAB7-41B9-938B-EB132FF9F011}" type="slidenum">
              <a:rPr lang="en-GB">
                <a:solidFill>
                  <a:prstClr val="black"/>
                </a:solidFill>
              </a:rPr>
              <a:pPr defTabSz="955025">
                <a:defRPr/>
              </a:pPr>
              <a:t>101</a:t>
            </a:fld>
            <a:endParaRPr lang="en-GB" dirty="0">
              <a:solidFill>
                <a:prstClr val="black"/>
              </a:solidFill>
            </a:endParaRPr>
          </a:p>
        </p:txBody>
      </p:sp>
    </p:spTree>
    <p:extLst>
      <p:ext uri="{BB962C8B-B14F-4D97-AF65-F5344CB8AC3E}">
        <p14:creationId xmlns:p14="http://schemas.microsoft.com/office/powerpoint/2010/main" val="886776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55025" rtl="0" eaLnBrk="1" fontAlgn="auto" latinLnBrk="0" hangingPunct="1">
              <a:lnSpc>
                <a:spcPct val="100000"/>
              </a:lnSpc>
              <a:spcBef>
                <a:spcPts val="0"/>
              </a:spcBef>
              <a:spcAft>
                <a:spcPts val="0"/>
              </a:spcAft>
              <a:buClrTx/>
              <a:buSzTx/>
              <a:buFontTx/>
              <a:buNone/>
              <a:tabLst/>
              <a:defRPr/>
            </a:pPr>
            <a:fld id="{CF0D6D01-EAB7-41B9-938B-EB132FF9F01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55025"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262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84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9824" y="0"/>
            <a:ext cx="8307791" cy="1238270"/>
          </a:xfrm>
          <a:solidFill>
            <a:schemeClr val="tx2">
              <a:lumMod val="60000"/>
              <a:lumOff val="40000"/>
            </a:schemeClr>
          </a:solidFill>
        </p:spPr>
        <p:txBody>
          <a:bodyPr/>
          <a:lstStyle>
            <a:lvl1pPr algn="l">
              <a:defRPr sz="25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42539" y="1451549"/>
            <a:ext cx="8291501" cy="3921667"/>
          </a:xfrm>
        </p:spPr>
        <p:txBody>
          <a:bodyPr/>
          <a:lstStyle>
            <a:lvl1pPr marL="331472" indent="-331472">
              <a:buFont typeface="Wingdings" panose="05000000000000000000" pitchFamily="2" charset="2"/>
              <a:buChar char="§"/>
              <a:defRPr sz="21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marL="178539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Footer Placeholder 2"/>
          <p:cNvSpPr>
            <a:spLocks noGrp="1"/>
          </p:cNvSpPr>
          <p:nvPr>
            <p:ph type="ftr" sz="quarter" idx="3"/>
          </p:nvPr>
        </p:nvSpPr>
        <p:spPr>
          <a:xfrm>
            <a:off x="693336" y="6155388"/>
            <a:ext cx="1778559" cy="702612"/>
          </a:xfrm>
          <a:prstGeom prst="rect">
            <a:avLst/>
          </a:prstGeom>
        </p:spPr>
        <p:txBody>
          <a:bodyPr vert="horz" lIns="91440" tIns="45720" rIns="91440" bIns="45720" rtlCol="0" anchor="ctr"/>
          <a:lstStyle>
            <a:lvl1pPr algn="l">
              <a:defRPr sz="1000" b="0" i="0">
                <a:solidFill>
                  <a:schemeClr val="bg1"/>
                </a:solidFill>
                <a:latin typeface="Arial Bold"/>
                <a:cs typeface="Arial Bold"/>
              </a:defRPr>
            </a:lvl1p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uLnTx/>
                <a:uFillTx/>
                <a:latin typeface="Arial Bold"/>
                <a:ea typeface="+mn-ea"/>
                <a:cs typeface="Arial Bold"/>
              </a:rPr>
              <a:t>Titre</a:t>
            </a:r>
            <a:r>
              <a:rPr kumimoji="0" lang="en-US" sz="1000" b="0" i="0" u="none" strike="noStrike" kern="1200" cap="none" spc="0" normalizeH="0" baseline="0" noProof="0" dirty="0">
                <a:ln>
                  <a:noFill/>
                </a:ln>
                <a:solidFill>
                  <a:prstClr val="white"/>
                </a:solidFill>
                <a:effectLst/>
                <a:uLnTx/>
                <a:uFillTx/>
                <a:latin typeface="Arial Bold"/>
                <a:ea typeface="+mn-ea"/>
                <a:cs typeface="Arial Bold"/>
              </a:rPr>
              <a:t> de la </a:t>
            </a:r>
            <a:r>
              <a:rPr kumimoji="0" lang="en-US" sz="1000" b="0" i="0" u="none" strike="noStrike" kern="1200" cap="none" spc="0" normalizeH="0" baseline="0" noProof="0" dirty="0" err="1">
                <a:ln>
                  <a:noFill/>
                </a:ln>
                <a:solidFill>
                  <a:prstClr val="white"/>
                </a:solidFill>
                <a:effectLst/>
                <a:uLnTx/>
                <a:uFillTx/>
                <a:latin typeface="Arial Bold"/>
                <a:ea typeface="+mn-ea"/>
                <a:cs typeface="Arial Bold"/>
              </a:rPr>
              <a:t>présentation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5" name="Slide Number Placeholder 3"/>
          <p:cNvSpPr>
            <a:spLocks noGrp="1"/>
          </p:cNvSpPr>
          <p:nvPr>
            <p:ph type="sldNum" sz="quarter" idx="4"/>
          </p:nvPr>
        </p:nvSpPr>
        <p:spPr>
          <a:xfrm>
            <a:off x="175856" y="6165436"/>
            <a:ext cx="410308"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272025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529" y="2678839"/>
            <a:ext cx="7772943" cy="1500322"/>
          </a:xfrm>
        </p:spPr>
        <p:txBody>
          <a:bodyPr anchor="b"/>
          <a:lstStyle>
            <a:lvl1pPr marL="0" indent="0">
              <a:buNone/>
              <a:defRPr sz="1800"/>
            </a:lvl1pPr>
            <a:lvl2pPr marL="388039" indent="0">
              <a:buNone/>
              <a:defRPr sz="1600"/>
            </a:lvl2pPr>
            <a:lvl3pPr marL="776130" indent="0">
              <a:buNone/>
              <a:defRPr sz="1400"/>
            </a:lvl3pPr>
            <a:lvl4pPr marL="1164209" indent="0">
              <a:buNone/>
              <a:defRPr sz="1200"/>
            </a:lvl4pPr>
            <a:lvl5pPr marL="1552277" indent="0">
              <a:buNone/>
              <a:defRPr sz="1200"/>
            </a:lvl5pPr>
            <a:lvl6pPr marL="1940354" indent="0">
              <a:buNone/>
              <a:defRPr sz="1200"/>
            </a:lvl6pPr>
            <a:lvl7pPr marL="2328422" indent="0">
              <a:buNone/>
              <a:defRPr sz="1200"/>
            </a:lvl7pPr>
            <a:lvl8pPr marL="2716488" indent="0">
              <a:buNone/>
              <a:defRPr sz="1200"/>
            </a:lvl8pPr>
            <a:lvl9pPr marL="3104562" indent="0">
              <a:buNone/>
              <a:defRPr sz="1200"/>
            </a:lvl9pPr>
          </a:lstStyle>
          <a:p>
            <a:pPr lvl="0"/>
            <a:r>
              <a:rPr lang="en-US" dirty="0"/>
              <a:t>Click to edit Master text styles</a:t>
            </a:r>
          </a:p>
        </p:txBody>
      </p:sp>
      <p:sp>
        <p:nvSpPr>
          <p:cNvPr id="5" name="Title 4"/>
          <p:cNvSpPr>
            <a:spLocks noGrp="1"/>
          </p:cNvSpPr>
          <p:nvPr>
            <p:ph type="title"/>
          </p:nvPr>
        </p:nvSpPr>
        <p:spPr>
          <a:xfrm>
            <a:off x="381010" y="26375"/>
            <a:ext cx="8412480" cy="1810619"/>
          </a:xfrm>
          <a:solidFill>
            <a:srgbClr val="75A1D1"/>
          </a:solidFill>
        </p:spPr>
        <p:txBody>
          <a:bodyPr/>
          <a:lstStyle>
            <a:lvl1pPr>
              <a:lnSpc>
                <a:spcPct val="200000"/>
              </a:lnSpc>
              <a:spcBef>
                <a:spcPts val="1200"/>
              </a:spcBef>
              <a:spcAft>
                <a:spcPts val="600"/>
              </a:spcAft>
              <a:defRPr sz="3600"/>
            </a:lvl1pPr>
          </a:lstStyle>
          <a:p>
            <a:r>
              <a:rPr lang="en-US" dirty="0"/>
              <a:t>Click to edit Master title style</a:t>
            </a:r>
            <a:endParaRPr lang="en-GB" dirty="0"/>
          </a:p>
        </p:txBody>
      </p:sp>
      <p:sp>
        <p:nvSpPr>
          <p:cNvPr id="6" name="Footer Placeholder 2"/>
          <p:cNvSpPr>
            <a:spLocks noGrp="1"/>
          </p:cNvSpPr>
          <p:nvPr>
            <p:ph type="ftr" sz="quarter" idx="3"/>
          </p:nvPr>
        </p:nvSpPr>
        <p:spPr>
          <a:xfrm>
            <a:off x="693336" y="6155388"/>
            <a:ext cx="1778559" cy="702612"/>
          </a:xfrm>
          <a:prstGeom prst="rect">
            <a:avLst/>
          </a:prstGeom>
        </p:spPr>
        <p:txBody>
          <a:bodyPr vert="horz" lIns="91440" tIns="45720" rIns="91440" bIns="45720" rtlCol="0" anchor="ctr"/>
          <a:lstStyle>
            <a:lvl1pPr algn="l">
              <a:defRPr sz="1000" b="0" i="0">
                <a:solidFill>
                  <a:schemeClr val="bg1"/>
                </a:solidFill>
                <a:latin typeface="Arial Bold"/>
                <a:cs typeface="Arial Bold"/>
              </a:defRPr>
            </a:lvl1p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uLnTx/>
                <a:uFillTx/>
                <a:latin typeface="Arial Bold"/>
                <a:ea typeface="+mn-ea"/>
                <a:cs typeface="Arial Bold"/>
              </a:rPr>
              <a:t>Titre</a:t>
            </a:r>
            <a:r>
              <a:rPr kumimoji="0" lang="en-US" sz="1000" b="0" i="0" u="none" strike="noStrike" kern="1200" cap="none" spc="0" normalizeH="0" baseline="0" noProof="0" dirty="0">
                <a:ln>
                  <a:noFill/>
                </a:ln>
                <a:solidFill>
                  <a:prstClr val="white"/>
                </a:solidFill>
                <a:effectLst/>
                <a:uLnTx/>
                <a:uFillTx/>
                <a:latin typeface="Arial Bold"/>
                <a:ea typeface="+mn-ea"/>
                <a:cs typeface="Arial Bold"/>
              </a:rPr>
              <a:t> de la </a:t>
            </a:r>
            <a:r>
              <a:rPr kumimoji="0" lang="en-US" sz="1000" b="0" i="0" u="none" strike="noStrike" kern="1200" cap="none" spc="0" normalizeH="0" baseline="0" noProof="0" dirty="0" err="1">
                <a:ln>
                  <a:noFill/>
                </a:ln>
                <a:solidFill>
                  <a:prstClr val="white"/>
                </a:solidFill>
                <a:effectLst/>
                <a:uLnTx/>
                <a:uFillTx/>
                <a:latin typeface="Arial Bold"/>
                <a:ea typeface="+mn-ea"/>
                <a:cs typeface="Arial Bold"/>
              </a:rPr>
              <a:t>présentation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7" name="Slide Number Placeholder 3"/>
          <p:cNvSpPr>
            <a:spLocks noGrp="1"/>
          </p:cNvSpPr>
          <p:nvPr>
            <p:ph type="sldNum" sz="quarter" idx="4"/>
          </p:nvPr>
        </p:nvSpPr>
        <p:spPr>
          <a:xfrm>
            <a:off x="175856" y="6165436"/>
            <a:ext cx="410308"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173911969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3"/>
          </p:nvPr>
        </p:nvSpPr>
        <p:spPr>
          <a:xfrm>
            <a:off x="693336" y="6155388"/>
            <a:ext cx="1778559" cy="702612"/>
          </a:xfrm>
          <a:prstGeom prst="rect">
            <a:avLst/>
          </a:prstGeom>
        </p:spPr>
        <p:txBody>
          <a:bodyPr vert="horz" lIns="91440" tIns="45720" rIns="91440" bIns="45720" rtlCol="0" anchor="ctr"/>
          <a:lstStyle>
            <a:lvl1pPr algn="l">
              <a:defRPr sz="1000" b="0" i="0">
                <a:solidFill>
                  <a:schemeClr val="bg1"/>
                </a:solidFill>
                <a:latin typeface="Arial Bold"/>
                <a:cs typeface="Arial Bold"/>
              </a:defRPr>
            </a:lvl1p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uLnTx/>
                <a:uFillTx/>
                <a:latin typeface="Arial Bold"/>
                <a:ea typeface="+mn-ea"/>
                <a:cs typeface="Arial Bold"/>
              </a:rPr>
              <a:t>Titre</a:t>
            </a:r>
            <a:r>
              <a:rPr kumimoji="0" lang="en-US" sz="1000" b="0" i="0" u="none" strike="noStrike" kern="1200" cap="none" spc="0" normalizeH="0" baseline="0" noProof="0" dirty="0">
                <a:ln>
                  <a:noFill/>
                </a:ln>
                <a:solidFill>
                  <a:prstClr val="white"/>
                </a:solidFill>
                <a:effectLst/>
                <a:uLnTx/>
                <a:uFillTx/>
                <a:latin typeface="Arial Bold"/>
                <a:ea typeface="+mn-ea"/>
                <a:cs typeface="Arial Bold"/>
              </a:rPr>
              <a:t> de la </a:t>
            </a:r>
            <a:r>
              <a:rPr kumimoji="0" lang="en-US" sz="1000" b="0" i="0" u="none" strike="noStrike" kern="1200" cap="none" spc="0" normalizeH="0" baseline="0" noProof="0" dirty="0" err="1">
                <a:ln>
                  <a:noFill/>
                </a:ln>
                <a:solidFill>
                  <a:prstClr val="white"/>
                </a:solidFill>
                <a:effectLst/>
                <a:uLnTx/>
                <a:uFillTx/>
                <a:latin typeface="Arial Bold"/>
                <a:ea typeface="+mn-ea"/>
                <a:cs typeface="Arial Bold"/>
              </a:rPr>
              <a:t>présentation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4" name="Slide Number Placeholder 3"/>
          <p:cNvSpPr>
            <a:spLocks noGrp="1"/>
          </p:cNvSpPr>
          <p:nvPr>
            <p:ph type="sldNum" sz="quarter" idx="4"/>
          </p:nvPr>
        </p:nvSpPr>
        <p:spPr>
          <a:xfrm>
            <a:off x="175856" y="6165436"/>
            <a:ext cx="410308"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143129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1380815"/>
            <a:ext cx="4080591" cy="4204725"/>
          </a:xfrm>
        </p:spPr>
        <p:txBody>
          <a:bodyPr/>
          <a:lstStyle>
            <a:lvl1pPr>
              <a:defRPr sz="21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53450" y="1380815"/>
            <a:ext cx="4080591" cy="4204725"/>
          </a:xfrm>
        </p:spPr>
        <p:txBody>
          <a:bodyPr/>
          <a:lstStyle>
            <a:lvl1pPr>
              <a:defRPr sz="21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2"/>
          <p:cNvSpPr>
            <a:spLocks noGrp="1"/>
          </p:cNvSpPr>
          <p:nvPr>
            <p:ph type="ftr" sz="quarter" idx="3"/>
          </p:nvPr>
        </p:nvSpPr>
        <p:spPr>
          <a:xfrm>
            <a:off x="693336" y="6155388"/>
            <a:ext cx="1778559" cy="702612"/>
          </a:xfrm>
          <a:prstGeom prst="rect">
            <a:avLst/>
          </a:prstGeom>
        </p:spPr>
        <p:txBody>
          <a:bodyPr vert="horz" lIns="91440" tIns="45720" rIns="91440" bIns="45720" rtlCol="0" anchor="ctr"/>
          <a:lstStyle>
            <a:lvl1pPr algn="l">
              <a:defRPr sz="1000" b="0" i="0">
                <a:solidFill>
                  <a:schemeClr val="bg1"/>
                </a:solidFill>
                <a:latin typeface="Arial Bold"/>
                <a:cs typeface="Arial Bold"/>
              </a:defRPr>
            </a:lvl1p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uLnTx/>
                <a:uFillTx/>
                <a:latin typeface="Arial Bold"/>
                <a:ea typeface="+mn-ea"/>
                <a:cs typeface="Arial Bold"/>
              </a:rPr>
              <a:t>Titre</a:t>
            </a:r>
            <a:r>
              <a:rPr kumimoji="0" lang="en-US" sz="1000" b="0" i="0" u="none" strike="noStrike" kern="1200" cap="none" spc="0" normalizeH="0" baseline="0" noProof="0" dirty="0">
                <a:ln>
                  <a:noFill/>
                </a:ln>
                <a:solidFill>
                  <a:prstClr val="white"/>
                </a:solidFill>
                <a:effectLst/>
                <a:uLnTx/>
                <a:uFillTx/>
                <a:latin typeface="Arial Bold"/>
                <a:ea typeface="+mn-ea"/>
                <a:cs typeface="Arial Bold"/>
              </a:rPr>
              <a:t> de la </a:t>
            </a:r>
            <a:r>
              <a:rPr kumimoji="0" lang="en-US" sz="1000" b="0" i="0" u="none" strike="noStrike" kern="1200" cap="none" spc="0" normalizeH="0" baseline="0" noProof="0" dirty="0" err="1">
                <a:ln>
                  <a:noFill/>
                </a:ln>
                <a:solidFill>
                  <a:prstClr val="white"/>
                </a:solidFill>
                <a:effectLst/>
                <a:uLnTx/>
                <a:uFillTx/>
                <a:latin typeface="Arial Bold"/>
                <a:ea typeface="+mn-ea"/>
                <a:cs typeface="Arial Bold"/>
              </a:rPr>
              <a:t>présentation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9" name="Slide Number Placeholder 3"/>
          <p:cNvSpPr>
            <a:spLocks noGrp="1"/>
          </p:cNvSpPr>
          <p:nvPr>
            <p:ph type="sldNum" sz="quarter" idx="4"/>
          </p:nvPr>
        </p:nvSpPr>
        <p:spPr>
          <a:xfrm>
            <a:off x="175856" y="6165436"/>
            <a:ext cx="410308"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275541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54" y="275017"/>
            <a:ext cx="8229057" cy="11432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388039" indent="0">
              <a:buNone/>
              <a:defRPr sz="1800" b="1"/>
            </a:lvl2pPr>
            <a:lvl3pPr marL="776130" indent="0">
              <a:buNone/>
              <a:defRPr sz="1600" b="1"/>
            </a:lvl3pPr>
            <a:lvl4pPr marL="1164209" indent="0">
              <a:buNone/>
              <a:defRPr sz="1400" b="1"/>
            </a:lvl4pPr>
            <a:lvl5pPr marL="1552277" indent="0">
              <a:buNone/>
              <a:defRPr sz="1400" b="1"/>
            </a:lvl5pPr>
            <a:lvl6pPr marL="1940354" indent="0">
              <a:buNone/>
              <a:defRPr sz="1400" b="1"/>
            </a:lvl6pPr>
            <a:lvl7pPr marL="2328422" indent="0">
              <a:buNone/>
              <a:defRPr sz="1400" b="1"/>
            </a:lvl7pPr>
            <a:lvl8pPr marL="2716488" indent="0">
              <a:buNone/>
              <a:defRPr sz="1400" b="1"/>
            </a:lvl8pPr>
            <a:lvl9pPr marL="3104562" indent="0">
              <a:buNone/>
              <a:defRPr sz="1400" b="1"/>
            </a:lvl9pPr>
          </a:lstStyle>
          <a:p>
            <a:pPr lvl="0"/>
            <a:r>
              <a:rPr lang="en-US" dirty="0"/>
              <a:t>Click to edit Master text styles</a:t>
            </a:r>
          </a:p>
        </p:txBody>
      </p:sp>
      <p:sp>
        <p:nvSpPr>
          <p:cNvPr id="4" name="Content Placeholder 3"/>
          <p:cNvSpPr>
            <a:spLocks noGrp="1"/>
          </p:cNvSpPr>
          <p:nvPr>
            <p:ph sz="half" idx="2"/>
          </p:nvPr>
        </p:nvSpPr>
        <p:spPr>
          <a:xfrm>
            <a:off x="457474" y="2174175"/>
            <a:ext cx="4039867" cy="348707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388039" indent="0">
              <a:buNone/>
              <a:defRPr sz="1800" b="1"/>
            </a:lvl2pPr>
            <a:lvl3pPr marL="776130" indent="0">
              <a:buNone/>
              <a:defRPr sz="1600" b="1"/>
            </a:lvl3pPr>
            <a:lvl4pPr marL="1164209" indent="0">
              <a:buNone/>
              <a:defRPr sz="1400" b="1"/>
            </a:lvl4pPr>
            <a:lvl5pPr marL="1552277" indent="0">
              <a:buNone/>
              <a:defRPr sz="1400" b="1"/>
            </a:lvl5pPr>
            <a:lvl6pPr marL="1940354" indent="0">
              <a:buNone/>
              <a:defRPr sz="1400" b="1"/>
            </a:lvl6pPr>
            <a:lvl7pPr marL="2328422" indent="0">
              <a:buNone/>
              <a:defRPr sz="1400" b="1"/>
            </a:lvl7pPr>
            <a:lvl8pPr marL="2716488" indent="0">
              <a:buNone/>
              <a:defRPr sz="1400" b="1"/>
            </a:lvl8pPr>
            <a:lvl9pPr marL="3104562"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307" y="2174175"/>
            <a:ext cx="4041225" cy="348707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bwMode="auto">
          <a:xfrm>
            <a:off x="2" y="6019720"/>
            <a:ext cx="4065931" cy="838280"/>
          </a:xfrm>
          <a:prstGeom prst="rect">
            <a:avLst/>
          </a:prstGeom>
          <a:solidFill>
            <a:srgbClr val="1E7FB8"/>
          </a:solidFill>
          <a:ln w="9525" cap="flat" cmpd="sng" algn="ctr">
            <a:noFill/>
            <a:prstDash val="solid"/>
            <a:round/>
            <a:headEnd type="none" w="med" len="med"/>
            <a:tailEnd type="none" w="med" len="med"/>
          </a:ln>
          <a:effectLst/>
          <a:extLst/>
        </p:spPr>
        <p:txBody>
          <a:bodyPr vert="horz" wrap="square" lIns="77868" tIns="38934" rIns="77868" bIns="38934" numCol="1" spcCol="0" rtlCol="0" anchor="t" anchorCtr="0" compatLnSpc="1">
            <a:prstTxWarp prst="textNoShape">
              <a:avLst/>
            </a:prstTxWarp>
          </a:bodyPr>
          <a:lstStyle/>
          <a:p>
            <a:pPr marL="0" marR="0" lvl="0" indent="0" algn="l" defTabSz="888264" rtl="1" eaLnBrk="1" fontAlgn="base" latinLnBrk="0" hangingPunct="1">
              <a:lnSpc>
                <a:spcPct val="100000"/>
              </a:lnSpc>
              <a:spcBef>
                <a:spcPct val="0"/>
              </a:spcBef>
              <a:spcAft>
                <a:spcPct val="0"/>
              </a:spcAft>
              <a:buClrTx/>
              <a:buSzTx/>
              <a:buFontTx/>
              <a:buNone/>
              <a:tabLst/>
              <a:defRPr/>
            </a:pPr>
            <a:endParaRPr kumimoji="0" lang="en-GB" sz="3400" b="1" i="0" u="none" strike="noStrike" kern="1200" cap="none" spc="0" normalizeH="0" baseline="0" noProof="0">
              <a:ln>
                <a:noFill/>
              </a:ln>
              <a:solidFill>
                <a:srgbClr val="000066"/>
              </a:solidFill>
              <a:effectLst/>
              <a:uLnTx/>
              <a:uFillTx/>
              <a:latin typeface="Arial"/>
              <a:ea typeface="+mn-ea"/>
              <a:cs typeface="Arial"/>
            </a:endParaRPr>
          </a:p>
        </p:txBody>
      </p:sp>
      <p:sp>
        <p:nvSpPr>
          <p:cNvPr id="8" name="Footer Placeholder 2"/>
          <p:cNvSpPr>
            <a:spLocks noGrp="1"/>
          </p:cNvSpPr>
          <p:nvPr>
            <p:ph type="ftr" sz="quarter" idx="10"/>
          </p:nvPr>
        </p:nvSpPr>
        <p:spPr>
          <a:xfrm>
            <a:off x="693336" y="6155388"/>
            <a:ext cx="1778559" cy="702612"/>
          </a:xfrm>
          <a:prstGeom prst="rect">
            <a:avLst/>
          </a:prstGeom>
        </p:spPr>
        <p:txBody>
          <a:bodyPr vert="horz" lIns="91440" tIns="45720" rIns="91440" bIns="45720" rtlCol="0" anchor="ctr"/>
          <a:lstStyle>
            <a:lvl1pPr algn="l">
              <a:defRPr sz="1000" b="0" i="0">
                <a:solidFill>
                  <a:schemeClr val="bg1"/>
                </a:solidFill>
                <a:latin typeface="Arial Bold"/>
                <a:cs typeface="Arial Bold"/>
              </a:defRPr>
            </a:lvl1p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uLnTx/>
                <a:uFillTx/>
                <a:latin typeface="Arial Bold"/>
                <a:ea typeface="+mn-ea"/>
                <a:cs typeface="Arial Bold"/>
              </a:rPr>
              <a:t>Titre</a:t>
            </a:r>
            <a:r>
              <a:rPr kumimoji="0" lang="en-US" sz="1000" b="0" i="0" u="none" strike="noStrike" kern="1200" cap="none" spc="0" normalizeH="0" baseline="0" noProof="0" dirty="0">
                <a:ln>
                  <a:noFill/>
                </a:ln>
                <a:solidFill>
                  <a:prstClr val="white"/>
                </a:solidFill>
                <a:effectLst/>
                <a:uLnTx/>
                <a:uFillTx/>
                <a:latin typeface="Arial Bold"/>
                <a:ea typeface="+mn-ea"/>
                <a:cs typeface="Arial Bold"/>
              </a:rPr>
              <a:t> de la </a:t>
            </a:r>
            <a:r>
              <a:rPr kumimoji="0" lang="en-US" sz="1000" b="0" i="0" u="none" strike="noStrike" kern="1200" cap="none" spc="0" normalizeH="0" baseline="0" noProof="0" dirty="0" err="1">
                <a:ln>
                  <a:noFill/>
                </a:ln>
                <a:solidFill>
                  <a:prstClr val="white"/>
                </a:solidFill>
                <a:effectLst/>
                <a:uLnTx/>
                <a:uFillTx/>
                <a:latin typeface="Arial Bold"/>
                <a:ea typeface="+mn-ea"/>
                <a:cs typeface="Arial Bold"/>
              </a:rPr>
              <a:t>présentation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9" name="Slide Number Placeholder 3"/>
          <p:cNvSpPr>
            <a:spLocks noGrp="1"/>
          </p:cNvSpPr>
          <p:nvPr>
            <p:ph type="sldNum" sz="quarter" idx="11"/>
          </p:nvPr>
        </p:nvSpPr>
        <p:spPr>
          <a:xfrm>
            <a:off x="175856" y="6165436"/>
            <a:ext cx="410308"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352582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59" y="4800456"/>
            <a:ext cx="5486943" cy="567300"/>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059" y="613376"/>
            <a:ext cx="5486943" cy="4113648"/>
          </a:xfrm>
        </p:spPr>
        <p:txBody>
          <a:bodyPr/>
          <a:lstStyle>
            <a:lvl1pPr marL="0" indent="0">
              <a:buNone/>
              <a:defRPr sz="2800"/>
            </a:lvl1pPr>
            <a:lvl2pPr marL="388039" indent="0">
              <a:buNone/>
              <a:defRPr sz="2500"/>
            </a:lvl2pPr>
            <a:lvl3pPr marL="776130" indent="0">
              <a:buNone/>
              <a:defRPr sz="2100"/>
            </a:lvl3pPr>
            <a:lvl4pPr marL="1164209" indent="0">
              <a:buNone/>
              <a:defRPr sz="1800"/>
            </a:lvl4pPr>
            <a:lvl5pPr marL="1552277" indent="0">
              <a:buNone/>
              <a:defRPr sz="1800"/>
            </a:lvl5pPr>
            <a:lvl6pPr marL="1940354" indent="0">
              <a:buNone/>
              <a:defRPr sz="1800"/>
            </a:lvl6pPr>
            <a:lvl7pPr marL="2328422" indent="0">
              <a:buNone/>
              <a:defRPr sz="1800"/>
            </a:lvl7pPr>
            <a:lvl8pPr marL="2716488" indent="0">
              <a:buNone/>
              <a:defRPr sz="1800"/>
            </a:lvl8pPr>
            <a:lvl9pPr marL="3104562" indent="0">
              <a:buNone/>
              <a:defRPr sz="1800"/>
            </a:lvl9pPr>
          </a:lstStyle>
          <a:p>
            <a:pPr lvl="0"/>
            <a:endParaRPr lang="en-US" noProof="0"/>
          </a:p>
        </p:txBody>
      </p:sp>
      <p:sp>
        <p:nvSpPr>
          <p:cNvPr id="6" name="Footer Placeholder 2"/>
          <p:cNvSpPr>
            <a:spLocks noGrp="1"/>
          </p:cNvSpPr>
          <p:nvPr>
            <p:ph type="ftr" sz="quarter" idx="3"/>
          </p:nvPr>
        </p:nvSpPr>
        <p:spPr>
          <a:xfrm>
            <a:off x="693336" y="6155388"/>
            <a:ext cx="1778559" cy="702612"/>
          </a:xfrm>
          <a:prstGeom prst="rect">
            <a:avLst/>
          </a:prstGeom>
        </p:spPr>
        <p:txBody>
          <a:bodyPr vert="horz" lIns="91440" tIns="45720" rIns="91440" bIns="45720" rtlCol="0" anchor="ctr"/>
          <a:lstStyle>
            <a:lvl1pPr algn="l">
              <a:defRPr sz="1000" b="0" i="0">
                <a:solidFill>
                  <a:schemeClr val="bg1"/>
                </a:solidFill>
                <a:latin typeface="Arial Bold"/>
                <a:cs typeface="Arial Bold"/>
              </a:defRPr>
            </a:lvl1p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uLnTx/>
                <a:uFillTx/>
                <a:latin typeface="Arial Bold"/>
                <a:ea typeface="+mn-ea"/>
                <a:cs typeface="Arial Bold"/>
              </a:rPr>
              <a:t>Titre</a:t>
            </a:r>
            <a:r>
              <a:rPr kumimoji="0" lang="en-US" sz="1000" b="0" i="0" u="none" strike="noStrike" kern="1200" cap="none" spc="0" normalizeH="0" baseline="0" noProof="0" dirty="0">
                <a:ln>
                  <a:noFill/>
                </a:ln>
                <a:solidFill>
                  <a:prstClr val="white"/>
                </a:solidFill>
                <a:effectLst/>
                <a:uLnTx/>
                <a:uFillTx/>
                <a:latin typeface="Arial Bold"/>
                <a:ea typeface="+mn-ea"/>
                <a:cs typeface="Arial Bold"/>
              </a:rPr>
              <a:t> de la </a:t>
            </a:r>
            <a:r>
              <a:rPr kumimoji="0" lang="en-US" sz="1000" b="0" i="0" u="none" strike="noStrike" kern="1200" cap="none" spc="0" normalizeH="0" baseline="0" noProof="0" dirty="0" err="1">
                <a:ln>
                  <a:noFill/>
                </a:ln>
                <a:solidFill>
                  <a:prstClr val="white"/>
                </a:solidFill>
                <a:effectLst/>
                <a:uLnTx/>
                <a:uFillTx/>
                <a:latin typeface="Arial Bold"/>
                <a:ea typeface="+mn-ea"/>
                <a:cs typeface="Arial Bold"/>
              </a:rPr>
              <a:t>présentation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7" name="Slide Number Placeholder 3"/>
          <p:cNvSpPr>
            <a:spLocks noGrp="1"/>
          </p:cNvSpPr>
          <p:nvPr>
            <p:ph type="sldNum" sz="quarter" idx="4"/>
          </p:nvPr>
        </p:nvSpPr>
        <p:spPr>
          <a:xfrm>
            <a:off x="175856" y="6165436"/>
            <a:ext cx="410308"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419699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3"/>
          </p:nvPr>
        </p:nvSpPr>
        <p:spPr>
          <a:xfrm>
            <a:off x="693336" y="6155388"/>
            <a:ext cx="1778559" cy="702612"/>
          </a:xfrm>
          <a:prstGeom prst="rect">
            <a:avLst/>
          </a:prstGeom>
        </p:spPr>
        <p:txBody>
          <a:bodyPr vert="horz" lIns="91440" tIns="45720" rIns="91440" bIns="45720" rtlCol="0" anchor="ctr"/>
          <a:lstStyle>
            <a:lvl1pPr algn="l">
              <a:defRPr sz="1000" b="0" i="0">
                <a:solidFill>
                  <a:schemeClr val="bg1"/>
                </a:solidFill>
                <a:latin typeface="Arial Bold"/>
                <a:cs typeface="Arial Bold"/>
              </a:defRPr>
            </a:lvl1p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uLnTx/>
                <a:uFillTx/>
                <a:latin typeface="Arial Bold"/>
                <a:ea typeface="+mn-ea"/>
                <a:cs typeface="Arial Bold"/>
              </a:rPr>
              <a:t>Titre</a:t>
            </a:r>
            <a:r>
              <a:rPr kumimoji="0" lang="en-US" sz="1000" b="0" i="0" u="none" strike="noStrike" kern="1200" cap="none" spc="0" normalizeH="0" baseline="0" noProof="0" dirty="0">
                <a:ln>
                  <a:noFill/>
                </a:ln>
                <a:solidFill>
                  <a:prstClr val="white"/>
                </a:solidFill>
                <a:effectLst/>
                <a:uLnTx/>
                <a:uFillTx/>
                <a:latin typeface="Arial Bold"/>
                <a:ea typeface="+mn-ea"/>
                <a:cs typeface="Arial Bold"/>
              </a:rPr>
              <a:t> de la </a:t>
            </a:r>
            <a:r>
              <a:rPr kumimoji="0" lang="en-US" sz="1000" b="0" i="0" u="none" strike="noStrike" kern="1200" cap="none" spc="0" normalizeH="0" baseline="0" noProof="0" dirty="0" err="1">
                <a:ln>
                  <a:noFill/>
                </a:ln>
                <a:solidFill>
                  <a:prstClr val="white"/>
                </a:solidFill>
                <a:effectLst/>
                <a:uLnTx/>
                <a:uFillTx/>
                <a:latin typeface="Arial Bold"/>
                <a:ea typeface="+mn-ea"/>
                <a:cs typeface="Arial Bold"/>
              </a:rPr>
              <a:t>présentation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6" name="Slide Number Placeholder 3"/>
          <p:cNvSpPr>
            <a:spLocks noGrp="1"/>
          </p:cNvSpPr>
          <p:nvPr>
            <p:ph type="sldNum" sz="quarter" idx="4"/>
          </p:nvPr>
        </p:nvSpPr>
        <p:spPr>
          <a:xfrm>
            <a:off x="175856" y="6165436"/>
            <a:ext cx="410308"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379959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6727682" cy="5992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3"/>
          </p:nvPr>
        </p:nvSpPr>
        <p:spPr>
          <a:xfrm>
            <a:off x="693336" y="6155388"/>
            <a:ext cx="1778559" cy="702612"/>
          </a:xfrm>
          <a:prstGeom prst="rect">
            <a:avLst/>
          </a:prstGeom>
        </p:spPr>
        <p:txBody>
          <a:bodyPr vert="horz" lIns="91440" tIns="45720" rIns="91440" bIns="45720" rtlCol="0" anchor="ctr"/>
          <a:lstStyle>
            <a:lvl1pPr algn="l">
              <a:defRPr sz="1000" b="0" i="0">
                <a:solidFill>
                  <a:schemeClr val="bg1"/>
                </a:solidFill>
                <a:latin typeface="Arial Bold"/>
                <a:cs typeface="Arial Bold"/>
              </a:defRPr>
            </a:lvl1p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uLnTx/>
                <a:uFillTx/>
                <a:latin typeface="Arial Bold"/>
                <a:ea typeface="+mn-ea"/>
                <a:cs typeface="Arial Bold"/>
              </a:rPr>
              <a:t>Titre</a:t>
            </a:r>
            <a:r>
              <a:rPr kumimoji="0" lang="en-US" sz="1000" b="0" i="0" u="none" strike="noStrike" kern="1200" cap="none" spc="0" normalizeH="0" baseline="0" noProof="0" dirty="0">
                <a:ln>
                  <a:noFill/>
                </a:ln>
                <a:solidFill>
                  <a:prstClr val="white"/>
                </a:solidFill>
                <a:effectLst/>
                <a:uLnTx/>
                <a:uFillTx/>
                <a:latin typeface="Arial Bold"/>
                <a:ea typeface="+mn-ea"/>
                <a:cs typeface="Arial Bold"/>
              </a:rPr>
              <a:t> de la </a:t>
            </a:r>
            <a:r>
              <a:rPr kumimoji="0" lang="en-US" sz="1000" b="0" i="0" u="none" strike="noStrike" kern="1200" cap="none" spc="0" normalizeH="0" baseline="0" noProof="0" dirty="0" err="1">
                <a:ln>
                  <a:noFill/>
                </a:ln>
                <a:solidFill>
                  <a:prstClr val="white"/>
                </a:solidFill>
                <a:effectLst/>
                <a:uLnTx/>
                <a:uFillTx/>
                <a:latin typeface="Arial Bold"/>
                <a:ea typeface="+mn-ea"/>
                <a:cs typeface="Arial Bold"/>
              </a:rPr>
              <a:t>présentation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6" name="Slide Number Placeholder 3"/>
          <p:cNvSpPr>
            <a:spLocks noGrp="1"/>
          </p:cNvSpPr>
          <p:nvPr>
            <p:ph type="sldNum" sz="quarter" idx="4"/>
          </p:nvPr>
        </p:nvSpPr>
        <p:spPr>
          <a:xfrm>
            <a:off x="175856" y="6165436"/>
            <a:ext cx="410308"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1850728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47969" y="0"/>
            <a:ext cx="8258922"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dirty="0"/>
              <a:t>Click to edit Master title style</a:t>
            </a:r>
          </a:p>
        </p:txBody>
      </p:sp>
      <p:sp>
        <p:nvSpPr>
          <p:cNvPr id="1027" name="Rectangle 4"/>
          <p:cNvSpPr>
            <a:spLocks noGrp="1" noChangeArrowheads="1"/>
          </p:cNvSpPr>
          <p:nvPr>
            <p:ph type="body" idx="1"/>
          </p:nvPr>
        </p:nvSpPr>
        <p:spPr bwMode="auto">
          <a:xfrm>
            <a:off x="442539" y="1380815"/>
            <a:ext cx="8291501" cy="4208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dirty="0"/>
              <a:t>Click to edit Master text styles</a:t>
            </a:r>
          </a:p>
          <a:p>
            <a:pPr lvl="1"/>
            <a:r>
              <a:rPr lang="en-US" altLang="fr-FR" dirty="0"/>
              <a:t>Second level</a:t>
            </a:r>
          </a:p>
          <a:p>
            <a:pPr lvl="2"/>
            <a:r>
              <a:rPr lang="en-US" altLang="fr-FR" dirty="0"/>
              <a:t>Third level</a:t>
            </a:r>
          </a:p>
          <a:p>
            <a:pPr lvl="3"/>
            <a:r>
              <a:rPr lang="en-US" altLang="fr-FR" dirty="0"/>
              <a:t>Fourth level</a:t>
            </a:r>
          </a:p>
        </p:txBody>
      </p:sp>
      <p:sp>
        <p:nvSpPr>
          <p:cNvPr id="8" name="Rectangle 7"/>
          <p:cNvSpPr/>
          <p:nvPr/>
        </p:nvSpPr>
        <p:spPr bwMode="auto">
          <a:xfrm>
            <a:off x="3" y="6165304"/>
            <a:ext cx="5652117" cy="720080"/>
          </a:xfrm>
          <a:prstGeom prst="rect">
            <a:avLst/>
          </a:prstGeom>
          <a:solidFill>
            <a:srgbClr val="1E7FB8"/>
          </a:solidFill>
          <a:ln w="9525" cap="flat" cmpd="sng" algn="ctr">
            <a:noFill/>
            <a:prstDash val="solid"/>
            <a:round/>
            <a:headEnd type="none" w="med" len="med"/>
            <a:tailEnd type="none" w="med" len="med"/>
          </a:ln>
          <a:effectLst/>
          <a:extLst/>
        </p:spPr>
        <p:txBody>
          <a:bodyPr vert="horz" wrap="square" lIns="77868" tIns="38934" rIns="77868" bIns="38934" numCol="1" spcCol="0" rtlCol="0" anchor="t" anchorCtr="0" compatLnSpc="1">
            <a:prstTxWarp prst="textNoShape">
              <a:avLst/>
            </a:prstTxWarp>
          </a:bodyPr>
          <a:lstStyle/>
          <a:p>
            <a:pPr marL="0" marR="0" lvl="0" indent="0" algn="l" defTabSz="888264" rtl="1" eaLnBrk="1" fontAlgn="base" latinLnBrk="0" hangingPunct="1">
              <a:lnSpc>
                <a:spcPct val="100000"/>
              </a:lnSpc>
              <a:spcBef>
                <a:spcPct val="0"/>
              </a:spcBef>
              <a:spcAft>
                <a:spcPct val="0"/>
              </a:spcAft>
              <a:buClrTx/>
              <a:buSzTx/>
              <a:buFontTx/>
              <a:buNone/>
              <a:tabLst/>
              <a:defRPr/>
            </a:pPr>
            <a:endParaRPr kumimoji="0" lang="en-GB" sz="3400" b="1" i="0" u="none" strike="noStrike" kern="1200" cap="none" spc="0" normalizeH="0" baseline="0" noProof="0">
              <a:ln>
                <a:noFill/>
              </a:ln>
              <a:solidFill>
                <a:srgbClr val="000066"/>
              </a:solidFill>
              <a:effectLst/>
              <a:uLnTx/>
              <a:uFillTx/>
              <a:latin typeface="Arial"/>
              <a:ea typeface="+mn-ea"/>
              <a:cs typeface="Arial"/>
            </a:endParaRPr>
          </a:p>
        </p:txBody>
      </p:sp>
      <p:sp>
        <p:nvSpPr>
          <p:cNvPr id="10" name="Footer Placeholder 2"/>
          <p:cNvSpPr>
            <a:spLocks noGrp="1"/>
          </p:cNvSpPr>
          <p:nvPr>
            <p:ph type="ftr" sz="quarter" idx="3"/>
          </p:nvPr>
        </p:nvSpPr>
        <p:spPr>
          <a:xfrm>
            <a:off x="755576" y="6381328"/>
            <a:ext cx="2448272" cy="432048"/>
          </a:xfrm>
          <a:prstGeom prst="rect">
            <a:avLst/>
          </a:prstGeom>
        </p:spPr>
        <p:txBody>
          <a:bodyPr vert="horz" lIns="91440" tIns="45720" rIns="91440" bIns="45720" rtlCol="0" anchor="ctr"/>
          <a:lstStyle>
            <a:lvl1pPr algn="l">
              <a:defRPr sz="1000" b="0" i="0">
                <a:solidFill>
                  <a:schemeClr val="bg1"/>
                </a:solidFill>
                <a:latin typeface="Arial Narrow" panose="020B0606020202030204" pitchFamily="34" charset="0"/>
                <a:cs typeface="Arial Bold"/>
              </a:defRPr>
            </a:lvl1p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uLnTx/>
                <a:uFillTx/>
                <a:latin typeface="Arial Narrow" panose="020B0606020202030204" pitchFamily="34" charset="0"/>
                <a:ea typeface="+mn-ea"/>
                <a:cs typeface="Arial Bold"/>
              </a:rPr>
              <a:t>Titre</a:t>
            </a:r>
            <a:r>
              <a:rPr kumimoji="0" lang="en-US" sz="1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Bold"/>
              </a:rPr>
              <a:t> de la </a:t>
            </a:r>
            <a:r>
              <a:rPr kumimoji="0" lang="en-US" sz="1000" b="0" i="0" u="none" strike="noStrike" kern="1200" cap="none" spc="0" normalizeH="0" baseline="0" noProof="0" dirty="0" err="1">
                <a:ln>
                  <a:noFill/>
                </a:ln>
                <a:solidFill>
                  <a:prstClr val="white"/>
                </a:solidFill>
                <a:effectLst/>
                <a:uLnTx/>
                <a:uFillTx/>
                <a:latin typeface="Arial Narrow" panose="020B0606020202030204" pitchFamily="34" charset="0"/>
                <a:ea typeface="+mn-ea"/>
                <a:cs typeface="Arial Bold"/>
              </a:rPr>
              <a:t>présentation</a:t>
            </a:r>
            <a:endParaRPr kumimoji="0" lang="en-US" sz="1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Bold"/>
            </a:endParaRPr>
          </a:p>
        </p:txBody>
      </p:sp>
      <p:sp>
        <p:nvSpPr>
          <p:cNvPr id="11" name="Slide Number Placeholder 3"/>
          <p:cNvSpPr>
            <a:spLocks noGrp="1"/>
          </p:cNvSpPr>
          <p:nvPr>
            <p:ph type="sldNum" sz="quarter" idx="4"/>
          </p:nvPr>
        </p:nvSpPr>
        <p:spPr>
          <a:xfrm>
            <a:off x="179512" y="6414789"/>
            <a:ext cx="410308" cy="365125"/>
          </a:xfrm>
          <a:prstGeom prst="rect">
            <a:avLst/>
          </a:prstGeom>
        </p:spPr>
        <p:txBody>
          <a:bodyPr vert="horz" lIns="91440" tIns="45720" rIns="91440" bIns="45720" rtlCol="0" anchor="ctr"/>
          <a:lstStyle>
            <a:lvl1pPr algn="r">
              <a:defRPr sz="1200">
                <a:solidFill>
                  <a:schemeClr val="bg1"/>
                </a:solidFill>
                <a:latin typeface="Arial Narrow" panose="020B0606020202030204" pitchFamily="34" charset="0"/>
              </a:defRPr>
            </a:lvl1p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pic>
        <p:nvPicPr>
          <p:cNvPr id="14"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55976" y="6309320"/>
            <a:ext cx="1113120" cy="4484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12" cstate="print">
            <a:extLst>
              <a:ext uri="{28A0092B-C50C-407E-A947-70E740481C1C}">
                <a14:useLocalDpi xmlns:a14="http://schemas.microsoft.com/office/drawing/2010/main" val="0"/>
              </a:ext>
            </a:extLst>
          </a:blip>
          <a:srcRect l="3229" t="46509" r="50834" b="26746"/>
          <a:stretch/>
        </p:blipFill>
        <p:spPr>
          <a:xfrm>
            <a:off x="5652121" y="5949280"/>
            <a:ext cx="3491879" cy="920647"/>
          </a:xfrm>
          <a:prstGeom prst="rect">
            <a:avLst/>
          </a:prstGeom>
        </p:spPr>
      </p:pic>
      <p:sp>
        <p:nvSpPr>
          <p:cNvPr id="9" name="Title 7"/>
          <p:cNvSpPr txBox="1">
            <a:spLocks/>
          </p:cNvSpPr>
          <p:nvPr userDrawn="1"/>
        </p:nvSpPr>
        <p:spPr>
          <a:xfrm>
            <a:off x="455212" y="269028"/>
            <a:ext cx="8307791" cy="838183"/>
          </a:xfrm>
          <a:prstGeom prst="rect">
            <a:avLst/>
          </a:prstGeom>
          <a:solidFill>
            <a:schemeClr val="bg2">
              <a:lumMod val="50000"/>
            </a:schemeClr>
          </a:solidFill>
          <a:ln>
            <a:solidFill>
              <a:schemeClr val="accent3">
                <a:lumMod val="40000"/>
                <a:lumOff val="60000"/>
              </a:schemeClr>
            </a:solidFill>
          </a:ln>
        </p:spPr>
        <p:txBody>
          <a:bodyPr/>
          <a:lstStyle>
            <a:lvl1pPr algn="l" defTabSz="880152" rtl="0" eaLnBrk="0" fontAlgn="base" hangingPunct="0">
              <a:spcBef>
                <a:spcPct val="0"/>
              </a:spcBef>
              <a:spcAft>
                <a:spcPct val="0"/>
              </a:spcAft>
              <a:defRPr sz="2500" b="1">
                <a:solidFill>
                  <a:schemeClr val="tx1"/>
                </a:solidFill>
                <a:latin typeface="Calibri" panose="020F0502020204030204" pitchFamily="34" charset="0"/>
                <a:ea typeface="Calibri" pitchFamily="34" charset="0"/>
                <a:cs typeface="Calibri" panose="020F0502020204030204" pitchFamily="34" charset="0"/>
              </a:defRPr>
            </a:lvl1pPr>
            <a:lvl2pPr algn="l" defTabSz="880152"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2pPr>
            <a:lvl3pPr algn="l" defTabSz="880152"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3pPr>
            <a:lvl4pPr algn="l" defTabSz="880152"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4pPr>
            <a:lvl5pPr algn="l" defTabSz="880152"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5pPr>
            <a:lvl6pPr marL="388039" algn="ctr" defTabSz="885297" rtl="0" fontAlgn="base">
              <a:spcBef>
                <a:spcPct val="0"/>
              </a:spcBef>
              <a:spcAft>
                <a:spcPct val="0"/>
              </a:spcAft>
              <a:defRPr sz="3500" b="1">
                <a:solidFill>
                  <a:srgbClr val="000066"/>
                </a:solidFill>
                <a:latin typeface="Arial" charset="0"/>
                <a:cs typeface="Arial" charset="0"/>
              </a:defRPr>
            </a:lvl6pPr>
            <a:lvl7pPr marL="776130" algn="ctr" defTabSz="885297" rtl="0" fontAlgn="base">
              <a:spcBef>
                <a:spcPct val="0"/>
              </a:spcBef>
              <a:spcAft>
                <a:spcPct val="0"/>
              </a:spcAft>
              <a:defRPr sz="3500" b="1">
                <a:solidFill>
                  <a:srgbClr val="000066"/>
                </a:solidFill>
                <a:latin typeface="Arial" charset="0"/>
                <a:cs typeface="Arial" charset="0"/>
              </a:defRPr>
            </a:lvl7pPr>
            <a:lvl8pPr marL="1164209" algn="ctr" defTabSz="885297" rtl="0" fontAlgn="base">
              <a:spcBef>
                <a:spcPct val="0"/>
              </a:spcBef>
              <a:spcAft>
                <a:spcPct val="0"/>
              </a:spcAft>
              <a:defRPr sz="3500" b="1">
                <a:solidFill>
                  <a:srgbClr val="000066"/>
                </a:solidFill>
                <a:latin typeface="Arial" charset="0"/>
                <a:cs typeface="Arial" charset="0"/>
              </a:defRPr>
            </a:lvl8pPr>
            <a:lvl9pPr marL="1552277" algn="ctr" defTabSz="885297" rtl="0" fontAlgn="base">
              <a:spcBef>
                <a:spcPct val="0"/>
              </a:spcBef>
              <a:spcAft>
                <a:spcPct val="0"/>
              </a:spcAft>
              <a:defRPr sz="3500" b="1">
                <a:solidFill>
                  <a:srgbClr val="000066"/>
                </a:solidFill>
                <a:latin typeface="Arial" charset="0"/>
                <a:cs typeface="Arial" charset="0"/>
              </a:defRPr>
            </a:lvl9pPr>
          </a:lstStyle>
          <a:p>
            <a:pPr algn="ctr"/>
            <a:endParaRPr lang="en-GB" sz="4000" kern="0" dirty="0">
              <a:latin typeface="+mj-lt"/>
            </a:endParaRPr>
          </a:p>
        </p:txBody>
      </p:sp>
    </p:spTree>
    <p:extLst>
      <p:ext uri="{BB962C8B-B14F-4D97-AF65-F5344CB8AC3E}">
        <p14:creationId xmlns:p14="http://schemas.microsoft.com/office/powerpoint/2010/main" val="247598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defTabSz="880152" rtl="0" eaLnBrk="0" fontAlgn="base" hangingPunct="0">
        <a:spcBef>
          <a:spcPct val="0"/>
        </a:spcBef>
        <a:spcAft>
          <a:spcPct val="0"/>
        </a:spcAft>
        <a:defRPr sz="2500" b="1">
          <a:solidFill>
            <a:schemeClr val="tx1"/>
          </a:solidFill>
          <a:latin typeface="Calibri" panose="020F0502020204030204" pitchFamily="34" charset="0"/>
          <a:ea typeface="Calibri" pitchFamily="34" charset="0"/>
          <a:cs typeface="Calibri" panose="020F0502020204030204" pitchFamily="34" charset="0"/>
        </a:defRPr>
      </a:lvl1pPr>
      <a:lvl2pPr algn="l" defTabSz="880152"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2pPr>
      <a:lvl3pPr algn="l" defTabSz="880152"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3pPr>
      <a:lvl4pPr algn="l" defTabSz="880152"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4pPr>
      <a:lvl5pPr algn="l" defTabSz="880152"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5pPr>
      <a:lvl6pPr marL="388039" algn="ctr" defTabSz="885297" rtl="0" fontAlgn="base">
        <a:spcBef>
          <a:spcPct val="0"/>
        </a:spcBef>
        <a:spcAft>
          <a:spcPct val="0"/>
        </a:spcAft>
        <a:defRPr sz="3500" b="1">
          <a:solidFill>
            <a:srgbClr val="000066"/>
          </a:solidFill>
          <a:latin typeface="Arial" charset="0"/>
          <a:cs typeface="Arial" charset="0"/>
        </a:defRPr>
      </a:lvl6pPr>
      <a:lvl7pPr marL="776130" algn="ctr" defTabSz="885297" rtl="0" fontAlgn="base">
        <a:spcBef>
          <a:spcPct val="0"/>
        </a:spcBef>
        <a:spcAft>
          <a:spcPct val="0"/>
        </a:spcAft>
        <a:defRPr sz="3500" b="1">
          <a:solidFill>
            <a:srgbClr val="000066"/>
          </a:solidFill>
          <a:latin typeface="Arial" charset="0"/>
          <a:cs typeface="Arial" charset="0"/>
        </a:defRPr>
      </a:lvl7pPr>
      <a:lvl8pPr marL="1164209" algn="ctr" defTabSz="885297" rtl="0" fontAlgn="base">
        <a:spcBef>
          <a:spcPct val="0"/>
        </a:spcBef>
        <a:spcAft>
          <a:spcPct val="0"/>
        </a:spcAft>
        <a:defRPr sz="3500" b="1">
          <a:solidFill>
            <a:srgbClr val="000066"/>
          </a:solidFill>
          <a:latin typeface="Arial" charset="0"/>
          <a:cs typeface="Arial" charset="0"/>
        </a:defRPr>
      </a:lvl8pPr>
      <a:lvl9pPr marL="1552277" algn="ctr" defTabSz="885297" rtl="0" fontAlgn="base">
        <a:spcBef>
          <a:spcPct val="0"/>
        </a:spcBef>
        <a:spcAft>
          <a:spcPct val="0"/>
        </a:spcAft>
        <a:defRPr sz="3500" b="1">
          <a:solidFill>
            <a:srgbClr val="000066"/>
          </a:solidFill>
          <a:latin typeface="Arial" charset="0"/>
          <a:cs typeface="Arial" charset="0"/>
        </a:defRPr>
      </a:lvl9pPr>
    </p:titleStyle>
    <p:bodyStyle>
      <a:lvl1pPr marL="324497" indent="-324497" algn="l" defTabSz="880152" rtl="0" eaLnBrk="0" fontAlgn="base" hangingPunct="0">
        <a:spcBef>
          <a:spcPct val="80000"/>
        </a:spcBef>
        <a:spcAft>
          <a:spcPct val="0"/>
        </a:spcAft>
        <a:buClr>
          <a:srgbClr val="1E7FB8"/>
        </a:buClr>
        <a:buFont typeface="Wingdings" pitchFamily="2" charset="2"/>
        <a:buChar char="§"/>
        <a:defRPr sz="2100">
          <a:solidFill>
            <a:schemeClr val="tx1"/>
          </a:solidFill>
          <a:latin typeface="Calibri" panose="020F0502020204030204" pitchFamily="34" charset="0"/>
          <a:ea typeface="Calibri" pitchFamily="34" charset="0"/>
          <a:cs typeface="Calibri" panose="020F0502020204030204" pitchFamily="34" charset="0"/>
        </a:defRPr>
      </a:lvl1pPr>
      <a:lvl2pPr marL="774692" indent="-266344" algn="l" defTabSz="880152" rtl="0" eaLnBrk="0" fontAlgn="base" hangingPunct="0">
        <a:spcBef>
          <a:spcPct val="20000"/>
        </a:spcBef>
        <a:spcAft>
          <a:spcPct val="0"/>
        </a:spcAft>
        <a:buClr>
          <a:srgbClr val="1E7FB8"/>
        </a:buClr>
        <a:buFont typeface="Arial" pitchFamily="34" charset="0"/>
        <a:buChar char="–"/>
        <a:defRPr sz="1800">
          <a:solidFill>
            <a:schemeClr val="tx1"/>
          </a:solidFill>
          <a:latin typeface="Calibri" panose="020F0502020204030204" pitchFamily="34" charset="0"/>
          <a:ea typeface="Calibri" pitchFamily="34" charset="0"/>
          <a:cs typeface="Calibri" panose="020F0502020204030204" pitchFamily="34" charset="0"/>
        </a:defRPr>
      </a:lvl2pPr>
      <a:lvl3pPr marL="1212730" indent="-254174" algn="l" defTabSz="880152" rtl="0" eaLnBrk="0" fontAlgn="base" hangingPunct="0">
        <a:spcBef>
          <a:spcPct val="20000"/>
        </a:spcBef>
        <a:spcAft>
          <a:spcPct val="0"/>
        </a:spcAft>
        <a:buClr>
          <a:srgbClr val="1E7FB8"/>
        </a:buClr>
        <a:buChar char="•"/>
        <a:defRPr>
          <a:solidFill>
            <a:schemeClr val="tx1"/>
          </a:solidFill>
          <a:latin typeface="Calibri" panose="020F0502020204030204" pitchFamily="34" charset="0"/>
          <a:ea typeface="Calibri" pitchFamily="34" charset="0"/>
          <a:cs typeface="Calibri" panose="020F0502020204030204" pitchFamily="34" charset="0"/>
        </a:defRPr>
      </a:lvl3pPr>
      <a:lvl4pPr marL="1607523" indent="-212266" algn="l" defTabSz="880152" rtl="0" eaLnBrk="0" fontAlgn="base" hangingPunct="0">
        <a:spcBef>
          <a:spcPct val="20000"/>
        </a:spcBef>
        <a:spcAft>
          <a:spcPct val="0"/>
        </a:spcAft>
        <a:buClr>
          <a:srgbClr val="1E7FB8"/>
        </a:buClr>
        <a:buChar char="–"/>
        <a:defRPr>
          <a:solidFill>
            <a:schemeClr val="tx1"/>
          </a:solidFill>
          <a:latin typeface="Calibri" panose="020F0502020204030204" pitchFamily="34" charset="0"/>
          <a:ea typeface="Calibri" pitchFamily="34" charset="0"/>
          <a:cs typeface="Calibri" panose="020F0502020204030204" pitchFamily="34" charset="0"/>
        </a:defRPr>
      </a:lvl4pPr>
      <a:lvl5pPr marL="1921176" indent="-132495" algn="r" defTabSz="880152" rtl="1" eaLnBrk="0" fontAlgn="base" hangingPunct="0">
        <a:spcBef>
          <a:spcPct val="20000"/>
        </a:spcBef>
        <a:spcAft>
          <a:spcPct val="0"/>
        </a:spcAft>
        <a:buChar char="»"/>
        <a:defRPr sz="2000">
          <a:solidFill>
            <a:srgbClr val="000066"/>
          </a:solidFill>
          <a:latin typeface="+mn-lt"/>
          <a:cs typeface="+mn-cs"/>
        </a:defRPr>
      </a:lvl5pPr>
      <a:lvl6pPr marL="2313599" indent="-140140" algn="r" defTabSz="885297" rtl="1" fontAlgn="base">
        <a:spcBef>
          <a:spcPct val="20000"/>
        </a:spcBef>
        <a:spcAft>
          <a:spcPct val="0"/>
        </a:spcAft>
        <a:buChar char="»"/>
        <a:defRPr sz="2000">
          <a:solidFill>
            <a:srgbClr val="000066"/>
          </a:solidFill>
          <a:latin typeface="+mn-lt"/>
          <a:cs typeface="+mn-cs"/>
        </a:defRPr>
      </a:lvl6pPr>
      <a:lvl7pPr marL="2701667" indent="-140140" algn="r" defTabSz="885297" rtl="1" fontAlgn="base">
        <a:spcBef>
          <a:spcPct val="20000"/>
        </a:spcBef>
        <a:spcAft>
          <a:spcPct val="0"/>
        </a:spcAft>
        <a:buChar char="»"/>
        <a:defRPr sz="2000">
          <a:solidFill>
            <a:srgbClr val="000066"/>
          </a:solidFill>
          <a:latin typeface="+mn-lt"/>
          <a:cs typeface="+mn-cs"/>
        </a:defRPr>
      </a:lvl7pPr>
      <a:lvl8pPr marL="3089733" indent="-140140" algn="r" defTabSz="885297" rtl="1" fontAlgn="base">
        <a:spcBef>
          <a:spcPct val="20000"/>
        </a:spcBef>
        <a:spcAft>
          <a:spcPct val="0"/>
        </a:spcAft>
        <a:buChar char="»"/>
        <a:defRPr sz="2000">
          <a:solidFill>
            <a:srgbClr val="000066"/>
          </a:solidFill>
          <a:latin typeface="+mn-lt"/>
          <a:cs typeface="+mn-cs"/>
        </a:defRPr>
      </a:lvl8pPr>
      <a:lvl9pPr marL="3477811" indent="-140140" algn="r" defTabSz="885297"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76130" rtl="0" eaLnBrk="1" latinLnBrk="0" hangingPunct="1">
        <a:defRPr sz="1600" kern="1200">
          <a:solidFill>
            <a:schemeClr val="tx1"/>
          </a:solidFill>
          <a:latin typeface="+mn-lt"/>
          <a:ea typeface="+mn-ea"/>
          <a:cs typeface="+mn-cs"/>
        </a:defRPr>
      </a:lvl1pPr>
      <a:lvl2pPr marL="388039" algn="l" defTabSz="776130" rtl="0" eaLnBrk="1" latinLnBrk="0" hangingPunct="1">
        <a:defRPr sz="1600" kern="1200">
          <a:solidFill>
            <a:schemeClr val="tx1"/>
          </a:solidFill>
          <a:latin typeface="+mn-lt"/>
          <a:ea typeface="+mn-ea"/>
          <a:cs typeface="+mn-cs"/>
        </a:defRPr>
      </a:lvl2pPr>
      <a:lvl3pPr marL="776130" algn="l" defTabSz="776130" rtl="0" eaLnBrk="1" latinLnBrk="0" hangingPunct="1">
        <a:defRPr sz="1600" kern="1200">
          <a:solidFill>
            <a:schemeClr val="tx1"/>
          </a:solidFill>
          <a:latin typeface="+mn-lt"/>
          <a:ea typeface="+mn-ea"/>
          <a:cs typeface="+mn-cs"/>
        </a:defRPr>
      </a:lvl3pPr>
      <a:lvl4pPr marL="1164209" algn="l" defTabSz="776130" rtl="0" eaLnBrk="1" latinLnBrk="0" hangingPunct="1">
        <a:defRPr sz="1600" kern="1200">
          <a:solidFill>
            <a:schemeClr val="tx1"/>
          </a:solidFill>
          <a:latin typeface="+mn-lt"/>
          <a:ea typeface="+mn-ea"/>
          <a:cs typeface="+mn-cs"/>
        </a:defRPr>
      </a:lvl4pPr>
      <a:lvl5pPr marL="1552277" algn="l" defTabSz="776130" rtl="0" eaLnBrk="1" latinLnBrk="0" hangingPunct="1">
        <a:defRPr sz="1600" kern="1200">
          <a:solidFill>
            <a:schemeClr val="tx1"/>
          </a:solidFill>
          <a:latin typeface="+mn-lt"/>
          <a:ea typeface="+mn-ea"/>
          <a:cs typeface="+mn-cs"/>
        </a:defRPr>
      </a:lvl5pPr>
      <a:lvl6pPr marL="1940354" algn="l" defTabSz="776130" rtl="0" eaLnBrk="1" latinLnBrk="0" hangingPunct="1">
        <a:defRPr sz="1600" kern="1200">
          <a:solidFill>
            <a:schemeClr val="tx1"/>
          </a:solidFill>
          <a:latin typeface="+mn-lt"/>
          <a:ea typeface="+mn-ea"/>
          <a:cs typeface="+mn-cs"/>
        </a:defRPr>
      </a:lvl6pPr>
      <a:lvl7pPr marL="2328422" algn="l" defTabSz="776130" rtl="0" eaLnBrk="1" latinLnBrk="0" hangingPunct="1">
        <a:defRPr sz="1600" kern="1200">
          <a:solidFill>
            <a:schemeClr val="tx1"/>
          </a:solidFill>
          <a:latin typeface="+mn-lt"/>
          <a:ea typeface="+mn-ea"/>
          <a:cs typeface="+mn-cs"/>
        </a:defRPr>
      </a:lvl7pPr>
      <a:lvl8pPr marL="2716488" algn="l" defTabSz="776130" rtl="0" eaLnBrk="1" latinLnBrk="0" hangingPunct="1">
        <a:defRPr sz="1600" kern="1200">
          <a:solidFill>
            <a:schemeClr val="tx1"/>
          </a:solidFill>
          <a:latin typeface="+mn-lt"/>
          <a:ea typeface="+mn-ea"/>
          <a:cs typeface="+mn-cs"/>
        </a:defRPr>
      </a:lvl8pPr>
      <a:lvl9pPr marL="3104562" algn="l" defTabSz="77613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9551" y="2678838"/>
            <a:ext cx="8136905" cy="2766386"/>
          </a:xfrm>
          <a:solidFill>
            <a:srgbClr val="1E7FB8"/>
          </a:solidFill>
          <a:ln>
            <a:noFill/>
          </a:ln>
        </p:spPr>
        <p:style>
          <a:lnRef idx="2">
            <a:schemeClr val="accent6"/>
          </a:lnRef>
          <a:fillRef idx="1">
            <a:schemeClr val="lt1"/>
          </a:fillRef>
          <a:effectRef idx="0">
            <a:schemeClr val="accent6"/>
          </a:effectRef>
          <a:fontRef idx="minor">
            <a:schemeClr val="dk1"/>
          </a:fontRef>
        </p:style>
        <p:txBody>
          <a:bodyPr anchor="ctr"/>
          <a:lstStyle/>
          <a:p>
            <a:pPr algn="ctr"/>
            <a:r>
              <a:rPr lang="fr-FR" sz="3600" b="1" dirty="0">
                <a:solidFill>
                  <a:schemeClr val="bg1"/>
                </a:solidFill>
              </a:rPr>
              <a:t>MODULE INTRODUCTIF</a:t>
            </a:r>
          </a:p>
        </p:txBody>
      </p:sp>
      <p:sp>
        <p:nvSpPr>
          <p:cNvPr id="3" name="Title 2"/>
          <p:cNvSpPr>
            <a:spLocks noGrp="1"/>
          </p:cNvSpPr>
          <p:nvPr>
            <p:ph type="title"/>
          </p:nvPr>
        </p:nvSpPr>
        <p:spPr>
          <a:xfrm>
            <a:off x="0" y="0"/>
            <a:ext cx="9144000" cy="2207393"/>
          </a:xfrm>
          <a:solidFill>
            <a:srgbClr val="1E7FB8"/>
          </a:solidFill>
        </p:spPr>
        <p:txBody>
          <a:bodyPr/>
          <a:lstStyle/>
          <a:p>
            <a:pPr algn="ctr">
              <a:lnSpc>
                <a:spcPct val="100000"/>
              </a:lnSpc>
            </a:pPr>
            <a:r>
              <a:rPr lang="fr-FR" sz="4000" dirty="0">
                <a:solidFill>
                  <a:schemeClr val="bg1"/>
                </a:solidFill>
              </a:rPr>
              <a:t>Formation à la Surveillance intégrée de la </a:t>
            </a:r>
            <a:br>
              <a:rPr lang="fr-FR" sz="4000" dirty="0">
                <a:solidFill>
                  <a:schemeClr val="bg1"/>
                </a:solidFill>
              </a:rPr>
            </a:br>
            <a:r>
              <a:rPr lang="fr-FR" sz="4000" dirty="0">
                <a:solidFill>
                  <a:schemeClr val="bg1"/>
                </a:solidFill>
              </a:rPr>
              <a:t>maladie et la riposte (SIMR) </a:t>
            </a:r>
            <a:br>
              <a:rPr lang="fr-FR" sz="4000" dirty="0">
                <a:solidFill>
                  <a:schemeClr val="bg1"/>
                </a:solidFill>
              </a:rPr>
            </a:br>
            <a:endParaRPr lang="fr-FR" sz="4000" dirty="0">
              <a:solidFill>
                <a:schemeClr val="bg1"/>
              </a:solidFill>
            </a:endParaRPr>
          </a:p>
        </p:txBody>
      </p:sp>
      <p:sp>
        <p:nvSpPr>
          <p:cNvPr id="5" name="Slide Number Placeholder 4"/>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Footer Placeholder 3">
            <a:extLst>
              <a:ext uri="{FF2B5EF4-FFF2-40B4-BE49-F238E27FC236}">
                <a16:creationId xmlns="" xmlns:a16="http://schemas.microsoft.com/office/drawing/2014/main" id="{B112BC04-3DAA-4065-AFBF-12FF75F7F259}"/>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
        <p:nvSpPr>
          <p:cNvPr id="4" name="Rectangle 3"/>
          <p:cNvSpPr/>
          <p:nvPr/>
        </p:nvSpPr>
        <p:spPr>
          <a:xfrm>
            <a:off x="2051720" y="5646184"/>
            <a:ext cx="3718326" cy="523220"/>
          </a:xfrm>
          <a:prstGeom prst="rect">
            <a:avLst/>
          </a:prstGeom>
        </p:spPr>
        <p:txBody>
          <a:bodyPr wrap="none">
            <a:spAutoFit/>
          </a:bodyPr>
          <a:lstStyle/>
          <a:p>
            <a:r>
              <a:rPr lang="fr-FR" sz="2800" b="1" dirty="0"/>
              <a:t>Dr Issaka YAMEOGO</a:t>
            </a:r>
          </a:p>
        </p:txBody>
      </p:sp>
    </p:spTree>
    <p:extLst>
      <p:ext uri="{BB962C8B-B14F-4D97-AF65-F5344CB8AC3E}">
        <p14:creationId xmlns:p14="http://schemas.microsoft.com/office/powerpoint/2010/main" val="791592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3"/>
          </p:nvPr>
        </p:nvSpPr>
        <p:spPr/>
        <p:txBody>
          <a:bodyPr/>
          <a:lstStyle/>
          <a:p>
            <a:pPr marL="0" marR="0" lvl="0" indent="0" algn="ctr" defTabSz="684591"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effectLst/>
                <a:uLnTx/>
                <a:uFillTx/>
                <a:latin typeface="Arial Bold"/>
                <a:ea typeface="+mn-ea"/>
                <a:cs typeface="Arial Bold"/>
              </a:rPr>
              <a:t>CPI-WHE-WHO/AFRO</a:t>
            </a:r>
          </a:p>
        </p:txBody>
      </p:sp>
      <p:sp>
        <p:nvSpPr>
          <p:cNvPr id="2" name="Title 1"/>
          <p:cNvSpPr>
            <a:spLocks noGrp="1"/>
          </p:cNvSpPr>
          <p:nvPr>
            <p:ph type="title"/>
          </p:nvPr>
        </p:nvSpPr>
        <p:spPr>
          <a:xfrm>
            <a:off x="323528" y="2420888"/>
            <a:ext cx="8307791" cy="1368152"/>
          </a:xfrm>
          <a:solidFill>
            <a:srgbClr val="1E7FB8"/>
          </a:solidFill>
        </p:spPr>
        <p:txBody>
          <a:bodyPr/>
          <a:lstStyle/>
          <a:p>
            <a:pPr algn="ctr"/>
            <a:r>
              <a:rPr lang="fr-FR" sz="3000" dirty="0">
                <a:solidFill>
                  <a:schemeClr val="bg1"/>
                </a:solidFill>
              </a:rPr>
              <a:t>Sous-module A : Introduction au cours </a:t>
            </a:r>
            <a:br>
              <a:rPr lang="fr-FR" sz="3000" dirty="0">
                <a:solidFill>
                  <a:schemeClr val="bg1"/>
                </a:solidFill>
              </a:rPr>
            </a:br>
            <a:r>
              <a:rPr lang="fr-FR" sz="3000" dirty="0">
                <a:solidFill>
                  <a:schemeClr val="bg1"/>
                </a:solidFill>
              </a:rPr>
              <a:t>de formation à la SIMR</a:t>
            </a:r>
          </a:p>
        </p:txBody>
      </p:sp>
      <p:sp>
        <p:nvSpPr>
          <p:cNvPr id="3" name="Rectangle 2">
            <a:extLst>
              <a:ext uri="{FF2B5EF4-FFF2-40B4-BE49-F238E27FC236}">
                <a16:creationId xmlns="" xmlns:a16="http://schemas.microsoft.com/office/drawing/2014/main" id="{04C9A21F-EE65-4563-9799-EDA7090CF393}"/>
              </a:ext>
            </a:extLst>
          </p:cNvPr>
          <p:cNvSpPr/>
          <p:nvPr/>
        </p:nvSpPr>
        <p:spPr bwMode="auto">
          <a:xfrm>
            <a:off x="0" y="0"/>
            <a:ext cx="9144000" cy="1124744"/>
          </a:xfrm>
          <a:prstGeom prst="rect">
            <a:avLst/>
          </a:prstGeom>
          <a:solidFill>
            <a:srgbClr val="1E7FB8"/>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a:ln>
                <a:noFill/>
              </a:ln>
              <a:solidFill>
                <a:srgbClr val="000066"/>
              </a:solidFill>
              <a:effectLst/>
              <a:latin typeface="Arial" charset="0"/>
              <a:cs typeface="Arial" charset="0"/>
            </a:endParaRPr>
          </a:p>
        </p:txBody>
      </p:sp>
    </p:spTree>
    <p:extLst>
      <p:ext uri="{BB962C8B-B14F-4D97-AF65-F5344CB8AC3E}">
        <p14:creationId xmlns:p14="http://schemas.microsoft.com/office/powerpoint/2010/main" val="169929532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3"/>
          </p:nvPr>
        </p:nvSpPr>
        <p:spPr/>
        <p:txBody>
          <a:bodyPr/>
          <a:lstStyle/>
          <a:p>
            <a:pPr algn="ctr" defTabSz="684591">
              <a:defRPr/>
            </a:pPr>
            <a:r>
              <a:rPr lang="fr-FR" dirty="0"/>
              <a:t>CPI-WHE-WHO/AFRO</a:t>
            </a:r>
          </a:p>
        </p:txBody>
      </p:sp>
      <p:sp>
        <p:nvSpPr>
          <p:cNvPr id="12" name="TextBox 11"/>
          <p:cNvSpPr txBox="1"/>
          <p:nvPr/>
        </p:nvSpPr>
        <p:spPr>
          <a:xfrm>
            <a:off x="309668" y="1268760"/>
            <a:ext cx="8524664" cy="4447371"/>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lgn="just">
              <a:spcAft>
                <a:spcPts val="1200"/>
              </a:spcAft>
              <a:buFont typeface="Arial" panose="020B0604020202020204" pitchFamily="34" charset="0"/>
              <a:buChar char="•"/>
            </a:pPr>
            <a:r>
              <a:rPr lang="fr-FR" sz="2300" dirty="0">
                <a:latin typeface="Calibri" panose="020F0502020204030204" pitchFamily="34" charset="0"/>
                <a:cs typeface="Calibri" panose="020F0502020204030204" pitchFamily="34" charset="0"/>
              </a:rPr>
              <a:t>La SIMR est un outil important dans la gestion des risques de catastrophe (GRC).</a:t>
            </a:r>
          </a:p>
          <a:p>
            <a:pPr marL="342900" lvl="0" indent="-342900" algn="just">
              <a:spcAft>
                <a:spcPts val="1200"/>
              </a:spcAft>
              <a:buFont typeface="Arial" panose="020B0604020202020204" pitchFamily="34" charset="0"/>
              <a:buChar char="•"/>
            </a:pPr>
            <a:r>
              <a:rPr lang="fr-FR" sz="2300" dirty="0">
                <a:latin typeface="Calibri" panose="020F0502020204030204" pitchFamily="34" charset="0"/>
                <a:cs typeface="Calibri" panose="020F0502020204030204" pitchFamily="34" charset="0"/>
              </a:rPr>
              <a:t>Un système de CBS efficace est essentiel à la détection précoce des événements de santé publique et des situations d’urgence ainsi qu’à la riposte rapide à ces événements et situations.</a:t>
            </a:r>
          </a:p>
          <a:p>
            <a:pPr marL="342900" lvl="0" indent="-342900" algn="just">
              <a:spcAft>
                <a:spcPts val="1200"/>
              </a:spcAft>
              <a:buFont typeface="Arial" panose="020B0604020202020204" pitchFamily="34" charset="0"/>
              <a:buChar char="•"/>
            </a:pPr>
            <a:r>
              <a:rPr lang="fr-FR" sz="2300" dirty="0">
                <a:latin typeface="Calibri" panose="020F0502020204030204" pitchFamily="34" charset="0"/>
                <a:cs typeface="Calibri" panose="020F0502020204030204" pitchFamily="34" charset="0"/>
              </a:rPr>
              <a:t>Le(s) point(s) focal/focaux de la CBS devraient notifier aux établissements de santé/sous-districts dans un délai de 24 HEURES les présomptions de maladies/d’affections/d’événements.</a:t>
            </a:r>
          </a:p>
          <a:p>
            <a:pPr marL="342900" indent="-342900" algn="just">
              <a:spcAft>
                <a:spcPts val="1200"/>
              </a:spcAft>
              <a:buFont typeface="Arial" panose="020B0604020202020204" pitchFamily="34" charset="0"/>
              <a:buChar char="•"/>
            </a:pPr>
            <a:r>
              <a:rPr lang="fr-FR" sz="2300" dirty="0">
                <a:latin typeface="Calibri" panose="020F0502020204030204" pitchFamily="34" charset="0"/>
                <a:cs typeface="Calibri" panose="020F0502020204030204" pitchFamily="34" charset="0"/>
              </a:rPr>
              <a:t>L’équipe de santé de l’établissement de santé/du sous-district devrait vérifier toutes les notifications en utilisant des outils de vérification avec le soutien de l’équipe de santé du district. </a:t>
            </a:r>
          </a:p>
        </p:txBody>
      </p:sp>
      <p:sp>
        <p:nvSpPr>
          <p:cNvPr id="2" name="Title 1"/>
          <p:cNvSpPr>
            <a:spLocks noGrp="1"/>
          </p:cNvSpPr>
          <p:nvPr>
            <p:ph type="title"/>
          </p:nvPr>
        </p:nvSpPr>
        <p:spPr>
          <a:xfrm>
            <a:off x="0" y="0"/>
            <a:ext cx="9144000" cy="1124744"/>
          </a:xfrm>
          <a:solidFill>
            <a:srgbClr val="1E7FB8"/>
          </a:solidFill>
        </p:spPr>
        <p:txBody>
          <a:bodyPr/>
          <a:lstStyle/>
          <a:p>
            <a:pPr algn="ctr"/>
            <a:r>
              <a:rPr lang="fr-FR" sz="3000" dirty="0">
                <a:solidFill>
                  <a:schemeClr val="bg1"/>
                </a:solidFill>
              </a:rPr>
              <a:t>Résumé – Module introductif – 2 </a:t>
            </a:r>
          </a:p>
        </p:txBody>
      </p:sp>
    </p:spTree>
    <p:extLst>
      <p:ext uri="{BB962C8B-B14F-4D97-AF65-F5344CB8AC3E}">
        <p14:creationId xmlns:p14="http://schemas.microsoft.com/office/powerpoint/2010/main" val="303951134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3"/>
          </p:nvPr>
        </p:nvSpPr>
        <p:spPr/>
        <p:txBody>
          <a:bodyPr/>
          <a:lstStyle/>
          <a:p>
            <a:pPr algn="ctr" defTabSz="684591">
              <a:defRPr/>
            </a:pPr>
            <a:r>
              <a:rPr lang="fr-FR" dirty="0"/>
              <a:t>CPI-WHE-WHO/AFRO</a:t>
            </a:r>
          </a:p>
        </p:txBody>
      </p:sp>
      <p:sp>
        <p:nvSpPr>
          <p:cNvPr id="2" name="Title 1"/>
          <p:cNvSpPr>
            <a:spLocks noGrp="1"/>
          </p:cNvSpPr>
          <p:nvPr>
            <p:ph type="title"/>
          </p:nvPr>
        </p:nvSpPr>
        <p:spPr>
          <a:xfrm>
            <a:off x="395536" y="2780928"/>
            <a:ext cx="8307791" cy="1238270"/>
          </a:xfrm>
          <a:solidFill>
            <a:srgbClr val="1E7FB8"/>
          </a:solidFill>
        </p:spPr>
        <p:txBody>
          <a:bodyPr/>
          <a:lstStyle/>
          <a:p>
            <a:pPr algn="ctr"/>
            <a:r>
              <a:rPr lang="fr-FR" sz="4000" dirty="0">
                <a:solidFill>
                  <a:schemeClr val="bg1"/>
                </a:solidFill>
              </a:rPr>
              <a:t>Merci</a:t>
            </a:r>
          </a:p>
        </p:txBody>
      </p:sp>
      <p:sp>
        <p:nvSpPr>
          <p:cNvPr id="3" name="Rectangle 2">
            <a:extLst>
              <a:ext uri="{FF2B5EF4-FFF2-40B4-BE49-F238E27FC236}">
                <a16:creationId xmlns="" xmlns:a16="http://schemas.microsoft.com/office/drawing/2014/main" id="{A7A5CA70-0803-4586-9F50-2BCBCB0CCB9F}"/>
              </a:ext>
            </a:extLst>
          </p:cNvPr>
          <p:cNvSpPr/>
          <p:nvPr/>
        </p:nvSpPr>
        <p:spPr bwMode="auto">
          <a:xfrm>
            <a:off x="0" y="0"/>
            <a:ext cx="9144000" cy="1124744"/>
          </a:xfrm>
          <a:prstGeom prst="rect">
            <a:avLst/>
          </a:prstGeom>
          <a:solidFill>
            <a:srgbClr val="1E7FB8"/>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a:ln>
                <a:noFill/>
              </a:ln>
              <a:solidFill>
                <a:srgbClr val="000066"/>
              </a:solidFill>
              <a:effectLst/>
              <a:latin typeface="Arial" charset="0"/>
              <a:cs typeface="Arial" charset="0"/>
            </a:endParaRPr>
          </a:p>
        </p:txBody>
      </p:sp>
    </p:spTree>
    <p:extLst>
      <p:ext uri="{BB962C8B-B14F-4D97-AF65-F5344CB8AC3E}">
        <p14:creationId xmlns:p14="http://schemas.microsoft.com/office/powerpoint/2010/main" val="2954079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3"/>
          </p:nvPr>
        </p:nvSpPr>
        <p:spPr/>
        <p:txBody>
          <a:bodyPr/>
          <a:lstStyle/>
          <a:p>
            <a:pPr algn="ctr" defTabSz="684591">
              <a:defRPr/>
            </a:pPr>
            <a:r>
              <a:rPr lang="fr-FR" dirty="0"/>
              <a:t>CPI-WHE-WHO/AFRO</a:t>
            </a:r>
          </a:p>
        </p:txBody>
      </p:sp>
      <p:sp>
        <p:nvSpPr>
          <p:cNvPr id="12" name="TextBox 11"/>
          <p:cNvSpPr txBox="1"/>
          <p:nvPr/>
        </p:nvSpPr>
        <p:spPr>
          <a:xfrm>
            <a:off x="431539" y="2105561"/>
            <a:ext cx="8280921" cy="2646878"/>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spcAft>
                <a:spcPts val="1200"/>
              </a:spcAft>
            </a:pPr>
            <a:r>
              <a:rPr lang="fr-FR" sz="2600" b="1" dirty="0">
                <a:latin typeface="Calibri" panose="020F0502020204030204" pitchFamily="34" charset="0"/>
                <a:cs typeface="Calibri" panose="020F0502020204030204" pitchFamily="34" charset="0"/>
              </a:rPr>
              <a:t>Les participants :</a:t>
            </a:r>
          </a:p>
          <a:p>
            <a:pPr marL="285750" indent="-285750"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acquerront les connaissances et les compétences nécessaires à l’exploitation des données pour détecter les maladies, les affections et les événements prioritaires et y riposter, réduisant ainsi le fardeau des maladies, des décès et des invalidités au sein des communautés.</a:t>
            </a:r>
          </a:p>
        </p:txBody>
      </p:sp>
      <p:sp>
        <p:nvSpPr>
          <p:cNvPr id="2" name="Title 1"/>
          <p:cNvSpPr>
            <a:spLocks noGrp="1"/>
          </p:cNvSpPr>
          <p:nvPr>
            <p:ph type="title"/>
          </p:nvPr>
        </p:nvSpPr>
        <p:spPr>
          <a:xfrm>
            <a:off x="0" y="0"/>
            <a:ext cx="9143999" cy="1259209"/>
          </a:xfrm>
          <a:solidFill>
            <a:srgbClr val="1E7FB8"/>
          </a:solidFill>
        </p:spPr>
        <p:txBody>
          <a:bodyPr/>
          <a:lstStyle/>
          <a:p>
            <a:pPr algn="ctr"/>
            <a:r>
              <a:rPr lang="fr-FR" sz="3000" dirty="0">
                <a:solidFill>
                  <a:schemeClr val="bg1"/>
                </a:solidFill>
              </a:rPr>
              <a:t>But et objectifs d’apprentissage du cours </a:t>
            </a:r>
            <a:br>
              <a:rPr lang="fr-FR" sz="3000" dirty="0">
                <a:solidFill>
                  <a:schemeClr val="bg1"/>
                </a:solidFill>
              </a:rPr>
            </a:br>
            <a:r>
              <a:rPr lang="fr-FR" sz="3000" dirty="0">
                <a:solidFill>
                  <a:schemeClr val="bg1"/>
                </a:solidFill>
              </a:rPr>
              <a:t>de formation à la SIMR</a:t>
            </a:r>
          </a:p>
        </p:txBody>
      </p:sp>
    </p:spTree>
    <p:extLst>
      <p:ext uri="{BB962C8B-B14F-4D97-AF65-F5344CB8AC3E}">
        <p14:creationId xmlns:p14="http://schemas.microsoft.com/office/powerpoint/2010/main" val="682035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3"/>
          </p:nvPr>
        </p:nvSpPr>
        <p:spPr/>
        <p:txBody>
          <a:bodyPr/>
          <a:lstStyle/>
          <a:p>
            <a:pPr marL="0" marR="0" lvl="0" indent="0" algn="ctr" defTabSz="684591"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effectLst/>
                <a:uLnTx/>
                <a:uFillTx/>
                <a:latin typeface="Arial Bold"/>
                <a:ea typeface="+mn-ea"/>
                <a:cs typeface="Arial Bold"/>
              </a:rPr>
              <a:t>CPI-WHE-WHO/AFRO</a:t>
            </a:r>
          </a:p>
        </p:txBody>
      </p:sp>
      <p:sp>
        <p:nvSpPr>
          <p:cNvPr id="12" name="TextBox 11"/>
          <p:cNvSpPr txBox="1"/>
          <p:nvPr/>
        </p:nvSpPr>
        <p:spPr>
          <a:xfrm>
            <a:off x="439824" y="2028616"/>
            <a:ext cx="8280921" cy="2800767"/>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461963" indent="-461963" algn="just">
              <a:spcAft>
                <a:spcPts val="1200"/>
              </a:spcAft>
            </a:pPr>
            <a:r>
              <a:rPr lang="fr-FR" sz="2600" dirty="0">
                <a:solidFill>
                  <a:prstClr val="black"/>
                </a:solidFill>
                <a:latin typeface="Calibri" panose="020F0502020204030204" pitchFamily="34" charset="0"/>
                <a:cs typeface="Calibri" panose="020F0502020204030204" pitchFamily="34" charset="0"/>
              </a:rPr>
              <a:t>1. 	Identifier et enregistrer les cas, affections et événements d’importance pour la santé publique.</a:t>
            </a:r>
          </a:p>
          <a:p>
            <a:pPr marL="461963" indent="-461963" algn="just">
              <a:spcAft>
                <a:spcPts val="1200"/>
              </a:spcAft>
            </a:pPr>
            <a:r>
              <a:rPr lang="fr-FR" sz="2600" dirty="0">
                <a:solidFill>
                  <a:prstClr val="black"/>
                </a:solidFill>
                <a:latin typeface="Calibri" panose="020F0502020204030204" pitchFamily="34" charset="0"/>
                <a:cs typeface="Calibri" panose="020F0502020204030204" pitchFamily="34" charset="0"/>
              </a:rPr>
              <a:t>2. 	Notifier les cas, affections ou événements présumé(e)s avoir une importance pour la santé publique.</a:t>
            </a:r>
          </a:p>
          <a:p>
            <a:pPr marL="461963" lvl="0" indent="-461963" algn="just">
              <a:spcAft>
                <a:spcPts val="1200"/>
              </a:spcAft>
            </a:pPr>
            <a:r>
              <a:rPr lang="fr-FR" sz="2600" dirty="0">
                <a:solidFill>
                  <a:prstClr val="black"/>
                </a:solidFill>
                <a:latin typeface="Calibri" panose="020F0502020204030204" pitchFamily="34" charset="0"/>
                <a:cs typeface="Calibri" panose="020F0502020204030204" pitchFamily="34" charset="0"/>
              </a:rPr>
              <a:t>3. 	Analyser et interpréter les données sur les maladies, affections et événements prioritaires.</a:t>
            </a:r>
          </a:p>
        </p:txBody>
      </p:sp>
      <p:sp>
        <p:nvSpPr>
          <p:cNvPr id="2" name="Title 1"/>
          <p:cNvSpPr>
            <a:spLocks noGrp="1"/>
          </p:cNvSpPr>
          <p:nvPr>
            <p:ph type="title"/>
          </p:nvPr>
        </p:nvSpPr>
        <p:spPr>
          <a:xfrm>
            <a:off x="0" y="0"/>
            <a:ext cx="9144000" cy="1124744"/>
          </a:xfrm>
          <a:solidFill>
            <a:srgbClr val="1E7FB8"/>
          </a:solidFill>
        </p:spPr>
        <p:txBody>
          <a:bodyPr/>
          <a:lstStyle/>
          <a:p>
            <a:pPr algn="ctr"/>
            <a:r>
              <a:rPr lang="fr-FR" sz="3000" dirty="0">
                <a:solidFill>
                  <a:schemeClr val="bg1"/>
                </a:solidFill>
              </a:rPr>
              <a:t>Objectifs spécifiques (1)</a:t>
            </a:r>
          </a:p>
        </p:txBody>
      </p:sp>
    </p:spTree>
    <p:extLst>
      <p:ext uri="{BB962C8B-B14F-4D97-AF65-F5344CB8AC3E}">
        <p14:creationId xmlns:p14="http://schemas.microsoft.com/office/powerpoint/2010/main" val="4044554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3"/>
          </p:nvPr>
        </p:nvSpPr>
        <p:spPr/>
        <p:txBody>
          <a:bodyPr/>
          <a:lstStyle/>
          <a:p>
            <a:pPr marL="0" marR="0" lvl="0" indent="0" algn="ctr" defTabSz="684591"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effectLst/>
                <a:uLnTx/>
                <a:uFillTx/>
                <a:latin typeface="Arial Bold"/>
                <a:ea typeface="+mn-ea"/>
                <a:cs typeface="Arial Bold"/>
              </a:rPr>
              <a:t>CPI-WHE-WHO/AFRO</a:t>
            </a:r>
          </a:p>
        </p:txBody>
      </p:sp>
      <p:sp>
        <p:nvSpPr>
          <p:cNvPr id="12" name="TextBox 11"/>
          <p:cNvSpPr txBox="1"/>
          <p:nvPr/>
        </p:nvSpPr>
        <p:spPr>
          <a:xfrm>
            <a:off x="431539" y="2028616"/>
            <a:ext cx="8280921" cy="2800767"/>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96875" indent="-396875" algn="just">
              <a:spcAft>
                <a:spcPts val="1200"/>
              </a:spcAft>
              <a:defRPr/>
            </a:pPr>
            <a:r>
              <a:rPr kumimoji="0" lang="fr-FR" sz="2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4.</a:t>
            </a:r>
            <a:r>
              <a:rPr kumimoji="0" lang="fr-FR" sz="2600" b="0" i="0" u="none" strike="noStrike" kern="1200" cap="none" spc="0" normalizeH="0" dirty="0">
                <a:ln>
                  <a:noFill/>
                </a:ln>
                <a:solidFill>
                  <a:prstClr val="black"/>
                </a:solidFill>
                <a:effectLst/>
                <a:uLnTx/>
                <a:uFillTx/>
                <a:latin typeface="Calibri" panose="020F0502020204030204" pitchFamily="34" charset="0"/>
                <a:ea typeface="+mn-ea"/>
                <a:cs typeface="Calibri" panose="020F0502020204030204" pitchFamily="34" charset="0"/>
              </a:rPr>
              <a:t> </a:t>
            </a:r>
            <a:r>
              <a:rPr lang="fr-FR" sz="2600" dirty="0">
                <a:solidFill>
                  <a:prstClr val="black"/>
                </a:solidFill>
                <a:latin typeface="Calibri" panose="020F0502020204030204" pitchFamily="34" charset="0"/>
                <a:cs typeface="Calibri" panose="020F0502020204030204" pitchFamily="34" charset="0"/>
              </a:rPr>
              <a:t>Comprendre l’utilisation de la plateforme électronique (</a:t>
            </a:r>
            <a:r>
              <a:rPr lang="fr-FR" sz="2600" dirty="0" err="1">
                <a:solidFill>
                  <a:prstClr val="black"/>
                </a:solidFill>
                <a:latin typeface="Calibri" panose="020F0502020204030204" pitchFamily="34" charset="0"/>
                <a:cs typeface="Calibri" panose="020F0502020204030204" pitchFamily="34" charset="0"/>
              </a:rPr>
              <a:t>eSIMR</a:t>
            </a:r>
            <a:r>
              <a:rPr lang="fr-FR" sz="2600" dirty="0">
                <a:solidFill>
                  <a:prstClr val="black"/>
                </a:solidFill>
                <a:latin typeface="Calibri" panose="020F0502020204030204" pitchFamily="34" charset="0"/>
                <a:cs typeface="Calibri" panose="020F0502020204030204" pitchFamily="34" charset="0"/>
              </a:rPr>
              <a:t>) pour améliorer la mise en œuvre de la SIMR.</a:t>
            </a:r>
            <a:endParaRPr kumimoji="0" lang="fr-FR" sz="2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96875" indent="-396875" algn="just">
              <a:spcAft>
                <a:spcPts val="1200"/>
              </a:spcAft>
              <a:defRPr/>
            </a:pPr>
            <a:r>
              <a:rPr kumimoji="0" lang="fr-FR" sz="2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5.</a:t>
            </a:r>
            <a:r>
              <a:rPr lang="fr-FR" sz="2600" dirty="0">
                <a:solidFill>
                  <a:prstClr val="black"/>
                </a:solidFill>
                <a:latin typeface="Calibri" panose="020F0502020204030204" pitchFamily="34" charset="0"/>
                <a:cs typeface="Calibri" panose="020F0502020204030204" pitchFamily="34" charset="0"/>
              </a:rPr>
              <a:t> Mener des investigations sur les événements de santé publique et les confirmer.</a:t>
            </a:r>
            <a:endParaRPr kumimoji="0" lang="fr-FR" sz="2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96875" indent="-396875" algn="just">
              <a:spcAft>
                <a:spcPts val="1200"/>
              </a:spcAft>
              <a:defRPr/>
            </a:pPr>
            <a:r>
              <a:rPr kumimoji="0" lang="fr-FR" sz="2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6.</a:t>
            </a:r>
            <a:r>
              <a:rPr kumimoji="0" lang="fr-FR" sz="2600" b="0" i="0" u="none" strike="noStrike" kern="1200" cap="none" spc="0" normalizeH="0" dirty="0">
                <a:ln>
                  <a:noFill/>
                </a:ln>
                <a:solidFill>
                  <a:prstClr val="black"/>
                </a:solidFill>
                <a:effectLst/>
                <a:uLnTx/>
                <a:uFillTx/>
                <a:latin typeface="Calibri" panose="020F0502020204030204" pitchFamily="34" charset="0"/>
                <a:ea typeface="+mn-ea"/>
                <a:cs typeface="Calibri" panose="020F0502020204030204" pitchFamily="34" charset="0"/>
              </a:rPr>
              <a:t> </a:t>
            </a:r>
            <a:r>
              <a:rPr lang="fr-FR" sz="2600" dirty="0">
                <a:solidFill>
                  <a:schemeClr val="tx1"/>
                </a:solidFill>
                <a:latin typeface="Calibri" panose="020F0502020204030204" pitchFamily="34" charset="0"/>
                <a:cs typeface="Calibri" panose="020F0502020204030204" pitchFamily="34" charset="0"/>
              </a:rPr>
              <a:t>Être préparés à faire face à des flambées ou à des événements préoccupant(e)s pour la santé publique.</a:t>
            </a:r>
            <a:endParaRPr kumimoji="0" lang="fr-FR" sz="2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itle 1"/>
          <p:cNvSpPr>
            <a:spLocks noGrp="1"/>
          </p:cNvSpPr>
          <p:nvPr>
            <p:ph type="title"/>
          </p:nvPr>
        </p:nvSpPr>
        <p:spPr>
          <a:xfrm>
            <a:off x="0" y="0"/>
            <a:ext cx="9144000" cy="1124744"/>
          </a:xfrm>
          <a:solidFill>
            <a:srgbClr val="1E7FB8"/>
          </a:solidFill>
        </p:spPr>
        <p:txBody>
          <a:bodyPr/>
          <a:lstStyle/>
          <a:p>
            <a:pPr algn="ctr"/>
            <a:r>
              <a:rPr lang="fr-FR" sz="3000" dirty="0">
                <a:solidFill>
                  <a:schemeClr val="bg1"/>
                </a:solidFill>
              </a:rPr>
              <a:t>Objectifs spécifiques (2)</a:t>
            </a:r>
          </a:p>
        </p:txBody>
      </p:sp>
    </p:spTree>
    <p:extLst>
      <p:ext uri="{BB962C8B-B14F-4D97-AF65-F5344CB8AC3E}">
        <p14:creationId xmlns:p14="http://schemas.microsoft.com/office/powerpoint/2010/main" val="1637739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endParaRPr lang="fr-FR"/>
          </a:p>
        </p:txBody>
      </p:sp>
      <p:sp>
        <p:nvSpPr>
          <p:cNvPr id="9" name="Footer Placeholder 3"/>
          <p:cNvSpPr>
            <a:spLocks noGrp="1"/>
          </p:cNvSpPr>
          <p:nvPr>
            <p:ph type="ftr" sz="quarter" idx="3"/>
          </p:nvPr>
        </p:nvSpPr>
        <p:spPr/>
        <p:txBody>
          <a:bodyPr/>
          <a:lstStyle/>
          <a:p>
            <a:pPr marL="0" marR="0" lvl="0" indent="0" algn="ctr" defTabSz="684591"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effectLst/>
                <a:uLnTx/>
                <a:uFillTx/>
                <a:latin typeface="Arial Bold"/>
                <a:ea typeface="+mn-ea"/>
                <a:cs typeface="Arial Bold"/>
              </a:rPr>
              <a:t>CPI-WHE-WHO/AFRO</a:t>
            </a:r>
          </a:p>
        </p:txBody>
      </p:sp>
      <p:sp>
        <p:nvSpPr>
          <p:cNvPr id="12" name="TextBox 11"/>
          <p:cNvSpPr txBox="1"/>
          <p:nvPr/>
        </p:nvSpPr>
        <p:spPr>
          <a:xfrm>
            <a:off x="431539" y="1351508"/>
            <a:ext cx="8280921" cy="4154984"/>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517525" indent="-517525" algn="just">
              <a:spcAft>
                <a:spcPts val="1200"/>
              </a:spcAft>
              <a:defRPr/>
            </a:pPr>
            <a:r>
              <a:rPr kumimoji="0" lang="fr-FR" sz="2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7.</a:t>
            </a:r>
            <a:r>
              <a:rPr kumimoji="0" lang="fr-FR" sz="2600" b="0" i="0" u="none" strike="noStrike" kern="1200" cap="none" spc="0" normalizeH="0" dirty="0">
                <a:ln>
                  <a:noFill/>
                </a:ln>
                <a:solidFill>
                  <a:prstClr val="black"/>
                </a:solidFill>
                <a:effectLst/>
                <a:uLnTx/>
                <a:uFillTx/>
                <a:latin typeface="Calibri" panose="020F0502020204030204" pitchFamily="34" charset="0"/>
                <a:ea typeface="+mn-ea"/>
                <a:cs typeface="Calibri" panose="020F0502020204030204" pitchFamily="34" charset="0"/>
              </a:rPr>
              <a:t> 	</a:t>
            </a:r>
            <a:r>
              <a:rPr lang="fr-FR" sz="2600" dirty="0">
                <a:solidFill>
                  <a:prstClr val="black"/>
                </a:solidFill>
                <a:latin typeface="Calibri" panose="020F0502020204030204" pitchFamily="34" charset="0"/>
                <a:cs typeface="Calibri" panose="020F0502020204030204" pitchFamily="34" charset="0"/>
              </a:rPr>
              <a:t>Riposter aux épidémies ou aux événements préoccupants pour la santé publique.</a:t>
            </a:r>
            <a:endParaRPr kumimoji="0" lang="fr-FR" sz="2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17525" indent="-517525" algn="just">
              <a:spcAft>
                <a:spcPts val="1200"/>
              </a:spcAft>
              <a:defRPr/>
            </a:pPr>
            <a:r>
              <a:rPr kumimoji="0" lang="fr-FR" sz="2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8.</a:t>
            </a:r>
            <a:r>
              <a:rPr kumimoji="0" lang="fr-FR" sz="2600" b="0" i="0" u="none" strike="noStrike" kern="1200" cap="none" spc="0" normalizeH="0" dirty="0">
                <a:ln>
                  <a:noFill/>
                </a:ln>
                <a:solidFill>
                  <a:prstClr val="black"/>
                </a:solidFill>
                <a:effectLst/>
                <a:uLnTx/>
                <a:uFillTx/>
                <a:latin typeface="Calibri" panose="020F0502020204030204" pitchFamily="34" charset="0"/>
                <a:ea typeface="+mn-ea"/>
                <a:cs typeface="Calibri" panose="020F0502020204030204" pitchFamily="34" charset="0"/>
              </a:rPr>
              <a:t> C</a:t>
            </a:r>
            <a:r>
              <a:rPr lang="fr-FR" sz="2600" dirty="0">
                <a:solidFill>
                  <a:prstClr val="black"/>
                </a:solidFill>
                <a:latin typeface="Calibri" panose="020F0502020204030204" pitchFamily="34" charset="0"/>
                <a:cs typeface="Calibri" panose="020F0502020204030204" pitchFamily="34" charset="0"/>
              </a:rPr>
              <a:t>ommuniquer sur les risques et faire un retour d’information.</a:t>
            </a:r>
            <a:endParaRPr kumimoji="0" lang="fr-FR" sz="2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17525" indent="-517525" algn="just">
              <a:spcAft>
                <a:spcPts val="1200"/>
              </a:spcAft>
              <a:defRPr/>
            </a:pPr>
            <a:r>
              <a:rPr kumimoji="0" lang="fr-FR" sz="2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9.</a:t>
            </a:r>
            <a:r>
              <a:rPr kumimoji="0" lang="fr-FR" sz="2600" b="0" i="0" u="none" strike="noStrike" kern="1200" cap="none" spc="0" normalizeH="0" dirty="0">
                <a:ln>
                  <a:noFill/>
                </a:ln>
                <a:solidFill>
                  <a:prstClr val="black"/>
                </a:solidFill>
                <a:effectLst/>
                <a:uLnTx/>
                <a:uFillTx/>
                <a:latin typeface="Calibri" panose="020F0502020204030204" pitchFamily="34" charset="0"/>
                <a:ea typeface="+mn-ea"/>
                <a:cs typeface="Calibri" panose="020F0502020204030204" pitchFamily="34" charset="0"/>
              </a:rPr>
              <a:t> 	M</a:t>
            </a:r>
            <a:r>
              <a:rPr lang="fr-FR" sz="2600" dirty="0">
                <a:solidFill>
                  <a:prstClr val="black"/>
                </a:solidFill>
                <a:latin typeface="Calibri" panose="020F0502020204030204" pitchFamily="34" charset="0"/>
                <a:cs typeface="Calibri" panose="020F0502020204030204" pitchFamily="34" charset="0"/>
              </a:rPr>
              <a:t>ettre en œuvre la SIMR dans les situations d’urgence complexes ou dans les contextes de système de santé fragile.</a:t>
            </a:r>
            <a:endParaRPr kumimoji="0" lang="fr-FR" sz="2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17525" indent="-517525" algn="just">
              <a:spcAft>
                <a:spcPts val="1200"/>
              </a:spcAft>
              <a:defRPr/>
            </a:pPr>
            <a:r>
              <a:rPr kumimoji="0" lang="fr-FR" sz="2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10.</a:t>
            </a:r>
            <a:r>
              <a:rPr kumimoji="0" lang="fr-FR" sz="2600" b="0" i="0" u="none" strike="noStrike" kern="1200" cap="none" spc="0" normalizeH="0" dirty="0">
                <a:ln>
                  <a:noFill/>
                </a:ln>
                <a:solidFill>
                  <a:prstClr val="black"/>
                </a:solidFill>
                <a:effectLst/>
                <a:uLnTx/>
                <a:uFillTx/>
                <a:latin typeface="Calibri" panose="020F0502020204030204" pitchFamily="34" charset="0"/>
                <a:ea typeface="+mn-ea"/>
                <a:cs typeface="Calibri" panose="020F0502020204030204" pitchFamily="34" charset="0"/>
              </a:rPr>
              <a:t> S</a:t>
            </a:r>
            <a:r>
              <a:rPr lang="fr-FR" sz="2600" dirty="0">
                <a:solidFill>
                  <a:prstClr val="black"/>
                </a:solidFill>
                <a:latin typeface="Calibri" panose="020F0502020204030204" pitchFamily="34" charset="0"/>
                <a:cs typeface="Calibri" panose="020F0502020204030204" pitchFamily="34" charset="0"/>
              </a:rPr>
              <a:t>urveiller, superviser et évaluer la mise en œuvre de la SIMR/du RSI.</a:t>
            </a:r>
            <a:endParaRPr kumimoji="0" lang="fr-FR" sz="2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itle 1"/>
          <p:cNvSpPr>
            <a:spLocks noGrp="1"/>
          </p:cNvSpPr>
          <p:nvPr>
            <p:ph type="title"/>
          </p:nvPr>
        </p:nvSpPr>
        <p:spPr>
          <a:xfrm>
            <a:off x="0" y="0"/>
            <a:ext cx="9144000" cy="1124744"/>
          </a:xfrm>
          <a:solidFill>
            <a:srgbClr val="1E7FB8"/>
          </a:solidFill>
        </p:spPr>
        <p:txBody>
          <a:bodyPr/>
          <a:lstStyle/>
          <a:p>
            <a:pPr algn="ctr"/>
            <a:r>
              <a:rPr lang="fr-FR" sz="3000" dirty="0">
                <a:solidFill>
                  <a:schemeClr val="bg1"/>
                </a:solidFill>
              </a:rPr>
              <a:t>Objectifs spécifiques (3)</a:t>
            </a:r>
          </a:p>
        </p:txBody>
      </p:sp>
    </p:spTree>
    <p:extLst>
      <p:ext uri="{BB962C8B-B14F-4D97-AF65-F5344CB8AC3E}">
        <p14:creationId xmlns:p14="http://schemas.microsoft.com/office/powerpoint/2010/main" val="1112631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3"/>
          </p:nvPr>
        </p:nvSpPr>
        <p:spPr/>
        <p:txBody>
          <a:bodyPr/>
          <a:lstStyle/>
          <a:p>
            <a:pPr marL="0" marR="0" lvl="0" indent="0" algn="ctr" defTabSz="684591"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effectLst/>
                <a:uLnTx/>
                <a:uFillTx/>
                <a:latin typeface="Arial Bold"/>
                <a:ea typeface="+mn-ea"/>
                <a:cs typeface="Arial Bold"/>
              </a:rPr>
              <a:t>CPI-WHE-WHO/AFRO</a:t>
            </a:r>
          </a:p>
        </p:txBody>
      </p:sp>
      <p:sp>
        <p:nvSpPr>
          <p:cNvPr id="12" name="TextBox 11"/>
          <p:cNvSpPr txBox="1"/>
          <p:nvPr/>
        </p:nvSpPr>
        <p:spPr>
          <a:xfrm>
            <a:off x="409960" y="1505396"/>
            <a:ext cx="8280921" cy="3847207"/>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lvl="0" indent="-285750" algn="just">
              <a:spcAft>
                <a:spcPts val="1200"/>
              </a:spcAft>
              <a:buFont typeface="Arial" panose="020B0604020202020204" pitchFamily="34" charset="0"/>
              <a:buChar char="•"/>
            </a:pPr>
            <a:r>
              <a:rPr lang="fr-FR" sz="2600" dirty="0">
                <a:solidFill>
                  <a:prstClr val="black"/>
                </a:solidFill>
                <a:latin typeface="Calibri" panose="020F0502020204030204" pitchFamily="34" charset="0"/>
                <a:cs typeface="Calibri" panose="020F0502020204030204" pitchFamily="34" charset="0"/>
              </a:rPr>
              <a:t>Détaille davantage la surveillance des événements, la surveillance à base communautaire ; la SIMR dans le concept « Un monde, une santé » ; la SIMR et l’innovation.</a:t>
            </a:r>
          </a:p>
          <a:p>
            <a:pPr marL="285750" lvl="0" indent="-285750" algn="just">
              <a:spcAft>
                <a:spcPts val="1200"/>
              </a:spcAft>
              <a:buFont typeface="Arial" panose="020B0604020202020204" pitchFamily="34" charset="0"/>
              <a:buChar char="•"/>
            </a:pPr>
            <a:r>
              <a:rPr lang="fr-FR" sz="2600" dirty="0">
                <a:solidFill>
                  <a:prstClr val="black"/>
                </a:solidFill>
                <a:latin typeface="Calibri" panose="020F0502020204030204" pitchFamily="34" charset="0"/>
                <a:cs typeface="Calibri" panose="020F0502020204030204" pitchFamily="34" charset="0"/>
              </a:rPr>
              <a:t>Présente de nouveaux concepts : la SIMR dans la gestion des risques de catastrophes (GRC), dans les situations d’urgence ou les contextes de systèmes de santé fragiles, les points d’entrée dans la SIMR, la communication sur les risques.</a:t>
            </a:r>
          </a:p>
        </p:txBody>
      </p:sp>
      <p:sp>
        <p:nvSpPr>
          <p:cNvPr id="2" name="Title 1"/>
          <p:cNvSpPr>
            <a:spLocks noGrp="1"/>
          </p:cNvSpPr>
          <p:nvPr>
            <p:ph type="title"/>
          </p:nvPr>
        </p:nvSpPr>
        <p:spPr>
          <a:xfrm>
            <a:off x="0" y="0"/>
            <a:ext cx="9144000" cy="1238270"/>
          </a:xfrm>
          <a:solidFill>
            <a:srgbClr val="1E7FB8"/>
          </a:solidFill>
        </p:spPr>
        <p:txBody>
          <a:bodyPr/>
          <a:lstStyle/>
          <a:p>
            <a:pPr algn="ctr"/>
            <a:r>
              <a:rPr lang="fr-FR" sz="3000" dirty="0">
                <a:solidFill>
                  <a:schemeClr val="bg1"/>
                </a:solidFill>
              </a:rPr>
              <a:t>Qu’y a-t-il de nouveau dans la 3</a:t>
            </a:r>
            <a:r>
              <a:rPr lang="fr-FR" sz="3000" baseline="30000" dirty="0">
                <a:solidFill>
                  <a:schemeClr val="bg1"/>
                </a:solidFill>
              </a:rPr>
              <a:t>e</a:t>
            </a:r>
            <a:r>
              <a:rPr lang="fr-FR" sz="3000" dirty="0">
                <a:solidFill>
                  <a:schemeClr val="bg1"/>
                </a:solidFill>
              </a:rPr>
              <a:t> édition des </a:t>
            </a:r>
            <a:br>
              <a:rPr lang="fr-FR" sz="3000" dirty="0">
                <a:solidFill>
                  <a:schemeClr val="bg1"/>
                </a:solidFill>
              </a:rPr>
            </a:br>
            <a:r>
              <a:rPr lang="fr-FR" sz="3000" dirty="0">
                <a:solidFill>
                  <a:schemeClr val="bg1"/>
                </a:solidFill>
              </a:rPr>
              <a:t>modules de formation à la SIMR ?</a:t>
            </a:r>
          </a:p>
        </p:txBody>
      </p:sp>
    </p:spTree>
    <p:extLst>
      <p:ext uri="{BB962C8B-B14F-4D97-AF65-F5344CB8AC3E}">
        <p14:creationId xmlns:p14="http://schemas.microsoft.com/office/powerpoint/2010/main" val="1323234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3"/>
          </p:nvPr>
        </p:nvSpPr>
        <p:spPr/>
        <p:txBody>
          <a:bodyPr/>
          <a:lstStyle/>
          <a:p>
            <a:pPr marL="0" marR="0" lvl="0" indent="0" algn="ctr" defTabSz="684591"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effectLst/>
                <a:uLnTx/>
                <a:uFillTx/>
                <a:latin typeface="Arial Bold"/>
                <a:ea typeface="+mn-ea"/>
                <a:cs typeface="Arial Bold"/>
              </a:rPr>
              <a:t>CPI-WHE-WHO/AFRO</a:t>
            </a:r>
          </a:p>
        </p:txBody>
      </p:sp>
      <p:sp>
        <p:nvSpPr>
          <p:cNvPr id="12" name="TextBox 11"/>
          <p:cNvSpPr txBox="1"/>
          <p:nvPr/>
        </p:nvSpPr>
        <p:spPr>
          <a:xfrm>
            <a:off x="399253" y="2028616"/>
            <a:ext cx="8388932" cy="2246769"/>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marR="0" lvl="0" indent="-285750" algn="just" defTabSz="914400" rtl="0" eaLnBrk="1" fontAlgn="auto" latinLnBrk="0" hangingPunct="1">
              <a:spcAft>
                <a:spcPts val="1200"/>
              </a:spcAft>
              <a:buClrTx/>
              <a:buSzTx/>
              <a:buFont typeface="Arial" panose="020B0604020202020204" pitchFamily="34" charset="0"/>
              <a:buChar char="•"/>
              <a:tabLst/>
              <a:defRPr/>
            </a:pPr>
            <a:r>
              <a:rPr lang="fr-FR" sz="2600" dirty="0" smtClean="0">
                <a:solidFill>
                  <a:prstClr val="black"/>
                </a:solidFill>
                <a:latin typeface="Calibri" panose="020F0502020204030204" pitchFamily="34" charset="0"/>
                <a:cs typeface="Calibri" panose="020F0502020204030204" pitchFamily="34" charset="0"/>
              </a:rPr>
              <a:t>Chaque </a:t>
            </a:r>
            <a:r>
              <a:rPr kumimoji="0" lang="fr-FR" sz="2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module lié</a:t>
            </a:r>
            <a:r>
              <a:rPr kumimoji="0" lang="fr-FR" sz="26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à une </a:t>
            </a:r>
            <a:r>
              <a:rPr kumimoji="0" lang="fr-FR" sz="2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partie de la </a:t>
            </a:r>
            <a:r>
              <a:rPr kumimoji="0" lang="fr-FR" sz="2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a:t>
            </a:r>
            <a:r>
              <a:rPr lang="fr-FR" sz="2600" b="1" baseline="30000" dirty="0">
                <a:solidFill>
                  <a:prstClr val="black"/>
                </a:solidFill>
                <a:latin typeface="Calibri" panose="020F0502020204030204" pitchFamily="34" charset="0"/>
                <a:cs typeface="Calibri" panose="020F0502020204030204" pitchFamily="34" charset="0"/>
              </a:rPr>
              <a:t>e</a:t>
            </a:r>
            <a:r>
              <a:rPr lang="fr-FR" sz="2600" b="1" dirty="0">
                <a:solidFill>
                  <a:prstClr val="black"/>
                </a:solidFill>
                <a:latin typeface="Calibri" panose="020F0502020204030204" pitchFamily="34" charset="0"/>
                <a:cs typeface="Calibri" panose="020F0502020204030204" pitchFamily="34" charset="0"/>
              </a:rPr>
              <a:t> édition </a:t>
            </a:r>
            <a:r>
              <a:rPr kumimoji="0" lang="fr-FR" sz="2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du</a:t>
            </a:r>
            <a:r>
              <a:rPr kumimoji="0" lang="fr-FR" sz="2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Guide technique pour la SIMR</a:t>
            </a:r>
            <a:endParaRPr kumimoji="0" lang="fr-FR" sz="2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indent="-285750" algn="just">
              <a:spcAft>
                <a:spcPts val="1200"/>
              </a:spcAft>
              <a:buFont typeface="Arial" panose="020B0604020202020204" pitchFamily="34" charset="0"/>
              <a:buChar char="•"/>
              <a:defRPr/>
            </a:pPr>
            <a:r>
              <a:rPr lang="fr-FR" sz="2600" dirty="0">
                <a:solidFill>
                  <a:schemeClr val="tx1"/>
                </a:solidFill>
                <a:latin typeface="Calibri" panose="020F0502020204030204" pitchFamily="34" charset="0"/>
                <a:cs typeface="Calibri" panose="020F0502020204030204" pitchFamily="34" charset="0"/>
              </a:rPr>
              <a:t>La formation sera exécutée sous forme de présentations Powerpoint, d’exercices de travaux de groupe, de travail individuel, </a:t>
            </a:r>
            <a:r>
              <a:rPr lang="fr-FR" sz="2600" dirty="0" smtClean="0">
                <a:solidFill>
                  <a:schemeClr val="tx1"/>
                </a:solidFill>
                <a:latin typeface="Calibri" panose="020F0502020204030204" pitchFamily="34" charset="0"/>
                <a:cs typeface="Calibri" panose="020F0502020204030204" pitchFamily="34" charset="0"/>
              </a:rPr>
              <a:t>et </a:t>
            </a:r>
            <a:r>
              <a:rPr lang="fr-FR" sz="2600" dirty="0">
                <a:solidFill>
                  <a:schemeClr val="tx1"/>
                </a:solidFill>
                <a:latin typeface="Calibri" panose="020F0502020204030204" pitchFamily="34" charset="0"/>
                <a:cs typeface="Calibri" panose="020F0502020204030204" pitchFamily="34" charset="0"/>
              </a:rPr>
              <a:t>de discussions en plénière.</a:t>
            </a:r>
          </a:p>
        </p:txBody>
      </p:sp>
      <p:sp>
        <p:nvSpPr>
          <p:cNvPr id="2" name="Title 1"/>
          <p:cNvSpPr>
            <a:spLocks noGrp="1"/>
          </p:cNvSpPr>
          <p:nvPr>
            <p:ph type="title"/>
          </p:nvPr>
        </p:nvSpPr>
        <p:spPr>
          <a:xfrm>
            <a:off x="0" y="0"/>
            <a:ext cx="9144000" cy="1238270"/>
          </a:xfrm>
          <a:solidFill>
            <a:srgbClr val="1E7FB8"/>
          </a:solidFill>
        </p:spPr>
        <p:txBody>
          <a:bodyPr/>
          <a:lstStyle/>
          <a:p>
            <a:pPr algn="ctr"/>
            <a:r>
              <a:rPr lang="fr-FR" sz="3600" dirty="0">
                <a:solidFill>
                  <a:schemeClr val="bg1"/>
                </a:solidFill>
              </a:rPr>
              <a:t>Structuration du cours de formation</a:t>
            </a:r>
          </a:p>
        </p:txBody>
      </p:sp>
    </p:spTree>
    <p:extLst>
      <p:ext uri="{BB962C8B-B14F-4D97-AF65-F5344CB8AC3E}">
        <p14:creationId xmlns:p14="http://schemas.microsoft.com/office/powerpoint/2010/main" val="204622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3"/>
          </p:nvPr>
        </p:nvSpPr>
        <p:spPr/>
        <p:txBody>
          <a:bodyPr/>
          <a:lstStyle/>
          <a:p>
            <a:pPr marL="0" marR="0" lvl="0" indent="0" algn="ctr" defTabSz="684591"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effectLst/>
                <a:uLnTx/>
                <a:uFillTx/>
                <a:latin typeface="Arial Bold"/>
                <a:ea typeface="+mn-ea"/>
                <a:cs typeface="Arial Bold"/>
              </a:rPr>
              <a:t>CPI-WHE-WHO/AFRO</a:t>
            </a:r>
          </a:p>
        </p:txBody>
      </p:sp>
      <p:sp>
        <p:nvSpPr>
          <p:cNvPr id="12" name="TextBox 11"/>
          <p:cNvSpPr txBox="1"/>
          <p:nvPr/>
        </p:nvSpPr>
        <p:spPr>
          <a:xfrm>
            <a:off x="429723" y="1674673"/>
            <a:ext cx="8280921" cy="3293209"/>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514350" indent="-514350" algn="just">
              <a:spcBef>
                <a:spcPts val="1200"/>
              </a:spcBef>
              <a:buFont typeface="+mj-lt"/>
              <a:buAutoNum type="arabicPeriod"/>
              <a:defRPr/>
            </a:pPr>
            <a:r>
              <a:rPr lang="fr-FR" sz="2400" dirty="0">
                <a:solidFill>
                  <a:prstClr val="black"/>
                </a:solidFill>
                <a:latin typeface="Calibri" panose="020F0502020204030204" pitchFamily="34" charset="0"/>
                <a:cs typeface="Calibri" panose="020F0502020204030204" pitchFamily="34" charset="0"/>
              </a:rPr>
              <a:t>Guide technique OMS-AFRO pour la surveillance intégrée de la maladie et la riposte dans la Région africaine, 3</a:t>
            </a:r>
            <a:r>
              <a:rPr lang="fr-FR" sz="2400" baseline="30000" dirty="0">
                <a:solidFill>
                  <a:prstClr val="black"/>
                </a:solidFill>
                <a:latin typeface="Calibri" panose="020F0502020204030204" pitchFamily="34" charset="0"/>
                <a:cs typeface="Calibri" panose="020F0502020204030204" pitchFamily="34" charset="0"/>
              </a:rPr>
              <a:t>e</a:t>
            </a:r>
            <a:r>
              <a:rPr lang="fr-FR" sz="2400" dirty="0">
                <a:solidFill>
                  <a:prstClr val="black"/>
                </a:solidFill>
                <a:latin typeface="Calibri" panose="020F0502020204030204" pitchFamily="34" charset="0"/>
                <a:cs typeface="Calibri" panose="020F0502020204030204" pitchFamily="34" charset="0"/>
              </a:rPr>
              <a:t> édition. </a:t>
            </a:r>
          </a:p>
          <a:p>
            <a:pPr marL="514350" indent="-514350" algn="just">
              <a:spcBef>
                <a:spcPts val="1200"/>
              </a:spcBef>
              <a:buFont typeface="+mj-lt"/>
              <a:buAutoNum type="arabicPeriod"/>
              <a:defRPr/>
            </a:pPr>
            <a:r>
              <a:rPr lang="fr-FR" sz="2400" dirty="0">
                <a:solidFill>
                  <a:prstClr val="black"/>
                </a:solidFill>
                <a:latin typeface="Calibri" panose="020F0502020204030204" pitchFamily="34" charset="0"/>
                <a:cs typeface="Calibri" panose="020F0502020204030204" pitchFamily="34" charset="0"/>
              </a:rPr>
              <a:t>Règlement sanitaire international (2005), troisième édition, OMS 2016</a:t>
            </a:r>
            <a:r>
              <a:rPr lang="fr-FR" sz="2400" dirty="0" smtClean="0">
                <a:solidFill>
                  <a:prstClr val="black"/>
                </a:solidFill>
                <a:latin typeface="Calibri" panose="020F0502020204030204" pitchFamily="34" charset="0"/>
                <a:cs typeface="Calibri" panose="020F0502020204030204" pitchFamily="34" charset="0"/>
              </a:rPr>
              <a:t>.</a:t>
            </a:r>
          </a:p>
          <a:p>
            <a:pPr marL="514350" indent="-514350" algn="just">
              <a:spcBef>
                <a:spcPts val="1200"/>
              </a:spcBef>
              <a:buFont typeface="+mj-lt"/>
              <a:buAutoNum type="arabicPeriod"/>
              <a:defRPr/>
            </a:pPr>
            <a:endParaRPr lang="fr-FR" sz="2400" dirty="0">
              <a:solidFill>
                <a:prstClr val="black"/>
              </a:solidFill>
              <a:latin typeface="Calibri" panose="020F0502020204030204" pitchFamily="34" charset="0"/>
              <a:cs typeface="Calibri" panose="020F0502020204030204" pitchFamily="34" charset="0"/>
            </a:endParaRPr>
          </a:p>
          <a:p>
            <a:pPr marL="514350" indent="-514350" algn="just">
              <a:spcBef>
                <a:spcPts val="1200"/>
              </a:spcBef>
              <a:buFont typeface="+mj-lt"/>
              <a:buAutoNum type="arabicPeriod"/>
              <a:defRPr/>
            </a:pPr>
            <a:endParaRPr lang="fr-FR" sz="2400" dirty="0" smtClean="0">
              <a:solidFill>
                <a:prstClr val="black"/>
              </a:solidFill>
              <a:latin typeface="Calibri" panose="020F0502020204030204" pitchFamily="34" charset="0"/>
              <a:cs typeface="Calibri" panose="020F0502020204030204" pitchFamily="34" charset="0"/>
            </a:endParaRPr>
          </a:p>
          <a:p>
            <a:pPr marL="514350" indent="-514350" algn="just">
              <a:spcBef>
                <a:spcPts val="1200"/>
              </a:spcBef>
              <a:buFont typeface="+mj-lt"/>
              <a:buAutoNum type="arabicPeriod"/>
              <a:defRPr/>
            </a:pPr>
            <a:endParaRPr lang="fr-FR" sz="2400" dirty="0">
              <a:solidFill>
                <a:prstClr val="black"/>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0" y="0"/>
            <a:ext cx="9144000" cy="1124744"/>
          </a:xfrm>
          <a:solidFill>
            <a:srgbClr val="1E7FB8"/>
          </a:solidFill>
        </p:spPr>
        <p:txBody>
          <a:bodyPr/>
          <a:lstStyle/>
          <a:p>
            <a:pPr algn="ctr"/>
            <a:r>
              <a:rPr lang="fr-FR" sz="3000" dirty="0">
                <a:solidFill>
                  <a:schemeClr val="bg1"/>
                </a:solidFill>
              </a:rPr>
              <a:t>Supports de formation</a:t>
            </a:r>
          </a:p>
        </p:txBody>
      </p:sp>
    </p:spTree>
    <p:extLst>
      <p:ext uri="{BB962C8B-B14F-4D97-AF65-F5344CB8AC3E}">
        <p14:creationId xmlns:p14="http://schemas.microsoft.com/office/powerpoint/2010/main" val="4280943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3"/>
          </p:nvPr>
        </p:nvSpPr>
        <p:spPr/>
        <p:txBody>
          <a:bodyPr/>
          <a:lstStyle/>
          <a:p>
            <a:pPr marL="0" marR="0" lvl="0" indent="0" algn="ctr" defTabSz="684591"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effectLst/>
                <a:uLnTx/>
                <a:uFillTx/>
                <a:latin typeface="Arial Bold"/>
                <a:ea typeface="+mn-ea"/>
                <a:cs typeface="Arial Bold"/>
              </a:rPr>
              <a:t>CPI-WHE-WHO/AFRO</a:t>
            </a:r>
          </a:p>
        </p:txBody>
      </p:sp>
      <p:sp>
        <p:nvSpPr>
          <p:cNvPr id="12" name="TextBox 11"/>
          <p:cNvSpPr txBox="1"/>
          <p:nvPr/>
        </p:nvSpPr>
        <p:spPr>
          <a:xfrm>
            <a:off x="273239" y="1590035"/>
            <a:ext cx="8640959" cy="2954655"/>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41313" indent="-341313" algn="just">
              <a:spcBef>
                <a:spcPts val="600"/>
              </a:spcBef>
              <a:buFont typeface="Arial" panose="020B0604020202020204" pitchFamily="34" charset="0"/>
              <a:buChar char="•"/>
              <a:defRPr/>
            </a:pPr>
            <a:r>
              <a:rPr lang="fr-FR" sz="2600" b="1" dirty="0">
                <a:solidFill>
                  <a:prstClr val="black"/>
                </a:solidFill>
                <a:latin typeface="Calibri" panose="020F0502020204030204" pitchFamily="34" charset="0"/>
                <a:cs typeface="Calibri" panose="020F0502020204030204" pitchFamily="34" charset="0"/>
              </a:rPr>
              <a:t>Test avant et après le cours </a:t>
            </a:r>
            <a:r>
              <a:rPr lang="fr-FR" sz="2600" dirty="0">
                <a:solidFill>
                  <a:prstClr val="black"/>
                </a:solidFill>
                <a:latin typeface="Calibri" panose="020F0502020204030204" pitchFamily="34" charset="0"/>
                <a:cs typeface="Calibri" panose="020F0502020204030204" pitchFamily="34" charset="0"/>
              </a:rPr>
              <a:t>(20 questions brèves portant sur le Guide technique pour la SIMR)</a:t>
            </a:r>
            <a:endParaRPr kumimoji="0" lang="fr-FR" sz="2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1313" indent="-341313" algn="just">
              <a:spcBef>
                <a:spcPts val="1200"/>
              </a:spcBef>
              <a:buFont typeface="Arial" panose="020B0604020202020204" pitchFamily="34" charset="0"/>
              <a:buChar char="•"/>
              <a:defRPr/>
            </a:pPr>
            <a:r>
              <a:rPr lang="fr-FR" sz="2600" b="1" dirty="0" smtClean="0">
                <a:solidFill>
                  <a:prstClr val="black"/>
                </a:solidFill>
                <a:latin typeface="Calibri" panose="020F0502020204030204" pitchFamily="34" charset="0"/>
                <a:cs typeface="Calibri" panose="020F0502020204030204" pitchFamily="34" charset="0"/>
              </a:rPr>
              <a:t>Évaluation </a:t>
            </a:r>
            <a:r>
              <a:rPr lang="fr-FR" sz="2600" b="1" dirty="0">
                <a:solidFill>
                  <a:prstClr val="black"/>
                </a:solidFill>
                <a:latin typeface="Calibri" panose="020F0502020204030204" pitchFamily="34" charset="0"/>
                <a:cs typeface="Calibri" panose="020F0502020204030204" pitchFamily="34" charset="0"/>
              </a:rPr>
              <a:t>de fin du cours de formation à la SIMR </a:t>
            </a:r>
            <a:endParaRPr kumimoji="0" lang="fr-FR"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684213" lvl="1" indent="-342900" algn="just">
              <a:spcBef>
                <a:spcPts val="600"/>
              </a:spcBef>
              <a:buFont typeface="Wingdings" panose="05000000000000000000" pitchFamily="2" charset="2"/>
              <a:buChar char="§"/>
              <a:defRPr/>
            </a:pPr>
            <a:r>
              <a:rPr kumimoji="0" lang="fr-FR" sz="2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 terme</a:t>
            </a:r>
            <a:r>
              <a:rPr kumimoji="0" lang="fr-FR" sz="260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de chaque </a:t>
            </a:r>
            <a:r>
              <a:rPr kumimoji="0" lang="fr-FR" sz="2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module)</a:t>
            </a:r>
          </a:p>
          <a:p>
            <a:pPr marL="341313" indent="-341313" algn="just">
              <a:spcBef>
                <a:spcPts val="1200"/>
              </a:spcBef>
              <a:buFont typeface="Arial" panose="020B0604020202020204" pitchFamily="34" charset="0"/>
              <a:buChar char="•"/>
              <a:defRPr/>
            </a:pPr>
            <a:r>
              <a:rPr lang="fr-FR" sz="2600" b="1" dirty="0">
                <a:solidFill>
                  <a:prstClr val="black"/>
                </a:solidFill>
                <a:latin typeface="Calibri" panose="020F0502020204030204" pitchFamily="34" charset="0"/>
                <a:cs typeface="Calibri" panose="020F0502020204030204" pitchFamily="34" charset="0"/>
              </a:rPr>
              <a:t>Suivi et supervision après la formation à la SIMR</a:t>
            </a:r>
            <a:endParaRPr kumimoji="0" lang="fr-FR" sz="2600" b="1"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endParaRPr>
          </a:p>
          <a:p>
            <a:pPr marL="684213" lvl="1" indent="-342900" algn="just">
              <a:spcBef>
                <a:spcPts val="600"/>
              </a:spcBef>
              <a:buFont typeface="Wingdings" panose="05000000000000000000" pitchFamily="2" charset="2"/>
              <a:buChar char="§"/>
              <a:defRPr/>
            </a:pPr>
            <a:r>
              <a:rPr kumimoji="0" lang="fr-FR" sz="2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 à 6 mois après le cours</a:t>
            </a:r>
            <a:r>
              <a:rPr kumimoji="0" lang="fr-FR" sz="260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de formation à la SIMR)</a:t>
            </a:r>
            <a:endParaRPr kumimoji="0" lang="fr-FR" sz="2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itle 1"/>
          <p:cNvSpPr>
            <a:spLocks noGrp="1"/>
          </p:cNvSpPr>
          <p:nvPr>
            <p:ph type="title"/>
          </p:nvPr>
        </p:nvSpPr>
        <p:spPr>
          <a:xfrm>
            <a:off x="0" y="0"/>
            <a:ext cx="9144000" cy="1124744"/>
          </a:xfrm>
          <a:solidFill>
            <a:srgbClr val="1E7FB8"/>
          </a:solidFill>
        </p:spPr>
        <p:txBody>
          <a:bodyPr/>
          <a:lstStyle/>
          <a:p>
            <a:pPr algn="ctr"/>
            <a:r>
              <a:rPr lang="fr-FR" sz="3000" dirty="0">
                <a:solidFill>
                  <a:schemeClr val="bg1"/>
                </a:solidFill>
              </a:rPr>
              <a:t>Méthode de suivi et d’évaluation</a:t>
            </a:r>
          </a:p>
        </p:txBody>
      </p:sp>
    </p:spTree>
    <p:extLst>
      <p:ext uri="{BB962C8B-B14F-4D97-AF65-F5344CB8AC3E}">
        <p14:creationId xmlns:p14="http://schemas.microsoft.com/office/powerpoint/2010/main" val="1020011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a:solidFill>
            <a:srgbClr val="1E7FB8"/>
          </a:solidFill>
        </p:spPr>
        <p:txBody>
          <a:bodyPr/>
          <a:lstStyle/>
          <a:p>
            <a:pPr algn="ctr"/>
            <a:r>
              <a:rPr lang="fr-FR" sz="3000" dirty="0">
                <a:solidFill>
                  <a:schemeClr val="bg1"/>
                </a:solidFill>
              </a:rPr>
              <a:t>Brève description des modules de formation – 1 </a:t>
            </a:r>
          </a:p>
        </p:txBody>
      </p:sp>
      <p:sp>
        <p:nvSpPr>
          <p:cNvPr id="3" name="Content Placeholder 2"/>
          <p:cNvSpPr>
            <a:spLocks noGrp="1"/>
          </p:cNvSpPr>
          <p:nvPr>
            <p:ph idx="1"/>
          </p:nvPr>
        </p:nvSpPr>
        <p:spPr>
          <a:xfrm>
            <a:off x="418104" y="1412777"/>
            <a:ext cx="8307792" cy="4320479"/>
          </a:xfrm>
          <a:ln>
            <a:solidFill>
              <a:schemeClr val="bg2"/>
            </a:solidFill>
          </a:ln>
        </p:spPr>
        <p:style>
          <a:lnRef idx="2">
            <a:schemeClr val="accent6"/>
          </a:lnRef>
          <a:fillRef idx="1">
            <a:schemeClr val="lt1"/>
          </a:fillRef>
          <a:effectRef idx="0">
            <a:schemeClr val="accent6"/>
          </a:effectRef>
          <a:fontRef idx="minor">
            <a:schemeClr val="dk1"/>
          </a:fontRef>
        </p:style>
        <p:txBody>
          <a:bodyPr/>
          <a:lstStyle/>
          <a:p>
            <a:pPr lvl="0" algn="just" defTabSz="776130" eaLnBrk="1" fontAlgn="auto" hangingPunct="1">
              <a:spcBef>
                <a:spcPts val="1200"/>
              </a:spcBef>
              <a:spcAft>
                <a:spcPts val="0"/>
              </a:spcAft>
              <a:buClrTx/>
              <a:buFont typeface="Arial" panose="020B0604020202020204" pitchFamily="34" charset="0"/>
              <a:buChar char="•"/>
              <a:defRPr/>
            </a:pPr>
            <a:r>
              <a:rPr lang="fr-FR" sz="2000" b="1" dirty="0"/>
              <a:t>Module introductif : </a:t>
            </a:r>
          </a:p>
          <a:p>
            <a:pPr marL="773113" lvl="1" indent="-431800" algn="just" defTabSz="776130" eaLnBrk="1" fontAlgn="auto" hangingPunct="1">
              <a:spcBef>
                <a:spcPts val="1200"/>
              </a:spcBef>
              <a:spcAft>
                <a:spcPts val="0"/>
              </a:spcAft>
              <a:buClrTx/>
              <a:buFont typeface="Wingdings" panose="05000000000000000000" pitchFamily="2" charset="2"/>
              <a:buChar char="§"/>
              <a:defRPr/>
            </a:pPr>
            <a:r>
              <a:rPr lang="fr-FR" sz="2000" dirty="0"/>
              <a:t>Ce module présente la structure du cours sur la SIMR</a:t>
            </a:r>
            <a:r>
              <a:rPr lang="fr-FR" sz="2000" kern="1200" dirty="0"/>
              <a:t>, les autres modules et les liens de la SIMR</a:t>
            </a:r>
          </a:p>
          <a:p>
            <a:pPr algn="just" defTabSz="776130" eaLnBrk="1" fontAlgn="auto" hangingPunct="1">
              <a:spcBef>
                <a:spcPts val="1200"/>
              </a:spcBef>
              <a:spcAft>
                <a:spcPts val="0"/>
              </a:spcAft>
              <a:buClrTx/>
              <a:buFont typeface="Arial" panose="020B0604020202020204" pitchFamily="34" charset="0"/>
              <a:buChar char="•"/>
              <a:defRPr/>
            </a:pPr>
            <a:r>
              <a:rPr lang="fr-FR" sz="2000" b="1" dirty="0"/>
              <a:t>Module 1 : </a:t>
            </a:r>
            <a:r>
              <a:rPr lang="fr-FR" sz="2000" kern="1200" dirty="0"/>
              <a:t>Identifier et enregistrer les cas de maladies, d’affections ou d’événements prioritaires </a:t>
            </a:r>
          </a:p>
          <a:p>
            <a:pPr marL="773113" lvl="1" indent="-431800" algn="just" defTabSz="776130" eaLnBrk="1" fontAlgn="auto" hangingPunct="1">
              <a:spcBef>
                <a:spcPts val="1200"/>
              </a:spcBef>
              <a:spcAft>
                <a:spcPts val="0"/>
              </a:spcAft>
              <a:buClrTx/>
              <a:buFont typeface="Wingdings" panose="05000000000000000000" pitchFamily="2" charset="2"/>
              <a:buChar char="§"/>
              <a:defRPr/>
            </a:pPr>
            <a:r>
              <a:rPr lang="fr-FR" sz="2000" kern="1200" dirty="0"/>
              <a:t>Ce module présente les définitions de cas </a:t>
            </a:r>
            <a:r>
              <a:rPr lang="fr-FR" sz="2000" kern="1200" dirty="0">
                <a:solidFill>
                  <a:schemeClr val="dk1"/>
                </a:solidFill>
              </a:rPr>
              <a:t>standardisés, les procédures de planification et le rôle des laboratoires dans la surveillance et la riposte </a:t>
            </a:r>
          </a:p>
          <a:p>
            <a:pPr algn="just" defTabSz="776130" eaLnBrk="1" fontAlgn="auto" hangingPunct="1">
              <a:spcBef>
                <a:spcPts val="1200"/>
              </a:spcBef>
              <a:spcAft>
                <a:spcPts val="0"/>
              </a:spcAft>
              <a:buClrTx/>
              <a:buFont typeface="Arial" panose="020B0604020202020204" pitchFamily="34" charset="0"/>
              <a:buChar char="•"/>
              <a:defRPr/>
            </a:pPr>
            <a:r>
              <a:rPr lang="fr-FR" sz="2000" b="1" dirty="0"/>
              <a:t>Module 2 : </a:t>
            </a:r>
            <a:r>
              <a:rPr lang="fr-FR" sz="2000" kern="1200" dirty="0"/>
              <a:t>Notifier les maladies, affections et événements prioritaires </a:t>
            </a:r>
            <a:endParaRPr lang="fr-FR" sz="2000" kern="1200" dirty="0">
              <a:solidFill>
                <a:schemeClr val="dk1"/>
              </a:solidFill>
            </a:endParaRPr>
          </a:p>
          <a:p>
            <a:pPr marL="773113" lvl="1" indent="-431800" algn="just" defTabSz="776130" eaLnBrk="1" fontAlgn="auto" hangingPunct="1">
              <a:spcBef>
                <a:spcPts val="1200"/>
              </a:spcBef>
              <a:spcAft>
                <a:spcPts val="0"/>
              </a:spcAft>
              <a:buClrTx/>
              <a:buFont typeface="Wingdings" panose="05000000000000000000" pitchFamily="2" charset="2"/>
              <a:buChar char="§"/>
              <a:defRPr/>
            </a:pPr>
            <a:r>
              <a:rPr lang="fr-FR" sz="2000" kern="1200" dirty="0">
                <a:solidFill>
                  <a:prstClr val="black"/>
                </a:solidFill>
              </a:rPr>
              <a:t>Ce module </a:t>
            </a:r>
            <a:r>
              <a:rPr lang="fr-FR" sz="2000" dirty="0"/>
              <a:t>décrit comment </a:t>
            </a:r>
            <a:r>
              <a:rPr lang="fr-FR" sz="2000" b="1" dirty="0"/>
              <a:t>notifier</a:t>
            </a:r>
            <a:r>
              <a:rPr lang="fr-FR" sz="2000" dirty="0"/>
              <a:t> les maladies, affections et événements prioritaires dans les </a:t>
            </a:r>
            <a:r>
              <a:rPr lang="fr-FR" sz="2000" b="1" dirty="0"/>
              <a:t>délais prescrits</a:t>
            </a:r>
          </a:p>
        </p:txBody>
      </p:sp>
      <p:sp>
        <p:nvSpPr>
          <p:cNvPr id="5" name="Slide Number Placeholder 4"/>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Footer Placeholder 3">
            <a:extLst>
              <a:ext uri="{FF2B5EF4-FFF2-40B4-BE49-F238E27FC236}">
                <a16:creationId xmlns="" xmlns:a16="http://schemas.microsoft.com/office/drawing/2014/main" id="{17E425AD-3416-4A47-AC5F-BE782F40E35A}"/>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3922435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3"/>
          </p:nvPr>
        </p:nvSpPr>
        <p:spPr/>
        <p:txBody>
          <a:bodyPr/>
          <a:lstStyle/>
          <a:p>
            <a:pPr algn="ctr" defTabSz="684591">
              <a:defRPr/>
            </a:pPr>
            <a:r>
              <a:rPr lang="fr-FR" dirty="0"/>
              <a:t>CPI-WHE-WHO/AFRO</a:t>
            </a:r>
          </a:p>
        </p:txBody>
      </p:sp>
      <p:sp>
        <p:nvSpPr>
          <p:cNvPr id="12" name="TextBox 11"/>
          <p:cNvSpPr txBox="1"/>
          <p:nvPr/>
        </p:nvSpPr>
        <p:spPr>
          <a:xfrm>
            <a:off x="431539" y="1513091"/>
            <a:ext cx="8280921" cy="3831818"/>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spcBef>
                <a:spcPts val="600"/>
              </a:spcBef>
              <a:buFont typeface="Arial" panose="020B0604020202020204" pitchFamily="34" charset="0"/>
              <a:buChar char="•"/>
            </a:pPr>
            <a:r>
              <a:rPr lang="fr-FR" sz="2600" dirty="0">
                <a:latin typeface="Calibri" panose="020F0502020204030204" pitchFamily="34" charset="0"/>
                <a:cs typeface="Calibri" panose="020F0502020204030204" pitchFamily="34" charset="0"/>
              </a:rPr>
              <a:t>But du module</a:t>
            </a:r>
          </a:p>
          <a:p>
            <a:pPr marL="285750" indent="-285750">
              <a:spcBef>
                <a:spcPts val="600"/>
              </a:spcBef>
              <a:buFont typeface="Arial" panose="020B0604020202020204" pitchFamily="34" charset="0"/>
              <a:buChar char="•"/>
            </a:pPr>
            <a:r>
              <a:rPr lang="fr-FR" sz="2600" dirty="0">
                <a:latin typeface="Calibri" panose="020F0502020204030204" pitchFamily="34" charset="0"/>
                <a:cs typeface="Calibri" panose="020F0502020204030204" pitchFamily="34" charset="0"/>
              </a:rPr>
              <a:t>Objectif d’apprentissage</a:t>
            </a:r>
          </a:p>
          <a:p>
            <a:pPr marL="285750" indent="-285750">
              <a:spcBef>
                <a:spcPts val="600"/>
              </a:spcBef>
              <a:buFont typeface="Arial" panose="020B0604020202020204" pitchFamily="34" charset="0"/>
              <a:buChar char="•"/>
            </a:pPr>
            <a:r>
              <a:rPr lang="fr-FR" sz="2600" dirty="0">
                <a:latin typeface="Calibri" panose="020F0502020204030204" pitchFamily="34" charset="0"/>
                <a:cs typeface="Calibri" panose="020F0502020204030204" pitchFamily="34" charset="0"/>
              </a:rPr>
              <a:t>Sous-modules et Module introductif</a:t>
            </a:r>
          </a:p>
          <a:p>
            <a:pPr marL="684213" lvl="1" indent="-398463">
              <a:spcBef>
                <a:spcPts val="300"/>
              </a:spcBef>
              <a:buFont typeface="Wingdings" panose="05000000000000000000" pitchFamily="2" charset="2"/>
              <a:buChar char="§"/>
            </a:pPr>
            <a:r>
              <a:rPr lang="fr-FR" sz="2600" dirty="0">
                <a:latin typeface="Calibri" panose="020F0502020204030204" pitchFamily="34" charset="0"/>
                <a:cs typeface="Calibri" panose="020F0502020204030204" pitchFamily="34" charset="0"/>
              </a:rPr>
              <a:t>Introduction au cours de formation à la SIMR</a:t>
            </a:r>
          </a:p>
          <a:p>
            <a:pPr marL="684213" lvl="1" indent="-398463">
              <a:spcBef>
                <a:spcPts val="300"/>
              </a:spcBef>
              <a:buFont typeface="Wingdings" panose="05000000000000000000" pitchFamily="2" charset="2"/>
              <a:buChar char="§"/>
            </a:pPr>
            <a:r>
              <a:rPr lang="fr-FR" sz="2600" dirty="0">
                <a:latin typeface="Calibri" panose="020F0502020204030204" pitchFamily="34" charset="0"/>
                <a:cs typeface="Calibri" panose="020F0502020204030204" pitchFamily="34" charset="0"/>
              </a:rPr>
              <a:t>Aperçu de la SIMR</a:t>
            </a:r>
          </a:p>
          <a:p>
            <a:pPr marL="684213" lvl="1" indent="-398463">
              <a:spcBef>
                <a:spcPts val="300"/>
              </a:spcBef>
              <a:buFont typeface="Wingdings" panose="05000000000000000000" pitchFamily="2" charset="2"/>
              <a:buChar char="§"/>
            </a:pPr>
            <a:r>
              <a:rPr lang="fr-FR" sz="2600" dirty="0">
                <a:latin typeface="Calibri" panose="020F0502020204030204" pitchFamily="34" charset="0"/>
                <a:cs typeface="Calibri" panose="020F0502020204030204" pitchFamily="34" charset="0"/>
              </a:rPr>
              <a:t>Surveillance à base communautaire</a:t>
            </a:r>
          </a:p>
          <a:p>
            <a:pPr marL="285750" indent="-285750">
              <a:spcBef>
                <a:spcPts val="600"/>
              </a:spcBef>
              <a:buFont typeface="Arial" panose="020B0604020202020204" pitchFamily="34" charset="0"/>
              <a:buChar char="•"/>
            </a:pPr>
            <a:r>
              <a:rPr lang="fr-FR" sz="2600" dirty="0">
                <a:latin typeface="Calibri" panose="020F0502020204030204" pitchFamily="34" charset="0"/>
                <a:cs typeface="Calibri" panose="020F0502020204030204" pitchFamily="34" charset="0"/>
              </a:rPr>
              <a:t>Résumé</a:t>
            </a:r>
          </a:p>
          <a:p>
            <a:pPr marL="285750" indent="-285750">
              <a:spcBef>
                <a:spcPts val="600"/>
              </a:spcBef>
              <a:buFont typeface="Arial" panose="020B0604020202020204" pitchFamily="34" charset="0"/>
              <a:buChar char="•"/>
            </a:pPr>
            <a:r>
              <a:rPr lang="fr-FR" sz="2600" dirty="0">
                <a:latin typeface="Calibri" panose="020F0502020204030204" pitchFamily="34" charset="0"/>
                <a:cs typeface="Calibri" panose="020F0502020204030204" pitchFamily="34" charset="0"/>
              </a:rPr>
              <a:t>Exercices pratiques</a:t>
            </a:r>
          </a:p>
        </p:txBody>
      </p:sp>
      <p:sp>
        <p:nvSpPr>
          <p:cNvPr id="2" name="Title 1"/>
          <p:cNvSpPr>
            <a:spLocks noGrp="1"/>
          </p:cNvSpPr>
          <p:nvPr>
            <p:ph type="title"/>
          </p:nvPr>
        </p:nvSpPr>
        <p:spPr>
          <a:xfrm>
            <a:off x="0" y="0"/>
            <a:ext cx="9144000" cy="1238270"/>
          </a:xfrm>
          <a:solidFill>
            <a:srgbClr val="1E7FB8"/>
          </a:solidFill>
        </p:spPr>
        <p:txBody>
          <a:bodyPr/>
          <a:lstStyle/>
          <a:p>
            <a:pPr algn="ctr"/>
            <a:r>
              <a:rPr lang="fr-FR" sz="3000">
                <a:solidFill>
                  <a:schemeClr val="bg1"/>
                </a:solidFill>
              </a:rPr>
              <a:t>Plan de la présentation</a:t>
            </a:r>
          </a:p>
        </p:txBody>
      </p:sp>
    </p:spTree>
    <p:extLst>
      <p:ext uri="{BB962C8B-B14F-4D97-AF65-F5344CB8AC3E}">
        <p14:creationId xmlns:p14="http://schemas.microsoft.com/office/powerpoint/2010/main" val="3516543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2208"/>
          </a:xfrm>
          <a:solidFill>
            <a:srgbClr val="1E7FB8"/>
          </a:solidFill>
        </p:spPr>
        <p:txBody>
          <a:bodyPr/>
          <a:lstStyle/>
          <a:p>
            <a:pPr algn="ctr"/>
            <a:r>
              <a:rPr lang="fr-FR" sz="3000" dirty="0">
                <a:solidFill>
                  <a:schemeClr val="bg1"/>
                </a:solidFill>
              </a:rPr>
              <a:t>Brève description des modules de formation – 2 </a:t>
            </a:r>
          </a:p>
        </p:txBody>
      </p:sp>
      <p:sp>
        <p:nvSpPr>
          <p:cNvPr id="3" name="Content Placeholder 2"/>
          <p:cNvSpPr>
            <a:spLocks noGrp="1"/>
          </p:cNvSpPr>
          <p:nvPr>
            <p:ph idx="1"/>
          </p:nvPr>
        </p:nvSpPr>
        <p:spPr>
          <a:xfrm>
            <a:off x="418104" y="1401526"/>
            <a:ext cx="8307791" cy="4054948"/>
          </a:xfrm>
          <a:ln>
            <a:solidFill>
              <a:schemeClr val="bg2"/>
            </a:solidFill>
          </a:ln>
        </p:spPr>
        <p:style>
          <a:lnRef idx="2">
            <a:schemeClr val="accent6"/>
          </a:lnRef>
          <a:fillRef idx="1">
            <a:schemeClr val="lt1"/>
          </a:fillRef>
          <a:effectRef idx="0">
            <a:schemeClr val="accent6"/>
          </a:effectRef>
          <a:fontRef idx="minor">
            <a:schemeClr val="dk1"/>
          </a:fontRef>
        </p:style>
        <p:txBody>
          <a:bodyPr/>
          <a:lstStyle/>
          <a:p>
            <a:pPr algn="just" defTabSz="776130" eaLnBrk="1" fontAlgn="auto" hangingPunct="1">
              <a:spcBef>
                <a:spcPts val="1200"/>
              </a:spcBef>
              <a:spcAft>
                <a:spcPts val="0"/>
              </a:spcAft>
              <a:buClrTx/>
              <a:buFont typeface="Arial" panose="020B0604020202020204" pitchFamily="34" charset="0"/>
              <a:buChar char="•"/>
              <a:defRPr/>
            </a:pPr>
            <a:r>
              <a:rPr lang="fr-FR" sz="2000" b="1" dirty="0"/>
              <a:t>Module 3 : </a:t>
            </a:r>
            <a:r>
              <a:rPr lang="fr-FR" sz="2000" b="1" kern="1200" dirty="0"/>
              <a:t>Analyser et interpréter les données</a:t>
            </a:r>
          </a:p>
          <a:p>
            <a:pPr marL="628650" lvl="1" indent="-287338" algn="just" defTabSz="776130" eaLnBrk="1" fontAlgn="auto" hangingPunct="1">
              <a:spcBef>
                <a:spcPts val="600"/>
              </a:spcBef>
              <a:spcAft>
                <a:spcPts val="0"/>
              </a:spcAft>
              <a:buClrTx/>
              <a:buFont typeface="Wingdings" panose="05000000000000000000" pitchFamily="2" charset="2"/>
              <a:buChar char="§"/>
              <a:defRPr/>
            </a:pPr>
            <a:r>
              <a:rPr lang="fr-FR" sz="2000" dirty="0"/>
              <a:t>Ce module décrit l’analyse des données selon le temps, le lieu et les personnes</a:t>
            </a:r>
            <a:r>
              <a:rPr lang="fr-FR" sz="2000" kern="1200" dirty="0"/>
              <a:t>. </a:t>
            </a:r>
            <a:r>
              <a:rPr lang="fr-FR" sz="2000" dirty="0"/>
              <a:t>Il fournit également des conseils sur la manière d’interpréter les données analysées.</a:t>
            </a:r>
            <a:endParaRPr lang="fr-FR" sz="2000" kern="1200" dirty="0"/>
          </a:p>
          <a:p>
            <a:pPr algn="just" defTabSz="776130" eaLnBrk="1" fontAlgn="auto" hangingPunct="1">
              <a:spcBef>
                <a:spcPts val="1200"/>
              </a:spcBef>
              <a:spcAft>
                <a:spcPts val="0"/>
              </a:spcAft>
              <a:buClrTx/>
              <a:buFont typeface="Arial" panose="020B0604020202020204" pitchFamily="34" charset="0"/>
              <a:buChar char="•"/>
              <a:defRPr/>
            </a:pPr>
            <a:r>
              <a:rPr lang="fr-FR" sz="2000" b="1" dirty="0"/>
              <a:t>Module 4 : </a:t>
            </a:r>
            <a:r>
              <a:rPr lang="fr-FR" sz="2000" kern="1200" dirty="0"/>
              <a:t>Mener des investigations sur les flambées et autres événements de santé publique présumés et les confirmer</a:t>
            </a:r>
            <a:endParaRPr lang="fr-FR" sz="2000" kern="1200" dirty="0">
              <a:solidFill>
                <a:schemeClr val="dk1"/>
              </a:solidFill>
            </a:endParaRPr>
          </a:p>
          <a:p>
            <a:pPr marL="628650" lvl="1" indent="-342900" algn="just" defTabSz="776130" eaLnBrk="1" fontAlgn="auto" hangingPunct="1">
              <a:spcBef>
                <a:spcPts val="600"/>
              </a:spcBef>
              <a:spcAft>
                <a:spcPts val="0"/>
              </a:spcAft>
              <a:buClrTx/>
              <a:buFont typeface="Wingdings" panose="05000000000000000000" pitchFamily="2" charset="2"/>
              <a:buChar char="§"/>
              <a:defRPr/>
            </a:pPr>
            <a:r>
              <a:rPr lang="fr-FR" sz="2000" dirty="0"/>
              <a:t>Ce module décrit les </a:t>
            </a:r>
            <a:r>
              <a:rPr lang="fr-FR" sz="2000" b="1" dirty="0"/>
              <a:t>étapes de l’investigation sur les flambées</a:t>
            </a:r>
            <a:r>
              <a:rPr lang="fr-FR" sz="2000" dirty="0"/>
              <a:t>.</a:t>
            </a:r>
            <a:endParaRPr lang="fr-FR" sz="2000" b="1" kern="1200" dirty="0">
              <a:solidFill>
                <a:prstClr val="black"/>
              </a:solidFill>
            </a:endParaRPr>
          </a:p>
          <a:p>
            <a:pPr algn="just" defTabSz="776130" eaLnBrk="1" fontAlgn="auto" hangingPunct="1">
              <a:spcBef>
                <a:spcPts val="1200"/>
              </a:spcBef>
              <a:spcAft>
                <a:spcPts val="0"/>
              </a:spcAft>
              <a:buClrTx/>
              <a:buFont typeface="Arial" panose="020B0604020202020204" pitchFamily="34" charset="0"/>
              <a:buChar char="•"/>
              <a:defRPr/>
            </a:pPr>
            <a:r>
              <a:rPr lang="fr-FR" sz="2000" b="1" dirty="0"/>
              <a:t>Module 5 : </a:t>
            </a:r>
            <a:r>
              <a:rPr lang="fr-FR" sz="2000" kern="1200" dirty="0"/>
              <a:t>Se préparer à riposter aux flambées et autres événements de santé publique</a:t>
            </a:r>
          </a:p>
          <a:p>
            <a:pPr marL="628650" lvl="1" indent="-342900" algn="just" defTabSz="776130" eaLnBrk="1" fontAlgn="auto" hangingPunct="1">
              <a:spcBef>
                <a:spcPts val="600"/>
              </a:spcBef>
              <a:spcAft>
                <a:spcPts val="0"/>
              </a:spcAft>
              <a:buClrTx/>
              <a:buFont typeface="Wingdings" panose="05000000000000000000" pitchFamily="2" charset="2"/>
              <a:buChar char="§"/>
              <a:defRPr/>
            </a:pPr>
            <a:r>
              <a:rPr lang="fr-FR" sz="2000" dirty="0"/>
              <a:t>Ce module fournit des orientations pour la mise en place de </a:t>
            </a:r>
            <a:r>
              <a:rPr lang="fr-FR" sz="2000" b="1" dirty="0"/>
              <a:t>structures de riposte aux situations d’urgence de santé publique</a:t>
            </a:r>
            <a:r>
              <a:rPr lang="fr-FR" sz="2000" dirty="0"/>
              <a:t>.</a:t>
            </a:r>
            <a:endParaRPr lang="fr-FR" sz="2000" kern="1200" dirty="0">
              <a:solidFill>
                <a:schemeClr val="dk1"/>
              </a:solidFill>
            </a:endParaRPr>
          </a:p>
          <a:p>
            <a:pPr marL="0" lvl="0" indent="0" algn="just" defTabSz="776130" eaLnBrk="1" fontAlgn="auto" hangingPunct="1">
              <a:spcBef>
                <a:spcPts val="0"/>
              </a:spcBef>
              <a:spcAft>
                <a:spcPts val="0"/>
              </a:spcAft>
              <a:buClrTx/>
              <a:buNone/>
              <a:defRPr/>
            </a:pPr>
            <a:endParaRPr lang="fr-FR" sz="2000" kern="1200" dirty="0"/>
          </a:p>
          <a:p>
            <a:pPr marL="0" lvl="0" indent="0" algn="just" defTabSz="776130" eaLnBrk="1" fontAlgn="auto" hangingPunct="1">
              <a:spcBef>
                <a:spcPts val="0"/>
              </a:spcBef>
              <a:spcAft>
                <a:spcPts val="0"/>
              </a:spcAft>
              <a:buClrTx/>
              <a:buNone/>
              <a:defRPr/>
            </a:pPr>
            <a:endParaRPr lang="fr-FR" sz="2000" b="1" dirty="0"/>
          </a:p>
        </p:txBody>
      </p:sp>
      <p:sp>
        <p:nvSpPr>
          <p:cNvPr id="5" name="Slide Number Placeholder 4"/>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Footer Placeholder 3">
            <a:extLst>
              <a:ext uri="{FF2B5EF4-FFF2-40B4-BE49-F238E27FC236}">
                <a16:creationId xmlns="" xmlns:a16="http://schemas.microsoft.com/office/drawing/2014/main" id="{7EDED2C3-62BF-409B-BE05-D4E1BB32476F}"/>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152751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24744"/>
          </a:xfrm>
          <a:solidFill>
            <a:srgbClr val="1E7FB8"/>
          </a:solidFill>
        </p:spPr>
        <p:txBody>
          <a:bodyPr/>
          <a:lstStyle/>
          <a:p>
            <a:pPr algn="ctr"/>
            <a:r>
              <a:rPr lang="fr-FR" sz="3000" dirty="0">
                <a:solidFill>
                  <a:schemeClr val="bg1"/>
                </a:solidFill>
              </a:rPr>
              <a:t>Brève description des modules de formation – 3 </a:t>
            </a:r>
          </a:p>
        </p:txBody>
      </p:sp>
      <p:sp>
        <p:nvSpPr>
          <p:cNvPr id="3" name="Content Placeholder 2"/>
          <p:cNvSpPr>
            <a:spLocks noGrp="1"/>
          </p:cNvSpPr>
          <p:nvPr>
            <p:ph idx="1"/>
          </p:nvPr>
        </p:nvSpPr>
        <p:spPr>
          <a:xfrm>
            <a:off x="418104" y="1282492"/>
            <a:ext cx="8307791" cy="4293016"/>
          </a:xfrm>
          <a:ln>
            <a:solidFill>
              <a:schemeClr val="bg2"/>
            </a:solidFill>
          </a:ln>
        </p:spPr>
        <p:style>
          <a:lnRef idx="2">
            <a:schemeClr val="accent6"/>
          </a:lnRef>
          <a:fillRef idx="1">
            <a:schemeClr val="lt1"/>
          </a:fillRef>
          <a:effectRef idx="0">
            <a:schemeClr val="accent6"/>
          </a:effectRef>
          <a:fontRef idx="minor">
            <a:schemeClr val="dk1"/>
          </a:fontRef>
        </p:style>
        <p:txBody>
          <a:bodyPr/>
          <a:lstStyle/>
          <a:p>
            <a:pPr algn="just" defTabSz="776130" eaLnBrk="1" fontAlgn="auto" hangingPunct="1">
              <a:spcBef>
                <a:spcPts val="1200"/>
              </a:spcBef>
              <a:spcAft>
                <a:spcPts val="0"/>
              </a:spcAft>
              <a:buClrTx/>
              <a:buFont typeface="Arial" panose="020B0604020202020204" pitchFamily="34" charset="0"/>
              <a:buChar char="•"/>
              <a:defRPr/>
            </a:pPr>
            <a:r>
              <a:rPr lang="fr-FR" sz="2000" b="1" dirty="0"/>
              <a:t>Module 6 : </a:t>
            </a:r>
            <a:r>
              <a:rPr lang="fr-FR" sz="2000" kern="1200" dirty="0"/>
              <a:t>Riposter aux flambées et autres événements de santé publique </a:t>
            </a:r>
            <a:endParaRPr lang="fr-FR" sz="2000" kern="1200" dirty="0">
              <a:solidFill>
                <a:schemeClr val="dk1"/>
              </a:solidFill>
            </a:endParaRPr>
          </a:p>
          <a:p>
            <a:pPr marL="628650" lvl="1" indent="-287338" algn="just" defTabSz="776130" eaLnBrk="1" fontAlgn="auto" hangingPunct="1">
              <a:spcBef>
                <a:spcPts val="600"/>
              </a:spcBef>
              <a:spcAft>
                <a:spcPts val="0"/>
              </a:spcAft>
              <a:buClrTx/>
              <a:buFont typeface="Wingdings" panose="05000000000000000000" pitchFamily="2" charset="2"/>
              <a:buChar char="§"/>
              <a:defRPr/>
            </a:pPr>
            <a:r>
              <a:rPr lang="fr-FR" sz="2000" kern="1200" dirty="0">
                <a:solidFill>
                  <a:prstClr val="black"/>
                </a:solidFill>
              </a:rPr>
              <a:t>Ce module fournit des orientations sur la façon de riposter aux situations d’urgence de santé publique en s’appuyant sur les structures de riposte</a:t>
            </a:r>
          </a:p>
          <a:p>
            <a:pPr algn="just" defTabSz="776130" eaLnBrk="1" fontAlgn="auto" hangingPunct="1">
              <a:spcBef>
                <a:spcPts val="1200"/>
              </a:spcBef>
              <a:spcAft>
                <a:spcPts val="0"/>
              </a:spcAft>
              <a:buClrTx/>
              <a:buFont typeface="Arial" panose="020B0604020202020204" pitchFamily="34" charset="0"/>
              <a:buChar char="•"/>
              <a:defRPr/>
            </a:pPr>
            <a:r>
              <a:rPr lang="fr-FR" sz="2000" b="1" dirty="0"/>
              <a:t>Module 7 : </a:t>
            </a:r>
            <a:r>
              <a:rPr lang="fr-FR" sz="2000" kern="1200" dirty="0"/>
              <a:t>Communication sur les risques</a:t>
            </a:r>
          </a:p>
          <a:p>
            <a:pPr marL="628650" lvl="1" indent="-287338" algn="just" defTabSz="776130" eaLnBrk="1" fontAlgn="auto" hangingPunct="1">
              <a:spcBef>
                <a:spcPts val="600"/>
              </a:spcBef>
              <a:spcAft>
                <a:spcPts val="0"/>
              </a:spcAft>
              <a:buClrTx/>
              <a:buFont typeface="Wingdings" panose="05000000000000000000" pitchFamily="2" charset="2"/>
              <a:buChar char="§"/>
              <a:defRPr/>
            </a:pPr>
            <a:r>
              <a:rPr lang="fr-FR" sz="2000" dirty="0"/>
              <a:t>Ce module décrit comment assurer la communication sur les risques avant, pendant et après la flambée ainsi que sur l’engagement de la communauté.</a:t>
            </a:r>
            <a:endParaRPr lang="fr-FR" sz="2000" kern="1200" dirty="0">
              <a:solidFill>
                <a:prstClr val="black"/>
              </a:solidFill>
            </a:endParaRPr>
          </a:p>
          <a:p>
            <a:pPr algn="just" defTabSz="776130" eaLnBrk="1" fontAlgn="auto" hangingPunct="1">
              <a:spcBef>
                <a:spcPts val="1200"/>
              </a:spcBef>
              <a:spcAft>
                <a:spcPts val="0"/>
              </a:spcAft>
              <a:buClrTx/>
              <a:buFont typeface="Arial" panose="020B0604020202020204" pitchFamily="34" charset="0"/>
              <a:buChar char="•"/>
              <a:defRPr/>
            </a:pPr>
            <a:r>
              <a:rPr lang="fr-FR" sz="2000" b="1" dirty="0"/>
              <a:t>Module 8 : </a:t>
            </a:r>
            <a:r>
              <a:rPr lang="fr-FR" sz="2000" kern="1200" dirty="0"/>
              <a:t>Surveiller, superviser, évaluer et fournir une rétroaction pour améliorer la surveillance et la riposte </a:t>
            </a:r>
          </a:p>
          <a:p>
            <a:pPr marL="628650" lvl="1" indent="-287338" algn="just" defTabSz="776130" eaLnBrk="1" fontAlgn="auto" hangingPunct="1">
              <a:spcBef>
                <a:spcPts val="600"/>
              </a:spcBef>
              <a:spcAft>
                <a:spcPts val="0"/>
              </a:spcAft>
              <a:buClrTx/>
              <a:buFont typeface="Wingdings" panose="05000000000000000000" pitchFamily="2" charset="2"/>
              <a:buChar char="§"/>
              <a:defRPr/>
            </a:pPr>
            <a:r>
              <a:rPr lang="fr-FR" sz="2000" kern="1200" dirty="0"/>
              <a:t>Ce module décrit comment entreprendre la surveillance, la supervision et l’évaluation de routine des performations du système de surveillance ainsi que la diffusion de l’information. </a:t>
            </a:r>
            <a:endParaRPr lang="fr-FR" sz="2000" kern="1200" dirty="0">
              <a:solidFill>
                <a:schemeClr val="dk1"/>
              </a:solidFill>
            </a:endParaRPr>
          </a:p>
          <a:p>
            <a:pPr marL="0" lvl="0" indent="0" algn="just" defTabSz="776130" eaLnBrk="1" fontAlgn="auto" hangingPunct="1">
              <a:spcBef>
                <a:spcPts val="0"/>
              </a:spcBef>
              <a:spcAft>
                <a:spcPts val="0"/>
              </a:spcAft>
              <a:buClrTx/>
              <a:buNone/>
              <a:defRPr/>
            </a:pPr>
            <a:endParaRPr lang="fr-FR" sz="2000" kern="1200" dirty="0"/>
          </a:p>
          <a:p>
            <a:pPr algn="just"/>
            <a:endParaRPr lang="fr-FR" sz="2000" dirty="0"/>
          </a:p>
          <a:p>
            <a:pPr marL="0" indent="0" algn="just" defTabSz="776130" eaLnBrk="1" fontAlgn="auto" hangingPunct="1">
              <a:spcBef>
                <a:spcPts val="0"/>
              </a:spcBef>
              <a:spcAft>
                <a:spcPts val="0"/>
              </a:spcAft>
              <a:buClrTx/>
              <a:buNone/>
              <a:defRPr/>
            </a:pPr>
            <a:endParaRPr lang="fr-FR" sz="1800" dirty="0"/>
          </a:p>
          <a:p>
            <a:pPr marL="0" lvl="0" indent="0" algn="just" defTabSz="776130" eaLnBrk="1" fontAlgn="auto" hangingPunct="1">
              <a:spcBef>
                <a:spcPts val="0"/>
              </a:spcBef>
              <a:spcAft>
                <a:spcPts val="0"/>
              </a:spcAft>
              <a:buClrTx/>
              <a:buNone/>
              <a:defRPr/>
            </a:pPr>
            <a:endParaRPr lang="fr-FR" sz="1800" kern="1200" dirty="0"/>
          </a:p>
          <a:p>
            <a:pPr marL="0" indent="0" algn="just" defTabSz="776130" eaLnBrk="1" fontAlgn="auto" hangingPunct="1">
              <a:spcBef>
                <a:spcPts val="0"/>
              </a:spcBef>
              <a:spcAft>
                <a:spcPts val="0"/>
              </a:spcAft>
              <a:buClrTx/>
              <a:buNone/>
              <a:defRPr/>
            </a:pPr>
            <a:endParaRPr lang="fr-FR" sz="1800" dirty="0"/>
          </a:p>
          <a:p>
            <a:pPr marL="0" lvl="0" indent="0" algn="just" defTabSz="776130" eaLnBrk="1" fontAlgn="auto" hangingPunct="1">
              <a:spcBef>
                <a:spcPts val="0"/>
              </a:spcBef>
              <a:spcAft>
                <a:spcPts val="0"/>
              </a:spcAft>
              <a:buClrTx/>
              <a:buNone/>
              <a:defRPr/>
            </a:pPr>
            <a:endParaRPr lang="fr-FR" sz="1800" kern="1200" dirty="0"/>
          </a:p>
          <a:p>
            <a:pPr marL="0" indent="0" algn="just" defTabSz="776130" eaLnBrk="1" fontAlgn="auto" hangingPunct="1">
              <a:spcBef>
                <a:spcPts val="0"/>
              </a:spcBef>
              <a:spcAft>
                <a:spcPts val="0"/>
              </a:spcAft>
              <a:buClrTx/>
              <a:buNone/>
              <a:defRPr/>
            </a:pPr>
            <a:endParaRPr lang="fr-FR" sz="2800" dirty="0"/>
          </a:p>
          <a:p>
            <a:pPr marL="0" lvl="0" indent="0" algn="just" defTabSz="776130" eaLnBrk="1" fontAlgn="auto" hangingPunct="1">
              <a:spcBef>
                <a:spcPts val="0"/>
              </a:spcBef>
              <a:spcAft>
                <a:spcPts val="0"/>
              </a:spcAft>
              <a:buClrTx/>
              <a:buNone/>
              <a:defRPr/>
            </a:pPr>
            <a:endParaRPr lang="fr-FR" sz="1800" b="1" kern="1200" dirty="0"/>
          </a:p>
          <a:p>
            <a:pPr marL="0" lvl="0" indent="0" algn="just" defTabSz="776130" eaLnBrk="1" fontAlgn="auto" hangingPunct="1">
              <a:spcBef>
                <a:spcPts val="0"/>
              </a:spcBef>
              <a:spcAft>
                <a:spcPts val="0"/>
              </a:spcAft>
              <a:buClrTx/>
              <a:buNone/>
              <a:defRPr/>
            </a:pPr>
            <a:endParaRPr lang="fr-FR" sz="1800" b="1" kern="1200" dirty="0"/>
          </a:p>
          <a:p>
            <a:pPr marL="0" indent="0" algn="just" defTabSz="776130" eaLnBrk="1" fontAlgn="auto" hangingPunct="1">
              <a:spcBef>
                <a:spcPts val="0"/>
              </a:spcBef>
              <a:spcAft>
                <a:spcPts val="0"/>
              </a:spcAft>
              <a:buClrTx/>
              <a:buNone/>
              <a:defRPr/>
            </a:pPr>
            <a:r>
              <a:rPr lang="fr-FR" sz="1800" kern="1200" dirty="0"/>
              <a:t> </a:t>
            </a:r>
            <a:endParaRPr lang="fr-FR" sz="1800" dirty="0"/>
          </a:p>
          <a:p>
            <a:pPr marL="0" lvl="0" indent="0" algn="just" defTabSz="776130" eaLnBrk="1" fontAlgn="auto" hangingPunct="1">
              <a:spcBef>
                <a:spcPts val="0"/>
              </a:spcBef>
              <a:spcAft>
                <a:spcPts val="0"/>
              </a:spcAft>
              <a:buClrTx/>
              <a:buNone/>
              <a:defRPr/>
            </a:pPr>
            <a:endParaRPr lang="fr-FR" sz="1800" b="1" dirty="0"/>
          </a:p>
        </p:txBody>
      </p:sp>
      <p:sp>
        <p:nvSpPr>
          <p:cNvPr id="5" name="Slide Number Placeholder 4"/>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Footer Placeholder 3">
            <a:extLst>
              <a:ext uri="{FF2B5EF4-FFF2-40B4-BE49-F238E27FC236}">
                <a16:creationId xmlns="" xmlns:a16="http://schemas.microsoft.com/office/drawing/2014/main" id="{345E8D68-C1DD-4D79-9E25-F0E5025CE5DE}"/>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3440691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a:solidFill>
            <a:srgbClr val="1E7FB8"/>
          </a:solidFill>
        </p:spPr>
        <p:txBody>
          <a:bodyPr/>
          <a:lstStyle/>
          <a:p>
            <a:pPr algn="ctr"/>
            <a:r>
              <a:rPr lang="fr-FR" sz="3000" dirty="0">
                <a:solidFill>
                  <a:schemeClr val="bg1"/>
                </a:solidFill>
              </a:rPr>
              <a:t>Brève description des modules de formation – 4 </a:t>
            </a:r>
          </a:p>
        </p:txBody>
      </p:sp>
      <p:sp>
        <p:nvSpPr>
          <p:cNvPr id="3" name="Content Placeholder 2"/>
          <p:cNvSpPr>
            <a:spLocks noGrp="1"/>
          </p:cNvSpPr>
          <p:nvPr>
            <p:ph idx="1"/>
          </p:nvPr>
        </p:nvSpPr>
        <p:spPr>
          <a:xfrm>
            <a:off x="418104" y="1196752"/>
            <a:ext cx="8307791" cy="4464496"/>
          </a:xfrm>
          <a:ln>
            <a:solidFill>
              <a:schemeClr val="bg2"/>
            </a:solidFill>
          </a:ln>
        </p:spPr>
        <p:style>
          <a:lnRef idx="2">
            <a:schemeClr val="accent6"/>
          </a:lnRef>
          <a:fillRef idx="1">
            <a:schemeClr val="lt1"/>
          </a:fillRef>
          <a:effectRef idx="0">
            <a:schemeClr val="accent6"/>
          </a:effectRef>
          <a:fontRef idx="minor">
            <a:schemeClr val="dk1"/>
          </a:fontRef>
        </p:style>
        <p:txBody>
          <a:bodyPr/>
          <a:lstStyle/>
          <a:p>
            <a:pPr algn="just" defTabSz="776130" eaLnBrk="1" fontAlgn="auto" hangingPunct="1">
              <a:spcBef>
                <a:spcPts val="1200"/>
              </a:spcBef>
              <a:spcAft>
                <a:spcPts val="0"/>
              </a:spcAft>
              <a:buClrTx/>
              <a:buFont typeface="Arial" panose="020B0604020202020204" pitchFamily="34" charset="0"/>
              <a:buChar char="•"/>
              <a:defRPr/>
            </a:pPr>
            <a:r>
              <a:rPr lang="fr-FR" sz="2600" b="1" dirty="0"/>
              <a:t>Module 9 : SIMR électronique </a:t>
            </a:r>
            <a:r>
              <a:rPr lang="fr-FR" sz="2600" dirty="0"/>
              <a:t>(</a:t>
            </a:r>
            <a:r>
              <a:rPr lang="fr-FR" sz="2600" kern="1200" dirty="0" err="1"/>
              <a:t>eSIMR</a:t>
            </a:r>
            <a:r>
              <a:rPr lang="fr-FR" sz="2600" kern="1200" dirty="0"/>
              <a:t>)</a:t>
            </a:r>
          </a:p>
          <a:p>
            <a:pPr marL="773113" lvl="1" indent="-431800" algn="just" defTabSz="776130" eaLnBrk="1" fontAlgn="auto" hangingPunct="1">
              <a:spcBef>
                <a:spcPts val="1200"/>
              </a:spcBef>
              <a:spcAft>
                <a:spcPts val="0"/>
              </a:spcAft>
              <a:buClrTx/>
              <a:buFont typeface="Wingdings" panose="05000000000000000000" pitchFamily="2" charset="2"/>
              <a:buChar char="§"/>
              <a:defRPr/>
            </a:pPr>
            <a:r>
              <a:rPr lang="fr-FR" sz="2600" kern="1200" dirty="0"/>
              <a:t>Ce module fournit des orientations sur l’utilisation des outils/plateformes électroniques pour la mise en œuvre des fonctions de la SIMR telles que la notification.</a:t>
            </a:r>
          </a:p>
          <a:p>
            <a:pPr algn="just" defTabSz="776130" eaLnBrk="1" fontAlgn="auto" hangingPunct="1">
              <a:spcBef>
                <a:spcPts val="1200"/>
              </a:spcBef>
              <a:spcAft>
                <a:spcPts val="0"/>
              </a:spcAft>
              <a:buClrTx/>
              <a:buFont typeface="Arial" panose="020B0604020202020204" pitchFamily="34" charset="0"/>
              <a:buChar char="•"/>
              <a:defRPr/>
            </a:pPr>
            <a:r>
              <a:rPr lang="fr-FR" sz="2600" b="1" kern="1200" dirty="0">
                <a:solidFill>
                  <a:schemeClr val="dk1"/>
                </a:solidFill>
              </a:rPr>
              <a:t>Module 10 : </a:t>
            </a:r>
            <a:r>
              <a:rPr lang="fr-FR" sz="2600" kern="1200" dirty="0"/>
              <a:t>Adapter la SIMR aux contextes d’urgence ou de systèmes de santé fragiles</a:t>
            </a:r>
            <a:endParaRPr lang="fr-FR" sz="2600" kern="1200" dirty="0">
              <a:solidFill>
                <a:schemeClr val="dk1"/>
              </a:solidFill>
            </a:endParaRPr>
          </a:p>
          <a:p>
            <a:pPr marL="773113" lvl="1" indent="-431800" algn="just" defTabSz="776130" eaLnBrk="1" fontAlgn="auto" hangingPunct="1">
              <a:spcBef>
                <a:spcPts val="1200"/>
              </a:spcBef>
              <a:spcAft>
                <a:spcPts val="0"/>
              </a:spcAft>
              <a:buClrTx/>
              <a:buFont typeface="Wingdings" panose="05000000000000000000" pitchFamily="2" charset="2"/>
              <a:buChar char="§"/>
              <a:defRPr/>
            </a:pPr>
            <a:r>
              <a:rPr lang="fr-FR" sz="2600" dirty="0"/>
              <a:t>Ce module présente les </a:t>
            </a:r>
            <a:r>
              <a:rPr lang="fr-FR" sz="2600" b="1" dirty="0"/>
              <a:t>principes clés </a:t>
            </a:r>
            <a:r>
              <a:rPr lang="fr-FR" sz="2600" dirty="0"/>
              <a:t>de la mise en œuvre de la surveillance des événements de santé publique et de la riposte aux flambées dans les </a:t>
            </a:r>
            <a:r>
              <a:rPr lang="fr-FR" sz="2600" b="1" dirty="0"/>
              <a:t>situations d’urgence.</a:t>
            </a:r>
            <a:endParaRPr lang="fr-FR" sz="2600" b="1" kern="1200" dirty="0">
              <a:solidFill>
                <a:schemeClr val="dk1"/>
              </a:solidFill>
            </a:endParaRPr>
          </a:p>
          <a:p>
            <a:pPr algn="just" defTabSz="776130" eaLnBrk="1" fontAlgn="auto" hangingPunct="1">
              <a:spcBef>
                <a:spcPts val="0"/>
              </a:spcBef>
              <a:spcAft>
                <a:spcPts val="0"/>
              </a:spcAft>
              <a:buClrTx/>
              <a:defRPr/>
            </a:pPr>
            <a:endParaRPr lang="fr-FR" sz="2600" kern="1200" dirty="0">
              <a:solidFill>
                <a:schemeClr val="dk1"/>
              </a:solidFill>
            </a:endParaRPr>
          </a:p>
          <a:p>
            <a:pPr marL="0" indent="0" algn="just" defTabSz="776130" eaLnBrk="1" fontAlgn="auto" hangingPunct="1">
              <a:spcBef>
                <a:spcPts val="0"/>
              </a:spcBef>
              <a:spcAft>
                <a:spcPts val="0"/>
              </a:spcAft>
              <a:buClrTx/>
              <a:buNone/>
              <a:defRPr/>
            </a:pPr>
            <a:endParaRPr lang="fr-FR" sz="2600" b="1" dirty="0"/>
          </a:p>
          <a:p>
            <a:pPr marL="0" indent="0" algn="just" defTabSz="776130" eaLnBrk="1" fontAlgn="auto" hangingPunct="1">
              <a:spcBef>
                <a:spcPts val="0"/>
              </a:spcBef>
              <a:spcAft>
                <a:spcPts val="0"/>
              </a:spcAft>
              <a:buClrTx/>
              <a:buNone/>
              <a:defRPr/>
            </a:pPr>
            <a:endParaRPr lang="fr-FR" sz="2600" dirty="0"/>
          </a:p>
          <a:p>
            <a:pPr algn="just"/>
            <a:endParaRPr lang="fr-FR" sz="2600" dirty="0"/>
          </a:p>
          <a:p>
            <a:pPr marL="0" indent="0" algn="just" defTabSz="776130" eaLnBrk="1" fontAlgn="auto" hangingPunct="1">
              <a:spcBef>
                <a:spcPts val="0"/>
              </a:spcBef>
              <a:spcAft>
                <a:spcPts val="0"/>
              </a:spcAft>
              <a:buClrTx/>
              <a:buNone/>
              <a:defRPr/>
            </a:pPr>
            <a:endParaRPr lang="fr-FR" sz="2600" dirty="0"/>
          </a:p>
          <a:p>
            <a:pPr marL="0" lvl="0" indent="0" algn="just" defTabSz="776130" eaLnBrk="1" fontAlgn="auto" hangingPunct="1">
              <a:spcBef>
                <a:spcPts val="0"/>
              </a:spcBef>
              <a:spcAft>
                <a:spcPts val="0"/>
              </a:spcAft>
              <a:buClrTx/>
              <a:buNone/>
              <a:defRPr/>
            </a:pPr>
            <a:endParaRPr lang="fr-FR" sz="2600" kern="1200" dirty="0"/>
          </a:p>
          <a:p>
            <a:pPr marL="0" indent="0" algn="just" defTabSz="776130" eaLnBrk="1" fontAlgn="auto" hangingPunct="1">
              <a:spcBef>
                <a:spcPts val="0"/>
              </a:spcBef>
              <a:spcAft>
                <a:spcPts val="0"/>
              </a:spcAft>
              <a:buClrTx/>
              <a:buNone/>
              <a:defRPr/>
            </a:pPr>
            <a:endParaRPr lang="fr-FR" sz="2600" dirty="0"/>
          </a:p>
          <a:p>
            <a:pPr marL="0" lvl="0" indent="0" algn="just" defTabSz="776130" eaLnBrk="1" fontAlgn="auto" hangingPunct="1">
              <a:spcBef>
                <a:spcPts val="0"/>
              </a:spcBef>
              <a:spcAft>
                <a:spcPts val="0"/>
              </a:spcAft>
              <a:buClrTx/>
              <a:buNone/>
              <a:defRPr/>
            </a:pPr>
            <a:endParaRPr lang="fr-FR" sz="2600" kern="1200" dirty="0"/>
          </a:p>
          <a:p>
            <a:pPr marL="0" indent="0" algn="just" defTabSz="776130" eaLnBrk="1" fontAlgn="auto" hangingPunct="1">
              <a:spcBef>
                <a:spcPts val="0"/>
              </a:spcBef>
              <a:spcAft>
                <a:spcPts val="0"/>
              </a:spcAft>
              <a:buClrTx/>
              <a:buNone/>
              <a:defRPr/>
            </a:pPr>
            <a:endParaRPr lang="fr-FR" sz="2600" dirty="0"/>
          </a:p>
          <a:p>
            <a:pPr marL="0" lvl="0" indent="0" algn="just" defTabSz="776130" eaLnBrk="1" fontAlgn="auto" hangingPunct="1">
              <a:spcBef>
                <a:spcPts val="0"/>
              </a:spcBef>
              <a:spcAft>
                <a:spcPts val="0"/>
              </a:spcAft>
              <a:buClrTx/>
              <a:buNone/>
              <a:defRPr/>
            </a:pPr>
            <a:endParaRPr lang="fr-FR" sz="2600" b="1" kern="1200" dirty="0"/>
          </a:p>
          <a:p>
            <a:pPr marL="0" lvl="0" indent="0" algn="just" defTabSz="776130" eaLnBrk="1" fontAlgn="auto" hangingPunct="1">
              <a:spcBef>
                <a:spcPts val="0"/>
              </a:spcBef>
              <a:spcAft>
                <a:spcPts val="0"/>
              </a:spcAft>
              <a:buClrTx/>
              <a:buNone/>
              <a:defRPr/>
            </a:pPr>
            <a:endParaRPr lang="fr-FR" sz="2600" b="1" kern="1200" dirty="0"/>
          </a:p>
          <a:p>
            <a:pPr marL="0" indent="0" algn="just" defTabSz="776130" eaLnBrk="1" fontAlgn="auto" hangingPunct="1">
              <a:spcBef>
                <a:spcPts val="0"/>
              </a:spcBef>
              <a:spcAft>
                <a:spcPts val="0"/>
              </a:spcAft>
              <a:buClrTx/>
              <a:buNone/>
              <a:defRPr/>
            </a:pPr>
            <a:r>
              <a:rPr lang="fr-FR" sz="2600" kern="1200" dirty="0"/>
              <a:t> </a:t>
            </a:r>
            <a:endParaRPr lang="fr-FR" sz="2600" dirty="0"/>
          </a:p>
          <a:p>
            <a:pPr marL="0" lvl="0" indent="0" algn="just" defTabSz="776130" eaLnBrk="1" fontAlgn="auto" hangingPunct="1">
              <a:spcBef>
                <a:spcPts val="0"/>
              </a:spcBef>
              <a:spcAft>
                <a:spcPts val="0"/>
              </a:spcAft>
              <a:buClrTx/>
              <a:buNone/>
              <a:defRPr/>
            </a:pPr>
            <a:endParaRPr lang="fr-FR" sz="2600" b="1" dirty="0"/>
          </a:p>
        </p:txBody>
      </p:sp>
      <p:sp>
        <p:nvSpPr>
          <p:cNvPr id="5" name="Slide Number Placeholder 4"/>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Footer Placeholder 3">
            <a:extLst>
              <a:ext uri="{FF2B5EF4-FFF2-40B4-BE49-F238E27FC236}">
                <a16:creationId xmlns="" xmlns:a16="http://schemas.microsoft.com/office/drawing/2014/main" id="{7D4A198C-2A99-4436-8A79-3998B731C5F4}"/>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3763529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3"/>
          </p:nvPr>
        </p:nvSpPr>
        <p:spPr/>
        <p:txBody>
          <a:bodyPr/>
          <a:lstStyle/>
          <a:p>
            <a:pPr algn="ctr" defTabSz="684591">
              <a:defRPr/>
            </a:pPr>
            <a:r>
              <a:rPr lang="fr-FR" dirty="0"/>
              <a:t>CPI-WHE-WHO/AFRO</a:t>
            </a:r>
          </a:p>
        </p:txBody>
      </p:sp>
      <p:sp>
        <p:nvSpPr>
          <p:cNvPr id="12" name="TextBox 11"/>
          <p:cNvSpPr txBox="1"/>
          <p:nvPr/>
        </p:nvSpPr>
        <p:spPr>
          <a:xfrm>
            <a:off x="395536" y="2795735"/>
            <a:ext cx="8280921" cy="553998"/>
          </a:xfrm>
          <a:prstGeom prst="rect">
            <a:avLst/>
          </a:prstGeom>
          <a:solidFill>
            <a:srgbClr val="1E7FB8"/>
          </a:solidFill>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fr-FR" sz="3000" b="1" dirty="0">
                <a:solidFill>
                  <a:schemeClr val="bg1"/>
                </a:solidFill>
              </a:rPr>
              <a:t>Sous-module B : Aperçu de la SIMR</a:t>
            </a:r>
            <a:endParaRPr lang="fr-FR" sz="3000" b="1" dirty="0">
              <a:solidFill>
                <a:schemeClr val="bg1"/>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 xmlns:a16="http://schemas.microsoft.com/office/drawing/2014/main" id="{2B03DAF3-B974-4B4E-BBB8-32975D7EC164}"/>
              </a:ext>
            </a:extLst>
          </p:cNvPr>
          <p:cNvSpPr/>
          <p:nvPr/>
        </p:nvSpPr>
        <p:spPr bwMode="auto">
          <a:xfrm>
            <a:off x="0" y="0"/>
            <a:ext cx="9144000" cy="1124744"/>
          </a:xfrm>
          <a:prstGeom prst="rect">
            <a:avLst/>
          </a:prstGeom>
          <a:solidFill>
            <a:srgbClr val="1E7FB8"/>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a:ln>
                <a:noFill/>
              </a:ln>
              <a:solidFill>
                <a:srgbClr val="000066"/>
              </a:solidFill>
              <a:effectLst/>
              <a:latin typeface="Arial" charset="0"/>
              <a:cs typeface="Arial" charset="0"/>
            </a:endParaRPr>
          </a:p>
        </p:txBody>
      </p:sp>
    </p:spTree>
    <p:extLst>
      <p:ext uri="{BB962C8B-B14F-4D97-AF65-F5344CB8AC3E}">
        <p14:creationId xmlns:p14="http://schemas.microsoft.com/office/powerpoint/2010/main" val="2173798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0A6E8C7-59D2-4BD8-955B-8FE91C7EC43C}"/>
              </a:ext>
            </a:extLst>
          </p:cNvPr>
          <p:cNvSpPr>
            <a:spLocks noGrp="1"/>
          </p:cNvSpPr>
          <p:nvPr>
            <p:ph idx="1"/>
          </p:nvPr>
        </p:nvSpPr>
        <p:spPr>
          <a:xfrm>
            <a:off x="431540" y="1520788"/>
            <a:ext cx="8280920" cy="3816424"/>
          </a:xfrm>
          <a:ln w="19050">
            <a:solidFill>
              <a:schemeClr val="bg2"/>
            </a:solidFill>
          </a:ln>
        </p:spPr>
        <p:txBody>
          <a:bodyPr/>
          <a:lstStyle/>
          <a:p>
            <a:pPr algn="just">
              <a:buClr>
                <a:schemeClr val="tx1"/>
              </a:buClr>
              <a:buFont typeface="Arial" panose="020B0604020202020204" pitchFamily="34" charset="0"/>
              <a:buChar char="•"/>
            </a:pPr>
            <a:r>
              <a:rPr lang="fr-FR" sz="2400" dirty="0"/>
              <a:t>C’est l’identification, la collecte, la compilation, l’analyse et l’interprétation </a:t>
            </a:r>
            <a:r>
              <a:rPr lang="fr-FR" sz="2400" b="1" u="sng" dirty="0"/>
              <a:t>systématiques et continues</a:t>
            </a:r>
            <a:r>
              <a:rPr lang="fr-FR" sz="2400" b="1" dirty="0"/>
              <a:t> </a:t>
            </a:r>
            <a:r>
              <a:rPr lang="fr-FR" sz="2400" dirty="0"/>
              <a:t>des données sur la survenue de maladies et </a:t>
            </a:r>
            <a:r>
              <a:rPr lang="fr-FR" sz="2400" b="1" u="sng" dirty="0"/>
              <a:t>d’événements de santé publique</a:t>
            </a:r>
            <a:r>
              <a:rPr lang="fr-FR" sz="2400" dirty="0"/>
              <a:t> afin de prendre des </a:t>
            </a:r>
            <a:r>
              <a:rPr lang="fr-FR" sz="2400" b="1" u="sng" dirty="0"/>
              <a:t>mesures opportunes et solides.</a:t>
            </a:r>
          </a:p>
          <a:p>
            <a:pPr algn="just">
              <a:spcBef>
                <a:spcPts val="1200"/>
              </a:spcBef>
              <a:buClr>
                <a:schemeClr val="tx1"/>
              </a:buClr>
              <a:buFont typeface="Arial" panose="020B0604020202020204" pitchFamily="34" charset="0"/>
              <a:buChar char="•"/>
            </a:pPr>
            <a:r>
              <a:rPr lang="fr-FR" sz="2400" dirty="0"/>
              <a:t>Elle comprend :</a:t>
            </a:r>
          </a:p>
          <a:p>
            <a:pPr marL="773113" lvl="1" indent="-431800" algn="just">
              <a:buClr>
                <a:schemeClr val="tx1"/>
              </a:buClr>
              <a:buFont typeface="Wingdings" panose="05000000000000000000" pitchFamily="2" charset="2"/>
              <a:buChar char="§"/>
            </a:pPr>
            <a:r>
              <a:rPr lang="fr-FR" sz="2400" dirty="0"/>
              <a:t>la diffusion en temps utile de l’information qui en résulte pour prendre des mesures efficaces et appropriées.</a:t>
            </a:r>
          </a:p>
          <a:p>
            <a:pPr algn="just">
              <a:spcBef>
                <a:spcPts val="1200"/>
              </a:spcBef>
              <a:buClr>
                <a:schemeClr val="tx1"/>
              </a:buClr>
              <a:buFont typeface="Arial" panose="020B0604020202020204" pitchFamily="34" charset="0"/>
              <a:buChar char="•"/>
            </a:pPr>
            <a:r>
              <a:rPr lang="fr-FR" sz="2400" dirty="0"/>
              <a:t>Elle est essentielle à la planification, à la mise en œuvre et à l’évaluation des pratiques de santé publique.</a:t>
            </a:r>
          </a:p>
        </p:txBody>
      </p:sp>
      <p:sp>
        <p:nvSpPr>
          <p:cNvPr id="5" name="Slide Number Placeholder 4">
            <a:extLst>
              <a:ext uri="{FF2B5EF4-FFF2-40B4-BE49-F238E27FC236}">
                <a16:creationId xmlns="" xmlns:a16="http://schemas.microsoft.com/office/drawing/2014/main" id="{6D183B5C-253A-40D1-8154-7EB0985BD709}"/>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7" name="Footer Placeholder 3">
            <a:extLst>
              <a:ext uri="{FF2B5EF4-FFF2-40B4-BE49-F238E27FC236}">
                <a16:creationId xmlns="" xmlns:a16="http://schemas.microsoft.com/office/drawing/2014/main" id="{A08F1D6C-23C3-4C40-81CE-1A0B13D2EF76}"/>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
        <p:nvSpPr>
          <p:cNvPr id="2" name="Rectangle 1">
            <a:extLst>
              <a:ext uri="{FF2B5EF4-FFF2-40B4-BE49-F238E27FC236}">
                <a16:creationId xmlns="" xmlns:a16="http://schemas.microsoft.com/office/drawing/2014/main" id="{943477C2-991A-45CD-B027-499B64C2A0B7}"/>
              </a:ext>
            </a:extLst>
          </p:cNvPr>
          <p:cNvSpPr/>
          <p:nvPr/>
        </p:nvSpPr>
        <p:spPr bwMode="auto">
          <a:xfrm>
            <a:off x="0" y="0"/>
            <a:ext cx="9144000" cy="1124744"/>
          </a:xfrm>
          <a:prstGeom prst="rect">
            <a:avLst/>
          </a:prstGeom>
          <a:solidFill>
            <a:srgbClr val="1E7FB8"/>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1042988" rtl="1" fontAlgn="base">
              <a:spcBef>
                <a:spcPct val="0"/>
              </a:spcBef>
              <a:spcAft>
                <a:spcPct val="0"/>
              </a:spcAft>
            </a:pPr>
            <a:r>
              <a:rPr lang="fr-FR" altLang="en-US" sz="3000" b="1" dirty="0">
                <a:solidFill>
                  <a:schemeClr val="bg1"/>
                </a:solidFill>
                <a:ea typeface="Times New Roman" panose="02020603050405020304" pitchFamily="18" charset="0"/>
              </a:rPr>
              <a:t>Qu’est-ce que la surveillance de la santé publique</a:t>
            </a:r>
            <a:endParaRPr kumimoji="0" lang="en-US" sz="3000" b="1" i="0" u="none" strike="noStrike" cap="none" normalizeH="0" baseline="0" dirty="0">
              <a:ln>
                <a:noFill/>
              </a:ln>
              <a:solidFill>
                <a:srgbClr val="000066"/>
              </a:solidFill>
              <a:effectLst/>
              <a:latin typeface="Arial" charset="0"/>
              <a:cs typeface="Arial" charset="0"/>
            </a:endParaRPr>
          </a:p>
        </p:txBody>
      </p:sp>
    </p:spTree>
    <p:extLst>
      <p:ext uri="{BB962C8B-B14F-4D97-AF65-F5344CB8AC3E}">
        <p14:creationId xmlns:p14="http://schemas.microsoft.com/office/powerpoint/2010/main" val="4215445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238270"/>
          </a:xfrm>
          <a:solidFill>
            <a:srgbClr val="1E7FB8"/>
          </a:solidFill>
        </p:spPr>
        <p:txBody>
          <a:bodyPr/>
          <a:lstStyle/>
          <a:p>
            <a:pPr algn="ctr"/>
            <a:r>
              <a:rPr lang="fr-FR" altLang="en-US" sz="3000" dirty="0">
                <a:solidFill>
                  <a:schemeClr val="bg1"/>
                </a:solidFill>
                <a:ea typeface="Times New Roman" panose="02020603050405020304" pitchFamily="18" charset="0"/>
              </a:rPr>
              <a:t>Approches de surveillance de la santé publique – 1 </a:t>
            </a:r>
            <a:endParaRPr lang="fr-FR" sz="3000" dirty="0">
              <a:solidFill>
                <a:schemeClr val="bg1"/>
              </a:solidFill>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409960" y="1484783"/>
            <a:ext cx="8419719" cy="4031873"/>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119062" algn="just">
              <a:spcBef>
                <a:spcPts val="1200"/>
              </a:spcBef>
            </a:pPr>
            <a:r>
              <a:rPr lang="fr-FR" alt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Surveillance passive :</a:t>
            </a:r>
          </a:p>
          <a:p>
            <a:pPr marL="457200" indent="-338138" algn="just">
              <a:spcBef>
                <a:spcPts val="1200"/>
              </a:spcBef>
              <a:buFont typeface="Arial" panose="020B0604020202020204" pitchFamily="34" charset="0"/>
              <a:buChar char="•"/>
            </a:pPr>
            <a:r>
              <a:rPr lang="fr-FR" alt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Système par lequel une formation sanitaire reçoit les rapports systématiques soumis par les établissements de santé :</a:t>
            </a:r>
          </a:p>
          <a:p>
            <a:pPr marL="914400" lvl="1" indent="-452438" algn="just">
              <a:spcBef>
                <a:spcPts val="600"/>
              </a:spcBef>
              <a:buFont typeface="Wingdings" panose="05000000000000000000" pitchFamily="2" charset="2"/>
              <a:buChar char="§"/>
            </a:pPr>
            <a:r>
              <a:rPr lang="fr-FR" alt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tels que les hôpitaux, les cliniques, les unités de santé publique ou les sources communautaires ou autres</a:t>
            </a:r>
          </a:p>
          <a:p>
            <a:pPr marL="457200" indent="-338138" algn="just">
              <a:spcBef>
                <a:spcPts val="1200"/>
              </a:spcBef>
              <a:buFont typeface="Arial" panose="020B0604020202020204" pitchFamily="34" charset="0"/>
              <a:buChar char="•"/>
            </a:pPr>
            <a:r>
              <a:rPr lang="fr-FR" alt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Il n’y a pas de recherche active de cas.</a:t>
            </a:r>
          </a:p>
          <a:p>
            <a:pPr marL="457200" indent="-338138" algn="just">
              <a:spcBef>
                <a:spcPts val="1200"/>
              </a:spcBef>
              <a:buFont typeface="Arial" panose="020B0604020202020204" pitchFamily="34" charset="0"/>
              <a:buChar char="•"/>
            </a:pPr>
            <a:r>
              <a:rPr lang="fr-FR" alt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Elle comprend la surveillance des maladies/événements au travers d’une surveillance systématique des indicateurs et du système de gestion d’information sanitaire (HMIS) de routine.</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E596FF0E-7124-4D44-83BB-44F4BD466499}"/>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3348062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275762"/>
          </a:xfrm>
          <a:solidFill>
            <a:srgbClr val="1E7FB8"/>
          </a:solidFill>
        </p:spPr>
        <p:txBody>
          <a:bodyPr/>
          <a:lstStyle/>
          <a:p>
            <a:pPr algn="ctr"/>
            <a:r>
              <a:rPr lang="fr-FR" altLang="en-US" sz="3000" dirty="0">
                <a:solidFill>
                  <a:schemeClr val="bg1"/>
                </a:solidFill>
                <a:ea typeface="Times New Roman" panose="02020603050405020304" pitchFamily="18" charset="0"/>
              </a:rPr>
              <a:t>Approches de surveillance de la santé publique – </a:t>
            </a:r>
            <a:r>
              <a:rPr lang="fr-FR" altLang="en-US" sz="3000" dirty="0">
                <a:solidFill>
                  <a:schemeClr val="bg1"/>
                </a:solidFill>
                <a:ea typeface="Times New Roman" panose="02020603050405020304" pitchFamily="18" charset="0"/>
                <a:cs typeface="Times New Roman" panose="02020603050405020304" pitchFamily="18" charset="0"/>
              </a:rPr>
              <a:t>2</a:t>
            </a:r>
            <a:endParaRPr lang="fr-FR" sz="3000" dirty="0">
              <a:solidFill>
                <a:schemeClr val="bg1"/>
              </a:solidFill>
              <a:latin typeface="+mn-lt"/>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45672" y="1577692"/>
            <a:ext cx="8452655" cy="4016484"/>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eaLnBrk="0" fontAlgn="base" hangingPunct="0">
              <a:spcBef>
                <a:spcPts val="600"/>
              </a:spcBef>
            </a:pPr>
            <a:r>
              <a:rPr lang="fr-FR"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Surveillance active :</a:t>
            </a:r>
            <a:r>
              <a:rPr lang="fr-FR" alt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285750" indent="-285750" algn="just" eaLnBrk="0" fontAlgn="base" hangingPunct="0">
              <a:spcBef>
                <a:spcPts val="600"/>
              </a:spcBef>
              <a:buFont typeface="Arial" panose="020B0604020202020204" pitchFamily="34" charset="0"/>
              <a:buChar char="•"/>
            </a:pPr>
            <a:r>
              <a:rPr lang="fr-FR" alt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Elle implique une recherche continue de cas dans la communauté ou dans les établissements de santé</a:t>
            </a:r>
          </a:p>
          <a:p>
            <a:pPr marL="285750" indent="-285750" algn="just" eaLnBrk="0" fontAlgn="base" hangingPunct="0">
              <a:spcBef>
                <a:spcPts val="600"/>
              </a:spcBef>
              <a:buFont typeface="Arial" panose="020B0604020202020204" pitchFamily="34" charset="0"/>
              <a:buChar char="•"/>
            </a:pPr>
            <a:r>
              <a:rPr lang="fr-FR" alt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Elle implique un contact régulier avec les principales sources de notification par :</a:t>
            </a:r>
          </a:p>
          <a:p>
            <a:pPr marL="628650" lvl="1" indent="-342900" algn="just" eaLnBrk="0" fontAlgn="base" hangingPunct="0">
              <a:spcBef>
                <a:spcPts val="600"/>
              </a:spcBef>
              <a:buFont typeface="Wingdings" panose="05000000000000000000" pitchFamily="2" charset="2"/>
              <a:buChar char="§"/>
            </a:pPr>
            <a:r>
              <a:rPr lang="fr-FR" alt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les appels téléphoniques aux agents de santé d’un établissement ou d’un laboratoire ;</a:t>
            </a:r>
          </a:p>
          <a:p>
            <a:pPr marL="628650" lvl="1" indent="-342900" algn="just" eaLnBrk="0" fontAlgn="base" hangingPunct="0">
              <a:spcBef>
                <a:spcPts val="600"/>
              </a:spcBef>
              <a:buFont typeface="Wingdings" panose="05000000000000000000" pitchFamily="2" charset="2"/>
              <a:buChar char="§"/>
            </a:pPr>
            <a:r>
              <a:rPr lang="fr-FR" alt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le déplacement physique vers les sites de notification ;</a:t>
            </a:r>
          </a:p>
          <a:p>
            <a:pPr marL="628650" lvl="1" indent="-342900" algn="just" eaLnBrk="0" fontAlgn="base" hangingPunct="0">
              <a:spcBef>
                <a:spcPts val="600"/>
              </a:spcBef>
              <a:buFont typeface="Wingdings" panose="05000000000000000000" pitchFamily="2" charset="2"/>
              <a:buChar char="§"/>
            </a:pPr>
            <a:r>
              <a:rPr lang="fr-FR" alt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l’analyse des archives de données.</a:t>
            </a:r>
          </a:p>
          <a:p>
            <a:pPr algn="just" eaLnBrk="0" fontAlgn="base" hangingPunct="0">
              <a:spcBef>
                <a:spcPts val="600"/>
              </a:spcBef>
            </a:pPr>
            <a:r>
              <a:rPr lang="fr-FR"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Exemple : 1.  Recherche active des cas de rougeole et de poliomyélite ; </a:t>
            </a:r>
          </a:p>
          <a:p>
            <a:pPr marL="1089025" algn="just" eaLnBrk="0" fontAlgn="base" hangingPunct="0">
              <a:spcBef>
                <a:spcPts val="600"/>
              </a:spcBef>
            </a:pPr>
            <a:r>
              <a:rPr lang="fr-FR"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2.  Recherche de cas additionnels pendant les flambées.</a:t>
            </a:r>
            <a:endParaRPr lang="fr-FR" altLang="en-US" sz="2000" b="1" i="1" dirty="0">
              <a:solidFill>
                <a:schemeClr val="tx1"/>
              </a:solidFill>
              <a:latin typeface="Calibri" panose="020F0502020204030204" pitchFamily="34" charset="0"/>
              <a:cs typeface="Calibri" panose="020F0502020204030204" pitchFamily="34" charset="0"/>
            </a:endParaRP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05FC84C7-8388-4943-8069-C8A911844373}"/>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4020567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275762"/>
          </a:xfrm>
          <a:solidFill>
            <a:srgbClr val="1E7FB8"/>
          </a:solidFill>
        </p:spPr>
        <p:txBody>
          <a:bodyPr/>
          <a:lstStyle/>
          <a:p>
            <a:pPr algn="ctr"/>
            <a:r>
              <a:rPr lang="fr-FR" altLang="en-US" sz="3000" dirty="0">
                <a:solidFill>
                  <a:schemeClr val="bg1"/>
                </a:solidFill>
                <a:ea typeface="Times New Roman" panose="02020603050405020304" pitchFamily="18" charset="0"/>
              </a:rPr>
              <a:t>Approches de surveillance de la santé publique – </a:t>
            </a:r>
            <a:r>
              <a:rPr lang="fr-FR" altLang="en-US" sz="3000" dirty="0">
                <a:solidFill>
                  <a:schemeClr val="bg1"/>
                </a:solidFill>
                <a:ea typeface="Times New Roman" panose="02020603050405020304" pitchFamily="18" charset="0"/>
                <a:cs typeface="Times New Roman" panose="02020603050405020304" pitchFamily="18" charset="0"/>
              </a:rPr>
              <a:t>3</a:t>
            </a:r>
            <a:endParaRPr lang="fr-FR" sz="3000" dirty="0">
              <a:solidFill>
                <a:schemeClr val="bg1"/>
              </a:solidFill>
              <a:latin typeface="+mn-lt"/>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45671" y="2028616"/>
            <a:ext cx="8452656" cy="2800767"/>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457200" indent="-457200"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Pour garantir </a:t>
            </a:r>
            <a:r>
              <a:rPr lang="fr-FR" sz="2600" b="1" u="sng" dirty="0">
                <a:latin typeface="Calibri" panose="020F0502020204030204" pitchFamily="34" charset="0"/>
                <a:cs typeface="Calibri" panose="020F0502020204030204" pitchFamily="34" charset="0"/>
              </a:rPr>
              <a:t>une alerte précoce et une riposte rapide</a:t>
            </a:r>
            <a:r>
              <a:rPr lang="fr-FR" sz="2600" dirty="0">
                <a:latin typeface="Calibri" panose="020F0502020204030204" pitchFamily="34" charset="0"/>
                <a:cs typeface="Calibri" panose="020F0502020204030204" pitchFamily="34" charset="0"/>
              </a:rPr>
              <a:t>, le système de collecte et d’analyse des données de la SIMR s’appuie sur deux principaux canaux d’information ou de production de signaux, à savoir :</a:t>
            </a:r>
          </a:p>
          <a:p>
            <a:pPr marL="971550" lvl="1" indent="-514350" algn="just">
              <a:spcAft>
                <a:spcPts val="1200"/>
              </a:spcAft>
              <a:buFont typeface="+mj-lt"/>
              <a:buAutoNum type="arabicPeriod"/>
            </a:pPr>
            <a:r>
              <a:rPr lang="fr-FR" sz="2600" b="1" dirty="0">
                <a:latin typeface="Calibri" panose="020F0502020204030204" pitchFamily="34" charset="0"/>
                <a:cs typeface="Calibri" panose="020F0502020204030204" pitchFamily="34" charset="0"/>
              </a:rPr>
              <a:t>la surveillance des indicateurs (IBS)</a:t>
            </a:r>
          </a:p>
          <a:p>
            <a:pPr marL="971550" lvl="1" indent="-514350" algn="just">
              <a:spcAft>
                <a:spcPts val="1200"/>
              </a:spcAft>
              <a:buFont typeface="+mj-lt"/>
              <a:buAutoNum type="arabicPeriod"/>
            </a:pPr>
            <a:r>
              <a:rPr lang="fr-FR" sz="2600" b="1" dirty="0">
                <a:latin typeface="Calibri" panose="020F0502020204030204" pitchFamily="34" charset="0"/>
                <a:cs typeface="Calibri" panose="020F0502020204030204" pitchFamily="34" charset="0"/>
              </a:rPr>
              <a:t>la surveillance à base communautaire (CBS)</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0DB0E671-A330-40BB-BF68-D4ABFF36ECB0}"/>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2136764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3999" cy="1124744"/>
          </a:xfrm>
          <a:solidFill>
            <a:srgbClr val="1E7FB8"/>
          </a:solidFill>
        </p:spPr>
        <p:txBody>
          <a:bodyPr/>
          <a:lstStyle/>
          <a:p>
            <a:pPr algn="ctr"/>
            <a:r>
              <a:rPr lang="fr-FR" altLang="en-US" sz="3000" dirty="0">
                <a:solidFill>
                  <a:schemeClr val="bg1"/>
                </a:solidFill>
                <a:ea typeface="Times New Roman" panose="02020603050405020304" pitchFamily="18" charset="0"/>
                <a:cs typeface="Times New Roman" panose="02020603050405020304" pitchFamily="18" charset="0"/>
              </a:rPr>
              <a:t>Types de surveillance de la santé publique</a:t>
            </a:r>
            <a:endParaRPr lang="fr-FR" sz="3000" dirty="0">
              <a:solidFill>
                <a:schemeClr val="bg1"/>
              </a:solidFill>
              <a:latin typeface="+mn-lt"/>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45671" y="1577692"/>
            <a:ext cx="8452655" cy="393954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28600" indent="-228600" algn="just" eaLnBrk="0" fontAlgn="base" hangingPunct="0">
              <a:spcBef>
                <a:spcPts val="1200"/>
              </a:spcBef>
              <a:spcAft>
                <a:spcPct val="0"/>
              </a:spcAft>
              <a:buFontTx/>
              <a:buChar char="•"/>
            </a:pPr>
            <a:r>
              <a:rPr lang="fr-FR" alt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Surveillance des indicateurs (IBS) : </a:t>
            </a:r>
            <a:r>
              <a:rPr lang="fr-FR" alt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s’entend de la collecte, du suivi, de l’analyse et de l’interprétation systématiques (régulières) de </a:t>
            </a:r>
            <a:r>
              <a:rPr lang="fr-FR" altLang="en-US" sz="2400" b="1" u="sng" dirty="0">
                <a:solidFill>
                  <a:schemeClr val="tx1"/>
                </a:solidFill>
                <a:latin typeface="Calibri" panose="020F0502020204030204" pitchFamily="34" charset="0"/>
                <a:ea typeface="Calibri" panose="020F0502020204030204" pitchFamily="34" charset="0"/>
                <a:cs typeface="Calibri" panose="020F0502020204030204" pitchFamily="34" charset="0"/>
              </a:rPr>
              <a:t>données structurées</a:t>
            </a:r>
            <a:r>
              <a:rPr lang="fr-FR" alt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telles que les indicateurs produits par un certain nombre de sources formelles </a:t>
            </a:r>
            <a:r>
              <a:rPr lang="fr-FR" altLang="en-US" sz="2400" b="1" u="sng" dirty="0">
                <a:solidFill>
                  <a:schemeClr val="tx1"/>
                </a:solidFill>
                <a:latin typeface="Calibri" panose="020F0502020204030204" pitchFamily="34" charset="0"/>
                <a:ea typeface="Calibri" panose="020F0502020204030204" pitchFamily="34" charset="0"/>
                <a:cs typeface="Calibri" panose="020F0502020204030204" pitchFamily="34" charset="0"/>
              </a:rPr>
              <a:t>bien identifiées</a:t>
            </a:r>
            <a:r>
              <a:rPr lang="fr-FR" alt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principalement axées sur la santé, à partir de </a:t>
            </a:r>
            <a:r>
              <a:rPr lang="fr-FR" altLang="en-US" sz="2400" b="1" u="sng" dirty="0">
                <a:solidFill>
                  <a:schemeClr val="tx1"/>
                </a:solidFill>
                <a:latin typeface="Calibri" panose="020F0502020204030204" pitchFamily="34" charset="0"/>
                <a:ea typeface="Calibri" panose="020F0502020204030204" pitchFamily="34" charset="0"/>
                <a:cs typeface="Calibri" panose="020F0502020204030204" pitchFamily="34" charset="0"/>
              </a:rPr>
              <a:t>sources formelles</a:t>
            </a:r>
            <a:r>
              <a:rPr lang="fr-FR" alt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228600" indent="-228600" algn="just" eaLnBrk="0" fontAlgn="base" hangingPunct="0">
              <a:spcBef>
                <a:spcPts val="1200"/>
              </a:spcBef>
              <a:spcAft>
                <a:spcPct val="0"/>
              </a:spcAft>
              <a:buFontTx/>
              <a:buChar char="•"/>
            </a:pPr>
            <a:r>
              <a:rPr lang="fr-FR" alt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Surveillance des événements (EBS) :</a:t>
            </a:r>
            <a:r>
              <a:rPr lang="fr-FR" alt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c’est la </a:t>
            </a:r>
            <a:r>
              <a:rPr lang="fr-FR" altLang="en-US" sz="2400" b="1" u="sng" dirty="0">
                <a:solidFill>
                  <a:schemeClr val="tx1"/>
                </a:solidFill>
                <a:latin typeface="Calibri" panose="020F0502020204030204" pitchFamily="34" charset="0"/>
                <a:ea typeface="Calibri" panose="020F0502020204030204" pitchFamily="34" charset="0"/>
                <a:cs typeface="Calibri" panose="020F0502020204030204" pitchFamily="34" charset="0"/>
              </a:rPr>
              <a:t>saisie rapide </a:t>
            </a:r>
            <a:r>
              <a:rPr lang="fr-FR" alt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d’informations sur des événements qui présentent un risque potentiel pour la santé publique, tels que les </a:t>
            </a:r>
            <a:r>
              <a:rPr lang="fr-FR" altLang="en-US" sz="2400" b="1" u="sng" dirty="0">
                <a:solidFill>
                  <a:schemeClr val="tx1"/>
                </a:solidFill>
                <a:latin typeface="Calibri" panose="020F0502020204030204" pitchFamily="34" charset="0"/>
                <a:ea typeface="Calibri" panose="020F0502020204030204" pitchFamily="34" charset="0"/>
                <a:cs typeface="Calibri" panose="020F0502020204030204" pitchFamily="34" charset="0"/>
              </a:rPr>
              <a:t>rumeurs</a:t>
            </a:r>
            <a:r>
              <a:rPr lang="fr-FR" alt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et autres rapports </a:t>
            </a:r>
            <a:r>
              <a:rPr lang="fr-FR" altLang="en-US" sz="2400" b="1" u="sng" dirty="0">
                <a:solidFill>
                  <a:schemeClr val="tx1"/>
                </a:solidFill>
                <a:latin typeface="Calibri" panose="020F0502020204030204" pitchFamily="34" charset="0"/>
                <a:ea typeface="Calibri" panose="020F0502020204030204" pitchFamily="34" charset="0"/>
                <a:cs typeface="Calibri" panose="020F0502020204030204" pitchFamily="34" charset="0"/>
              </a:rPr>
              <a:t>ad hoc</a:t>
            </a:r>
            <a:r>
              <a:rPr lang="fr-FR" alt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transmis par des </a:t>
            </a:r>
            <a:r>
              <a:rPr lang="fr-FR" altLang="en-US" sz="2400" b="1" u="sng" dirty="0">
                <a:solidFill>
                  <a:schemeClr val="tx1"/>
                </a:solidFill>
                <a:latin typeface="Calibri" panose="020F0502020204030204" pitchFamily="34" charset="0"/>
                <a:ea typeface="Calibri" panose="020F0502020204030204" pitchFamily="34" charset="0"/>
                <a:cs typeface="Calibri" panose="020F0502020204030204" pitchFamily="34" charset="0"/>
              </a:rPr>
              <a:t>canaux formels et informels</a:t>
            </a:r>
            <a:r>
              <a:rPr lang="fr-FR" alt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fr-FR" altLang="en-US" sz="2400" b="1" u="sng"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 xmlns:a16="http://schemas.microsoft.com/office/drawing/2014/main" id="{BDD5F810-9866-49B5-BF64-A7DD1E65E10D}"/>
              </a:ext>
            </a:extLst>
          </p:cNvPr>
          <p:cNvSpPr>
            <a:spLocks noChangeArrowheads="1"/>
          </p:cNvSpPr>
          <p:nvPr/>
        </p:nvSpPr>
        <p:spPr bwMode="auto">
          <a:xfrm>
            <a:off x="0" y="43934"/>
            <a:ext cx="26481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C9054AFA-7072-40DA-848C-24BBD7CD3F4F}"/>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3096177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384"/>
            <a:ext cx="9144000" cy="1152128"/>
          </a:xfrm>
          <a:solidFill>
            <a:srgbClr val="1E7FB8"/>
          </a:solidFill>
        </p:spPr>
        <p:txBody>
          <a:bodyPr/>
          <a:lstStyle/>
          <a:p>
            <a:pPr algn="ctr"/>
            <a:endParaRPr lang="fr-FR" sz="3600" dirty="0">
              <a:latin typeface="+mn-lt"/>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dirty="0"/>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615346" y="2636912"/>
            <a:ext cx="7945885" cy="1015663"/>
          </a:xfrm>
          <a:prstGeom prst="rect">
            <a:avLst/>
          </a:prstGeom>
          <a:solidFill>
            <a:srgbClr val="1E7FB8"/>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eaLnBrk="0" fontAlgn="base" hangingPunct="0">
              <a:spcBef>
                <a:spcPct val="0"/>
              </a:spcBef>
              <a:spcAft>
                <a:spcPct val="0"/>
              </a:spcAft>
            </a:pPr>
            <a:r>
              <a:rPr lang="fr-FR" alt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Surveillance des événements et types </a:t>
            </a:r>
            <a:br>
              <a:rPr lang="fr-FR" alt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fr-FR" alt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courants utilisés</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 xmlns:a16="http://schemas.microsoft.com/office/drawing/2014/main" id="{BDD5F810-9866-49B5-BF64-A7DD1E65E10D}"/>
              </a:ext>
            </a:extLst>
          </p:cNvPr>
          <p:cNvSpPr>
            <a:spLocks noChangeArrowheads="1"/>
          </p:cNvSpPr>
          <p:nvPr/>
        </p:nvSpPr>
        <p:spPr bwMode="auto">
          <a:xfrm>
            <a:off x="0" y="43934"/>
            <a:ext cx="26481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938F3016-AF03-48D8-904F-E989A762E8B0}"/>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2913841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endParaRPr lang="fr-FR"/>
          </a:p>
        </p:txBody>
      </p:sp>
      <p:sp>
        <p:nvSpPr>
          <p:cNvPr id="9" name="Footer Placeholder 3"/>
          <p:cNvSpPr>
            <a:spLocks noGrp="1"/>
          </p:cNvSpPr>
          <p:nvPr>
            <p:ph type="ftr" sz="quarter" idx="3"/>
          </p:nvPr>
        </p:nvSpPr>
        <p:spPr/>
        <p:txBody>
          <a:bodyPr/>
          <a:lstStyle/>
          <a:p>
            <a:pPr algn="ctr" defTabSz="684591">
              <a:defRPr/>
            </a:pPr>
            <a:r>
              <a:rPr lang="fr-FR" dirty="0"/>
              <a:t>CPI-WHE-WHO/AFRO</a:t>
            </a:r>
          </a:p>
        </p:txBody>
      </p:sp>
      <p:sp>
        <p:nvSpPr>
          <p:cNvPr id="12" name="TextBox 11"/>
          <p:cNvSpPr txBox="1"/>
          <p:nvPr/>
        </p:nvSpPr>
        <p:spPr>
          <a:xfrm>
            <a:off x="453119" y="1351508"/>
            <a:ext cx="8280921" cy="4154984"/>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600"/>
              </a:spcBef>
              <a:spcAft>
                <a:spcPts val="600"/>
              </a:spcAft>
            </a:pPr>
            <a:r>
              <a:rPr lang="fr-FR" sz="2600" b="1" dirty="0">
                <a:latin typeface="Calibri" panose="020F0502020204030204" pitchFamily="34" charset="0"/>
                <a:cs typeface="Calibri" panose="020F0502020204030204" pitchFamily="34" charset="0"/>
              </a:rPr>
              <a:t>Présentez aux participants </a:t>
            </a:r>
            <a:r>
              <a:rPr lang="fr-FR" sz="2600" dirty="0">
                <a:latin typeface="Calibri" panose="020F0502020204030204" pitchFamily="34" charset="0"/>
                <a:cs typeface="Calibri" panose="020F0502020204030204" pitchFamily="34" charset="0"/>
              </a:rPr>
              <a:t>:</a:t>
            </a:r>
          </a:p>
          <a:p>
            <a:pPr marL="461963" lvl="1" indent="-406400" algn="just">
              <a:spcBef>
                <a:spcPts val="600"/>
              </a:spcBef>
              <a:spcAft>
                <a:spcPts val="6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les objectifs généraux, la structure et le contenu du cours de formation à la SIMR et la manière dont ils devraient y participer ;</a:t>
            </a:r>
          </a:p>
          <a:p>
            <a:pPr marL="461963" lvl="1" indent="-406400" algn="just">
              <a:spcBef>
                <a:spcPts val="600"/>
              </a:spcBef>
              <a:spcAft>
                <a:spcPts val="6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les concepts généraux de la mise en œuvre de la stratégie de SIMR ;</a:t>
            </a:r>
          </a:p>
          <a:p>
            <a:pPr marL="461963" lvl="1" indent="-406400" algn="just">
              <a:spcBef>
                <a:spcPts val="600"/>
              </a:spcBef>
              <a:spcAft>
                <a:spcPts val="6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les concepts fondamentaux pour établir et mettre en œuvre le système de surveillance à base communautaire (CBS).</a:t>
            </a:r>
          </a:p>
        </p:txBody>
      </p:sp>
      <p:sp>
        <p:nvSpPr>
          <p:cNvPr id="2" name="Title 1"/>
          <p:cNvSpPr>
            <a:spLocks noGrp="1"/>
          </p:cNvSpPr>
          <p:nvPr>
            <p:ph type="title"/>
          </p:nvPr>
        </p:nvSpPr>
        <p:spPr>
          <a:xfrm>
            <a:off x="0" y="0"/>
            <a:ext cx="9144000" cy="1238270"/>
          </a:xfrm>
          <a:solidFill>
            <a:srgbClr val="1E7FB8"/>
          </a:solidFill>
        </p:spPr>
        <p:txBody>
          <a:bodyPr/>
          <a:lstStyle/>
          <a:p>
            <a:pPr algn="ctr"/>
            <a:r>
              <a:rPr lang="fr-FR" sz="3000" dirty="0">
                <a:solidFill>
                  <a:schemeClr val="bg1"/>
                </a:solidFill>
              </a:rPr>
              <a:t>But du Module introductif</a:t>
            </a:r>
          </a:p>
        </p:txBody>
      </p:sp>
    </p:spTree>
    <p:extLst>
      <p:ext uri="{BB962C8B-B14F-4D97-AF65-F5344CB8AC3E}">
        <p14:creationId xmlns:p14="http://schemas.microsoft.com/office/powerpoint/2010/main" val="2699299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145340"/>
          </a:xfrm>
          <a:solidFill>
            <a:srgbClr val="1E7FB8"/>
          </a:solidFill>
        </p:spPr>
        <p:txBody>
          <a:bodyPr/>
          <a:lstStyle/>
          <a:p>
            <a:pPr algn="ctr"/>
            <a:r>
              <a:rPr lang="fr-FR" altLang="en-US" sz="3000" dirty="0">
                <a:solidFill>
                  <a:schemeClr val="bg1"/>
                </a:solidFill>
                <a:ea typeface="Times New Roman" panose="02020603050405020304" pitchFamily="18" charset="0"/>
                <a:cs typeface="Times New Roman" panose="02020603050405020304" pitchFamily="18" charset="0"/>
              </a:rPr>
              <a:t>Types courants d’IBS – 1 </a:t>
            </a:r>
            <a:endParaRPr lang="fr-FR" sz="3000" dirty="0">
              <a:solidFill>
                <a:schemeClr val="bg1"/>
              </a:solidFill>
              <a:latin typeface="+mn-lt"/>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dirty="0"/>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274457" y="1551563"/>
            <a:ext cx="8627664" cy="3754874"/>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eaLnBrk="0" fontAlgn="base" hangingPunct="0">
              <a:spcBef>
                <a:spcPts val="1200"/>
              </a:spcBef>
            </a:pPr>
            <a:r>
              <a:rPr lang="fr-FR" altLang="en-US" sz="2600" b="1" dirty="0">
                <a:solidFill>
                  <a:schemeClr val="tx1"/>
                </a:solidFill>
                <a:latin typeface="Calibri" panose="020F0502020204030204" pitchFamily="34" charset="0"/>
                <a:ea typeface="Calibri" panose="020F0502020204030204" pitchFamily="34" charset="0"/>
                <a:cs typeface="Calibri" panose="020F0502020204030204" pitchFamily="34" charset="0"/>
              </a:rPr>
              <a:t>Surveillance en établissement :</a:t>
            </a:r>
          </a:p>
          <a:p>
            <a:pPr marL="225425" indent="-225425" algn="just" eaLnBrk="0" fontAlgn="base" hangingPunct="0">
              <a:spcBef>
                <a:spcPts val="1800"/>
              </a:spcBef>
              <a:buFontTx/>
              <a:buChar char="•"/>
            </a:pPr>
            <a:r>
              <a:rPr lang="fr-FR"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Toutes les unités faisant des notifications (par exemple, les établissements de santé) sont tenues de présenter un rapport hebdomadaire, mensuel, trimestriel ou annuel au niveau suivant en fonction des catégories de maladies, d’affections et d’événements.</a:t>
            </a:r>
          </a:p>
          <a:p>
            <a:pPr marL="225425" indent="-225425" algn="just" eaLnBrk="0" fontAlgn="base" hangingPunct="0">
              <a:spcBef>
                <a:spcPts val="1800"/>
              </a:spcBef>
              <a:buFontTx/>
              <a:buChar char="•"/>
            </a:pPr>
            <a:r>
              <a:rPr lang="fr-FR"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Elles sont tenues de notifier immédiatement toute maladie à potentiel épidémique au niveau suivant.</a:t>
            </a:r>
            <a:endParaRPr lang="fr-FR" altLang="en-US" sz="2600" dirty="0">
              <a:solidFill>
                <a:schemeClr val="tx1"/>
              </a:solidFill>
              <a:latin typeface="Calibri" panose="020F0502020204030204" pitchFamily="34" charset="0"/>
              <a:cs typeface="Calibri" panose="020F0502020204030204" pitchFamily="34" charset="0"/>
            </a:endParaRP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 xmlns:a16="http://schemas.microsoft.com/office/drawing/2014/main" id="{BDD5F810-9866-49B5-BF64-A7DD1E65E10D}"/>
              </a:ext>
            </a:extLst>
          </p:cNvPr>
          <p:cNvSpPr>
            <a:spLocks noChangeArrowheads="1"/>
          </p:cNvSpPr>
          <p:nvPr/>
        </p:nvSpPr>
        <p:spPr bwMode="auto">
          <a:xfrm>
            <a:off x="0" y="43934"/>
            <a:ext cx="26481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D83960AE-0885-4887-87F2-F722441AC673}"/>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9592090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384"/>
            <a:ext cx="9144000" cy="1152128"/>
          </a:xfrm>
          <a:solidFill>
            <a:srgbClr val="1E7FB8"/>
          </a:solidFill>
        </p:spPr>
        <p:txBody>
          <a:bodyPr/>
          <a:lstStyle/>
          <a:p>
            <a:pPr algn="ctr"/>
            <a:r>
              <a:rPr lang="fr-FR" altLang="en-US" sz="3000" dirty="0">
                <a:solidFill>
                  <a:schemeClr val="bg1"/>
                </a:solidFill>
                <a:ea typeface="Times New Roman" panose="02020603050405020304" pitchFamily="18" charset="0"/>
                <a:cs typeface="Times New Roman" panose="02020603050405020304" pitchFamily="18" charset="0"/>
              </a:rPr>
              <a:t>Types courants d’IBS – 2</a:t>
            </a:r>
            <a:endParaRPr lang="fr-FR" sz="3000" dirty="0">
              <a:solidFill>
                <a:schemeClr val="bg1"/>
              </a:solidFill>
              <a:latin typeface="+mn-lt"/>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258168" y="2105561"/>
            <a:ext cx="8627664" cy="2646878"/>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eaLnBrk="0" fontAlgn="base" hangingPunct="0">
              <a:spcBef>
                <a:spcPts val="1200"/>
              </a:spcBef>
            </a:pPr>
            <a:r>
              <a:rPr lang="fr-FR" altLang="en-US" sz="2600" b="1" dirty="0">
                <a:solidFill>
                  <a:schemeClr val="tx1"/>
                </a:solidFill>
                <a:latin typeface="Calibri" panose="020F0502020204030204" pitchFamily="34" charset="0"/>
                <a:ea typeface="Calibri" panose="020F0502020204030204" pitchFamily="34" charset="0"/>
                <a:cs typeface="Calibri" panose="020F0502020204030204" pitchFamily="34" charset="0"/>
              </a:rPr>
              <a:t>Surveillance en laboratoire :</a:t>
            </a:r>
            <a:r>
              <a:rPr lang="fr-FR"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457200" lvl="0" indent="-457200" algn="just" eaLnBrk="0" fontAlgn="base" hangingPunct="0">
              <a:spcBef>
                <a:spcPts val="1200"/>
              </a:spcBef>
              <a:buFont typeface="Arial" panose="020B0604020202020204" pitchFamily="34" charset="0"/>
              <a:buChar char="•"/>
            </a:pPr>
            <a:r>
              <a:rPr lang="fr-FR"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Surveillance menée dans les laboratoires pour détecter les événements ou les tendances qui peuvent ne pas être perçu(e)s sur d’autres sites ou proviennent de tests en laboratoire effectués principalement de manière systématique.</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 xmlns:a16="http://schemas.microsoft.com/office/drawing/2014/main" id="{BDD5F810-9866-49B5-BF64-A7DD1E65E10D}"/>
              </a:ext>
            </a:extLst>
          </p:cNvPr>
          <p:cNvSpPr>
            <a:spLocks noChangeArrowheads="1"/>
          </p:cNvSpPr>
          <p:nvPr/>
        </p:nvSpPr>
        <p:spPr bwMode="auto">
          <a:xfrm>
            <a:off x="0" y="43934"/>
            <a:ext cx="26481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F3D5A06D-2E7D-479C-AAC8-423FD4F0A9B4}"/>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36888205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384"/>
            <a:ext cx="9144000" cy="1152128"/>
          </a:xfrm>
          <a:solidFill>
            <a:srgbClr val="1E7FB8"/>
          </a:solidFill>
        </p:spPr>
        <p:txBody>
          <a:bodyPr/>
          <a:lstStyle/>
          <a:p>
            <a:pPr algn="ctr"/>
            <a:r>
              <a:rPr lang="fr-FR" altLang="en-US" sz="3000" dirty="0">
                <a:solidFill>
                  <a:schemeClr val="bg1"/>
                </a:solidFill>
                <a:ea typeface="Times New Roman" panose="02020603050405020304" pitchFamily="18" charset="0"/>
                <a:cs typeface="Times New Roman" panose="02020603050405020304" pitchFamily="18" charset="0"/>
              </a:rPr>
              <a:t>Types courants d’IBS – 3</a:t>
            </a:r>
            <a:endParaRPr lang="fr-FR" sz="3000" dirty="0">
              <a:solidFill>
                <a:schemeClr val="bg1"/>
              </a:solidFill>
              <a:latin typeface="+mn-lt"/>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dirty="0"/>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11025" y="1839975"/>
            <a:ext cx="8521949" cy="2891946"/>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58738" algn="just" eaLnBrk="0" fontAlgn="base" hangingPunct="0">
              <a:spcAft>
                <a:spcPts val="1200"/>
              </a:spcAft>
            </a:pPr>
            <a:r>
              <a:rPr lang="fr-FR" altLang="en-US" sz="2600" b="1" dirty="0">
                <a:solidFill>
                  <a:schemeClr val="tx1"/>
                </a:solidFill>
                <a:latin typeface="Calibri" panose="020F0502020204030204" pitchFamily="34" charset="0"/>
                <a:ea typeface="Calibri" panose="020F0502020204030204" pitchFamily="34" charset="0"/>
                <a:cs typeface="Calibri" panose="020F0502020204030204" pitchFamily="34" charset="0"/>
              </a:rPr>
              <a:t>Surveillance (verticale) spécifique à une maladie :</a:t>
            </a:r>
          </a:p>
          <a:p>
            <a:pPr marL="461963" lvl="1" indent="-406400" algn="just" eaLnBrk="0" fontAlgn="base" hangingPunct="0">
              <a:lnSpc>
                <a:spcPct val="114000"/>
              </a:lnSpc>
              <a:buFontTx/>
              <a:buChar char="•"/>
            </a:pPr>
            <a:r>
              <a:rPr lang="fr-FR"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Elle implique des activités visant à obtenir des données ciblées sur la santé pour une maladie spécifique à des fins de surveillance verticale.</a:t>
            </a:r>
          </a:p>
          <a:p>
            <a:pPr marL="461963" lvl="1" indent="-406400" algn="just" eaLnBrk="0" fontAlgn="base" hangingPunct="0">
              <a:spcBef>
                <a:spcPts val="600"/>
              </a:spcBef>
              <a:buFontTx/>
              <a:buChar char="•"/>
            </a:pPr>
            <a:r>
              <a:rPr lang="fr-FR"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Exemples : systèmes de surveillance de la tuberculose, du paludisme et du VIH.</a:t>
            </a:r>
            <a:endParaRPr lang="fr-FR" altLang="en-US" sz="2600" dirty="0">
              <a:solidFill>
                <a:schemeClr val="tx1"/>
              </a:solidFill>
              <a:latin typeface="Calibri" panose="020F0502020204030204" pitchFamily="34" charset="0"/>
              <a:cs typeface="Calibri" panose="020F0502020204030204" pitchFamily="34" charset="0"/>
            </a:endParaRP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EB826118-83B5-4122-8559-A6273B8EF2EF}"/>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2837501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275762"/>
          </a:xfrm>
          <a:solidFill>
            <a:srgbClr val="1E7FB8"/>
          </a:solidFill>
          <a:ln>
            <a:noFill/>
          </a:ln>
        </p:spPr>
        <p:txBody>
          <a:bodyPr/>
          <a:lstStyle/>
          <a:p>
            <a:pPr algn="ctr"/>
            <a:r>
              <a:rPr lang="fr-FR" altLang="en-US" sz="3000" dirty="0">
                <a:solidFill>
                  <a:schemeClr val="bg1"/>
                </a:solidFill>
                <a:ea typeface="Times New Roman" panose="02020603050405020304" pitchFamily="18" charset="0"/>
                <a:cs typeface="Times New Roman" panose="02020603050405020304" pitchFamily="18" charset="0"/>
              </a:rPr>
              <a:t>Types courants d’IBS – 4</a:t>
            </a:r>
            <a:endParaRPr lang="fr-FR" sz="3000" dirty="0">
              <a:solidFill>
                <a:schemeClr val="bg1"/>
              </a:solidFill>
              <a:latin typeface="+mn-lt"/>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298596" y="2057933"/>
            <a:ext cx="8546808" cy="2569934"/>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eaLnBrk="0" fontAlgn="base" hangingPunct="0">
              <a:spcBef>
                <a:spcPct val="0"/>
              </a:spcBef>
              <a:spcAft>
                <a:spcPts val="600"/>
              </a:spcAft>
            </a:pPr>
            <a:r>
              <a:rPr lang="fr-FR" altLang="en-US" sz="2600" b="1" dirty="0">
                <a:solidFill>
                  <a:schemeClr val="tx1"/>
                </a:solidFill>
                <a:latin typeface="Calibri" panose="020F0502020204030204" pitchFamily="34" charset="0"/>
                <a:ea typeface="Calibri" panose="020F0502020204030204" pitchFamily="34" charset="0"/>
                <a:cs typeface="Calibri" panose="020F0502020204030204" pitchFamily="34" charset="0"/>
              </a:rPr>
              <a:t>Surveillance des cas :</a:t>
            </a:r>
            <a:r>
              <a:rPr lang="fr-FR"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341313" lvl="1" indent="-341313" algn="just" eaLnBrk="0" fontAlgn="base" hangingPunct="0">
              <a:spcBef>
                <a:spcPct val="0"/>
              </a:spcBef>
              <a:spcAft>
                <a:spcPct val="0"/>
              </a:spcAft>
              <a:buFont typeface="Arial" panose="020B0604020202020204" pitchFamily="34" charset="0"/>
              <a:buChar char="•"/>
            </a:pPr>
            <a:r>
              <a:rPr lang="fr-FR"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Pour les maladies dont l’élimination ou l’éradication sont visées ou pendant les flambées confirmées, chaque cas individuel identifié est notifié immédiatement au niveau suivant à l’aide d’un formulaire basé sur les cas.</a:t>
            </a:r>
            <a:endParaRPr lang="fr-FR" altLang="en-US" sz="2600" dirty="0">
              <a:solidFill>
                <a:schemeClr val="tx1"/>
              </a:solidFill>
              <a:latin typeface="Calibri" panose="020F0502020204030204" pitchFamily="34" charset="0"/>
              <a:cs typeface="Calibri" panose="020F0502020204030204" pitchFamily="34" charset="0"/>
            </a:endParaRPr>
          </a:p>
          <a:p>
            <a:pPr marL="166688" lvl="0" indent="-166688" algn="just" eaLnBrk="0" fontAlgn="base" hangingPunct="0">
              <a:spcBef>
                <a:spcPct val="0"/>
              </a:spcBef>
              <a:spcAft>
                <a:spcPct val="0"/>
              </a:spcAft>
              <a:buFontTx/>
              <a:buChar char="•"/>
            </a:pPr>
            <a:endParaRPr lang="fr-FR" altLang="en-US" sz="2600" dirty="0">
              <a:solidFill>
                <a:schemeClr val="tx1"/>
              </a:solidFill>
            </a:endParaRP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 xmlns:a16="http://schemas.microsoft.com/office/drawing/2014/main" id="{BDD5F810-9866-49B5-BF64-A7DD1E65E10D}"/>
              </a:ext>
            </a:extLst>
          </p:cNvPr>
          <p:cNvSpPr>
            <a:spLocks noChangeArrowheads="1"/>
          </p:cNvSpPr>
          <p:nvPr/>
        </p:nvSpPr>
        <p:spPr bwMode="auto">
          <a:xfrm>
            <a:off x="0" y="43934"/>
            <a:ext cx="26481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D941B9D0-7893-4C55-B0B9-0C5466D116F5}"/>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2421494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124744"/>
          </a:xfrm>
          <a:solidFill>
            <a:srgbClr val="1E7FB8"/>
          </a:solidFill>
        </p:spPr>
        <p:txBody>
          <a:bodyPr/>
          <a:lstStyle/>
          <a:p>
            <a:pPr algn="ctr"/>
            <a:r>
              <a:rPr lang="fr-FR" altLang="en-US" sz="3000" dirty="0">
                <a:solidFill>
                  <a:schemeClr val="bg1"/>
                </a:solidFill>
                <a:ea typeface="Times New Roman" panose="02020603050405020304" pitchFamily="18" charset="0"/>
                <a:cs typeface="Times New Roman" panose="02020603050405020304" pitchFamily="18" charset="0"/>
              </a:rPr>
              <a:t>Types courants d’IBS – 5</a:t>
            </a:r>
            <a:endParaRPr lang="fr-FR" sz="3000" dirty="0">
              <a:solidFill>
                <a:schemeClr val="bg1"/>
              </a:solidFill>
              <a:latin typeface="+mn-lt"/>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284590" y="2359331"/>
            <a:ext cx="8607398" cy="1892826"/>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eaLnBrk="0" fontAlgn="base" hangingPunct="0">
              <a:lnSpc>
                <a:spcPct val="150000"/>
              </a:lnSpc>
              <a:spcBef>
                <a:spcPct val="0"/>
              </a:spcBef>
              <a:spcAft>
                <a:spcPct val="0"/>
              </a:spcAft>
            </a:pPr>
            <a:r>
              <a:rPr lang="fr-FR" altLang="en-US" sz="2600" b="1" dirty="0">
                <a:solidFill>
                  <a:schemeClr val="tx1"/>
                </a:solidFill>
                <a:latin typeface="Calibri" panose="020F0502020204030204" pitchFamily="34" charset="0"/>
                <a:ea typeface="Calibri" panose="020F0502020204030204" pitchFamily="34" charset="0"/>
                <a:cs typeface="Calibri" panose="020F0502020204030204" pitchFamily="34" charset="0"/>
              </a:rPr>
              <a:t>Surveillance syndromique :</a:t>
            </a:r>
            <a:r>
              <a:rPr lang="fr-FR"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341313" lvl="1" indent="-341313" algn="just" eaLnBrk="0" fontAlgn="base" hangingPunct="0">
              <a:spcBef>
                <a:spcPct val="0"/>
              </a:spcBef>
              <a:spcAft>
                <a:spcPct val="0"/>
              </a:spcAft>
              <a:buFont typeface="Arial" panose="020B0604020202020204" pitchFamily="34" charset="0"/>
              <a:buChar char="•"/>
            </a:pPr>
            <a:r>
              <a:rPr lang="fr-FR"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Un système actif ou passif qui utilise des définitions de cas standardisées basées entièrement sur des caractéristiques cliniques sans aucun diagnostic de laboratoire.</a:t>
            </a:r>
            <a:endParaRPr lang="fr-FR" altLang="en-US" sz="2600" dirty="0">
              <a:solidFill>
                <a:schemeClr val="tx1"/>
              </a:solidFill>
              <a:latin typeface="Calibri" panose="020F0502020204030204" pitchFamily="34" charset="0"/>
              <a:cs typeface="Calibri" panose="020F0502020204030204" pitchFamily="34" charset="0"/>
            </a:endParaRP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 xmlns:a16="http://schemas.microsoft.com/office/drawing/2014/main" id="{BDD5F810-9866-49B5-BF64-A7DD1E65E10D}"/>
              </a:ext>
            </a:extLst>
          </p:cNvPr>
          <p:cNvSpPr>
            <a:spLocks noChangeArrowheads="1"/>
          </p:cNvSpPr>
          <p:nvPr/>
        </p:nvSpPr>
        <p:spPr bwMode="auto">
          <a:xfrm>
            <a:off x="0" y="43934"/>
            <a:ext cx="26481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A1B22D60-85E2-400C-8C54-4AF0B6D3EC28}"/>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2993472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124744"/>
          </a:xfrm>
          <a:solidFill>
            <a:srgbClr val="1E7FB8"/>
          </a:solidFill>
        </p:spPr>
        <p:txBody>
          <a:bodyPr/>
          <a:lstStyle/>
          <a:p>
            <a:pPr algn="ctr"/>
            <a:r>
              <a:rPr lang="fr-FR" altLang="en-US" sz="3000" dirty="0">
                <a:solidFill>
                  <a:schemeClr val="bg1"/>
                </a:solidFill>
                <a:ea typeface="Times New Roman" panose="02020603050405020304" pitchFamily="18" charset="0"/>
                <a:cs typeface="Times New Roman" panose="02020603050405020304" pitchFamily="18" charset="0"/>
              </a:rPr>
              <a:t>Types courants d’IBS – 6</a:t>
            </a:r>
            <a:endParaRPr lang="fr-FR" sz="3000" dirty="0">
              <a:solidFill>
                <a:schemeClr val="bg1"/>
              </a:solidFill>
              <a:latin typeface="+mn-lt"/>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264816" y="1306210"/>
            <a:ext cx="8627664" cy="4355038"/>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eaLnBrk="0" fontAlgn="base" hangingPunct="0">
              <a:lnSpc>
                <a:spcPct val="150000"/>
              </a:lnSpc>
              <a:spcBef>
                <a:spcPts val="1200"/>
              </a:spcBef>
              <a:spcAft>
                <a:spcPct val="0"/>
              </a:spcAft>
            </a:pPr>
            <a:r>
              <a:rPr lang="fr-FR" altLang="en-US" sz="2600" b="1" dirty="0">
                <a:solidFill>
                  <a:schemeClr val="tx1"/>
                </a:solidFill>
                <a:latin typeface="Calibri" panose="020F0502020204030204" pitchFamily="34" charset="0"/>
                <a:ea typeface="Calibri" panose="020F0502020204030204" pitchFamily="34" charset="0"/>
                <a:cs typeface="Calibri" panose="020F0502020204030204" pitchFamily="34" charset="0"/>
              </a:rPr>
              <a:t>Surveillance sentinelle :</a:t>
            </a:r>
            <a:r>
              <a:rPr lang="fr-FR"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457200" indent="-457200" algn="just" eaLnBrk="0" fontAlgn="base" hangingPunct="0">
              <a:spcBef>
                <a:spcPts val="1200"/>
              </a:spcBef>
              <a:spcAft>
                <a:spcPct val="0"/>
              </a:spcAft>
              <a:buFont typeface="Arial" panose="020B0604020202020204" pitchFamily="34" charset="0"/>
              <a:buChar char="•"/>
            </a:pPr>
            <a:r>
              <a:rPr lang="fr-FR"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Un nombre donné d’établissements de santé ou de sites de notification désignés pour l’alerte précoce et la notification d’événements prioritaires :</a:t>
            </a:r>
          </a:p>
          <a:p>
            <a:pPr marL="914400" lvl="1" indent="-457200" algn="just" eaLnBrk="0" fontAlgn="base" hangingPunct="0">
              <a:spcBef>
                <a:spcPts val="1200"/>
              </a:spcBef>
              <a:spcAft>
                <a:spcPct val="0"/>
              </a:spcAft>
              <a:buFont typeface="Arial" panose="020B0604020202020204" pitchFamily="34" charset="0"/>
              <a:buChar char="•"/>
            </a:pPr>
            <a:r>
              <a:rPr lang="fr-FR"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tels que les pandémies, les événements épidémiques ou autres événements de santé publique ;</a:t>
            </a:r>
          </a:p>
          <a:p>
            <a:pPr marL="457200" indent="-457200" algn="just" eaLnBrk="0" fontAlgn="base" hangingPunct="0">
              <a:spcBef>
                <a:spcPts val="1200"/>
              </a:spcBef>
              <a:spcAft>
                <a:spcPct val="0"/>
              </a:spcAft>
              <a:buFont typeface="Arial" panose="020B0604020202020204" pitchFamily="34" charset="0"/>
              <a:buChar char="•"/>
            </a:pPr>
            <a:r>
              <a:rPr lang="fr-FR"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Les sites sentinelles sont généralement représentatifs d’une région ou se trouvent dans une région à risque probable de maladie ou d’affection préoccupante.</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 xmlns:a16="http://schemas.microsoft.com/office/drawing/2014/main" id="{BDD5F810-9866-49B5-BF64-A7DD1E65E10D}"/>
              </a:ext>
            </a:extLst>
          </p:cNvPr>
          <p:cNvSpPr>
            <a:spLocks noChangeArrowheads="1"/>
          </p:cNvSpPr>
          <p:nvPr/>
        </p:nvSpPr>
        <p:spPr bwMode="auto">
          <a:xfrm>
            <a:off x="0" y="43934"/>
            <a:ext cx="26481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6D84B80A-7095-4BD1-B447-716D9E0115FA}"/>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1092930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1"/>
            <a:ext cx="9144000" cy="1094547"/>
          </a:xfrm>
          <a:solidFill>
            <a:srgbClr val="1E7FB8"/>
          </a:solidFill>
          <a:ln>
            <a:noFill/>
          </a:ln>
        </p:spPr>
        <p:txBody>
          <a:bodyPr/>
          <a:lstStyle/>
          <a:p>
            <a:pPr algn="ctr"/>
            <a:r>
              <a:rPr lang="fr-FR" altLang="en-US" sz="3000" dirty="0">
                <a:solidFill>
                  <a:schemeClr val="bg1"/>
                </a:solidFill>
                <a:ea typeface="Times New Roman" panose="02020603050405020304" pitchFamily="18" charset="0"/>
                <a:cs typeface="Times New Roman" panose="02020603050405020304" pitchFamily="18" charset="0"/>
              </a:rPr>
              <a:t>Types courants d’IBS – 7</a:t>
            </a:r>
            <a:endParaRPr lang="fr-FR" sz="3000" dirty="0">
              <a:solidFill>
                <a:schemeClr val="bg1"/>
              </a:solidFill>
              <a:latin typeface="+mn-lt"/>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251520" y="1628507"/>
            <a:ext cx="8640960" cy="3600986"/>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eaLnBrk="0" fontAlgn="base" hangingPunct="0">
              <a:spcBef>
                <a:spcPts val="1200"/>
              </a:spcBef>
              <a:spcAft>
                <a:spcPct val="0"/>
              </a:spcAft>
            </a:pPr>
            <a:r>
              <a:rPr lang="fr-FR" altLang="en-US" sz="2600" b="1" dirty="0">
                <a:solidFill>
                  <a:schemeClr val="tx1"/>
                </a:solidFill>
                <a:latin typeface="Calibri" panose="020F0502020204030204" pitchFamily="34" charset="0"/>
                <a:ea typeface="Calibri" panose="020F0502020204030204" pitchFamily="34" charset="0"/>
                <a:cs typeface="Calibri" panose="020F0502020204030204" pitchFamily="34" charset="0"/>
              </a:rPr>
              <a:t>Surveillance à base communautaire (CBS) </a:t>
            </a:r>
            <a:r>
              <a:rPr lang="fr-FR"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457200" indent="-457200" algn="just" eaLnBrk="0" fontAlgn="base" hangingPunct="0">
              <a:spcBef>
                <a:spcPts val="1200"/>
              </a:spcBef>
              <a:spcAft>
                <a:spcPct val="0"/>
              </a:spcAft>
              <a:buFont typeface="Arial" panose="020B0604020202020204" pitchFamily="34" charset="0"/>
              <a:buChar char="•"/>
            </a:pPr>
            <a:r>
              <a:rPr lang="fr-FR"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Un système de surveillance qui recueille des informations sur la santé dans la communauté, et l’ensemble de la population de la communauté est sous surveillance, et non exclusivement une partie de celle-ci.</a:t>
            </a:r>
          </a:p>
          <a:p>
            <a:pPr marL="457200" indent="-457200" algn="just" eaLnBrk="0" fontAlgn="base" hangingPunct="0">
              <a:spcBef>
                <a:spcPts val="1200"/>
              </a:spcBef>
              <a:spcAft>
                <a:spcPct val="0"/>
              </a:spcAft>
              <a:buFont typeface="Arial" panose="020B0604020202020204" pitchFamily="34" charset="0"/>
              <a:buChar char="•"/>
            </a:pPr>
            <a:r>
              <a:rPr lang="fr-FR" sz="2600" b="1" i="1" dirty="0">
                <a:latin typeface="Calibri" panose="020F0502020204030204" pitchFamily="34" charset="0"/>
                <a:cs typeface="Calibri" panose="020F0502020204030204" pitchFamily="34" charset="0"/>
              </a:rPr>
              <a:t>Remarque : La CBS intègre des méthodes de surveillance fondées à la fois sur des indicateurs et sur des événements.</a:t>
            </a:r>
            <a:endParaRPr lang="fr-FR" altLang="en-US" sz="2600" b="1" i="1" dirty="0">
              <a:solidFill>
                <a:schemeClr val="tx1"/>
              </a:solidFill>
              <a:latin typeface="Calibri" panose="020F0502020204030204" pitchFamily="34" charset="0"/>
              <a:cs typeface="Calibri" panose="020F0502020204030204" pitchFamily="34" charset="0"/>
            </a:endParaRP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 xmlns:a16="http://schemas.microsoft.com/office/drawing/2014/main" id="{BDD5F810-9866-49B5-BF64-A7DD1E65E10D}"/>
              </a:ext>
            </a:extLst>
          </p:cNvPr>
          <p:cNvSpPr>
            <a:spLocks noChangeArrowheads="1"/>
          </p:cNvSpPr>
          <p:nvPr/>
        </p:nvSpPr>
        <p:spPr bwMode="auto">
          <a:xfrm>
            <a:off x="0" y="43934"/>
            <a:ext cx="26481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0A3DE01F-2736-47EB-991B-8FC46B6D19D1}"/>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28328996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100274"/>
          </a:xfrm>
          <a:solidFill>
            <a:srgbClr val="1E7FB8"/>
          </a:solidFill>
        </p:spPr>
        <p:txBody>
          <a:bodyPr/>
          <a:lstStyle/>
          <a:p>
            <a:pPr algn="ctr"/>
            <a:r>
              <a:rPr lang="fr-FR" altLang="en-US" sz="3000" dirty="0">
                <a:solidFill>
                  <a:schemeClr val="bg1"/>
                </a:solidFill>
                <a:ea typeface="Times New Roman" panose="02020603050405020304" pitchFamily="18" charset="0"/>
              </a:rPr>
              <a:t>Surveillance des événements par rapport à </a:t>
            </a:r>
            <a:br>
              <a:rPr lang="fr-FR" altLang="en-US" sz="3000" dirty="0">
                <a:solidFill>
                  <a:schemeClr val="bg1"/>
                </a:solidFill>
                <a:ea typeface="Times New Roman" panose="02020603050405020304" pitchFamily="18" charset="0"/>
              </a:rPr>
            </a:br>
            <a:r>
              <a:rPr lang="fr-FR" altLang="en-US" sz="3000" dirty="0">
                <a:solidFill>
                  <a:schemeClr val="bg1"/>
                </a:solidFill>
                <a:ea typeface="Times New Roman" panose="02020603050405020304" pitchFamily="18" charset="0"/>
              </a:rPr>
              <a:t>la surveillance des indicateurs</a:t>
            </a:r>
            <a:endParaRPr lang="fr-FR" sz="3000" dirty="0">
              <a:solidFill>
                <a:schemeClr val="bg1"/>
              </a:solidFill>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00820" y="1124744"/>
            <a:ext cx="8627664" cy="4642296"/>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spcBef>
                <a:spcPts val="600"/>
              </a:spcBef>
            </a:pPr>
            <a:r>
              <a:rPr lang="fr-FR" sz="2400" dirty="0">
                <a:latin typeface="Calibri" panose="020F0502020204030204" pitchFamily="34" charset="0"/>
                <a:cs typeface="Calibri" panose="020F0502020204030204" pitchFamily="34" charset="0"/>
              </a:rPr>
              <a:t>Contrairement à la surveillance des indicateurs, la surveillance des événements :</a:t>
            </a:r>
          </a:p>
          <a:p>
            <a:pPr marL="341313" lvl="1" indent="-341313" algn="just">
              <a:spcBef>
                <a:spcPts val="1000"/>
              </a:spcBef>
              <a:buFont typeface="Arial" panose="020B0604020202020204" pitchFamily="34" charset="0"/>
              <a:buChar char="•"/>
            </a:pPr>
            <a:r>
              <a:rPr lang="fr-FR" sz="2400" b="1" dirty="0">
                <a:latin typeface="Calibri" panose="020F0502020204030204" pitchFamily="34" charset="0"/>
                <a:cs typeface="Calibri" panose="020F0502020204030204" pitchFamily="34" charset="0"/>
              </a:rPr>
              <a:t>n’est pas fondée sur </a:t>
            </a:r>
            <a:r>
              <a:rPr lang="fr-FR" sz="2400" dirty="0">
                <a:latin typeface="Calibri" panose="020F0502020204030204" pitchFamily="34" charset="0"/>
                <a:cs typeface="Calibri" panose="020F0502020204030204" pitchFamily="34" charset="0"/>
              </a:rPr>
              <a:t>le suivi systématique des indicateurs et des seuils automatisés pour l’action ;</a:t>
            </a:r>
          </a:p>
          <a:p>
            <a:pPr marL="341313" lvl="1" indent="-341313" algn="just">
              <a:spcBef>
                <a:spcPts val="1000"/>
              </a:spcBef>
              <a:buFont typeface="Arial" panose="020B0604020202020204" pitchFamily="34" charset="0"/>
              <a:buChar char="•"/>
            </a:pPr>
            <a:r>
              <a:rPr lang="fr-FR" sz="2400" b="1" dirty="0">
                <a:latin typeface="Calibri" panose="020F0502020204030204" pitchFamily="34" charset="0"/>
                <a:cs typeface="Calibri" panose="020F0502020204030204" pitchFamily="34" charset="0"/>
              </a:rPr>
              <a:t>mais plutôt fondée sur </a:t>
            </a:r>
            <a:r>
              <a:rPr lang="fr-FR" sz="2400" dirty="0">
                <a:latin typeface="Calibri" panose="020F0502020204030204" pitchFamily="34" charset="0"/>
                <a:cs typeface="Calibri" panose="020F0502020204030204" pitchFamily="34" charset="0"/>
              </a:rPr>
              <a:t>l’examen de toutes les informations disponibles pour détecter tout événement survenant dans la communauté tel que :</a:t>
            </a:r>
          </a:p>
          <a:p>
            <a:pPr marL="739775" lvl="2" indent="-398463" algn="just">
              <a:spcBef>
                <a:spcPts val="600"/>
              </a:spcBef>
              <a:buFont typeface="Wingdings" panose="05000000000000000000" pitchFamily="2" charset="2"/>
              <a:buChar char="§"/>
            </a:pPr>
            <a:r>
              <a:rPr lang="fr-FR" sz="2400" dirty="0">
                <a:latin typeface="Calibri" panose="020F0502020204030204" pitchFamily="34" charset="0"/>
                <a:cs typeface="Calibri" panose="020F0502020204030204" pitchFamily="34" charset="0"/>
              </a:rPr>
              <a:t>les maladies inhabituelles ; </a:t>
            </a:r>
          </a:p>
          <a:p>
            <a:pPr marL="739775" lvl="2" indent="-398463" algn="just">
              <a:spcBef>
                <a:spcPts val="600"/>
              </a:spcBef>
              <a:buFont typeface="Wingdings" panose="05000000000000000000" pitchFamily="2" charset="2"/>
              <a:buChar char="§"/>
            </a:pPr>
            <a:r>
              <a:rPr lang="fr-FR" sz="2400" dirty="0">
                <a:latin typeface="Calibri" panose="020F0502020204030204" pitchFamily="34" charset="0"/>
                <a:cs typeface="Calibri" panose="020F0502020204030204" pitchFamily="34" charset="0"/>
              </a:rPr>
              <a:t>les décès chez les humains et les animaux ;</a:t>
            </a:r>
          </a:p>
          <a:p>
            <a:pPr marL="739775" lvl="2" indent="-398463" algn="just">
              <a:spcBef>
                <a:spcPts val="600"/>
              </a:spcBef>
              <a:buFont typeface="Wingdings" panose="05000000000000000000" pitchFamily="2" charset="2"/>
              <a:buChar char="§"/>
            </a:pPr>
            <a:r>
              <a:rPr lang="fr-FR" sz="2400" dirty="0">
                <a:latin typeface="Calibri" panose="020F0502020204030204" pitchFamily="34" charset="0"/>
                <a:cs typeface="Calibri" panose="020F0502020204030204" pitchFamily="34" charset="0"/>
              </a:rPr>
              <a:t>le regroupement de cas, d’événements/d’affections inhabituels.</a:t>
            </a:r>
            <a:endParaRPr lang="fr-FR" altLang="en-US" sz="1200" dirty="0">
              <a:solidFill>
                <a:schemeClr val="tx1"/>
              </a:solidFill>
            </a:endParaRP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 xmlns:a16="http://schemas.microsoft.com/office/drawing/2014/main" id="{BDD5F810-9866-49B5-BF64-A7DD1E65E10D}"/>
              </a:ext>
            </a:extLst>
          </p:cNvPr>
          <p:cNvSpPr>
            <a:spLocks noChangeArrowheads="1"/>
          </p:cNvSpPr>
          <p:nvPr/>
        </p:nvSpPr>
        <p:spPr bwMode="auto">
          <a:xfrm>
            <a:off x="0" y="43934"/>
            <a:ext cx="26481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DAABA942-332A-45C8-BF6D-0595A213561D}"/>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858577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a:solidFill>
            <a:srgbClr val="1E7FB8"/>
          </a:solidFill>
          <a:ln>
            <a:noFill/>
          </a:ln>
        </p:spPr>
        <p:style>
          <a:lnRef idx="2">
            <a:schemeClr val="dk1"/>
          </a:lnRef>
          <a:fillRef idx="1">
            <a:schemeClr val="lt1"/>
          </a:fillRef>
          <a:effectRef idx="0">
            <a:schemeClr val="dk1"/>
          </a:effectRef>
          <a:fontRef idx="minor">
            <a:schemeClr val="dk1"/>
          </a:fontRef>
        </p:style>
        <p:txBody>
          <a:bodyPr/>
          <a:lstStyle/>
          <a:p>
            <a:pPr algn="ctr"/>
            <a:r>
              <a:rPr lang="fr-FR" altLang="en-US" sz="3000" dirty="0">
                <a:solidFill>
                  <a:schemeClr val="bg1"/>
                </a:solidFill>
                <a:ea typeface="Times New Roman" panose="02020603050405020304" pitchFamily="18" charset="0"/>
                <a:cs typeface="Times New Roman" panose="02020603050405020304" pitchFamily="18" charset="0"/>
              </a:rPr>
              <a:t>L’IBS et l’EBS en tant que piliers de la stratégie de SIMR</a:t>
            </a:r>
            <a:endParaRPr lang="fr-FR" sz="3000"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5887737"/>
              </p:ext>
            </p:extLst>
          </p:nvPr>
        </p:nvGraphicFramePr>
        <p:xfrm>
          <a:off x="215515" y="1772816"/>
          <a:ext cx="8712969" cy="3024336"/>
        </p:xfrm>
        <a:graphic>
          <a:graphicData uri="http://schemas.openxmlformats.org/drawingml/2006/table">
            <a:tbl>
              <a:tblPr firstRow="1" bandRow="1">
                <a:tableStyleId>{D7AC3CCA-C797-4891-BE02-D94E43425B78}</a:tableStyleId>
              </a:tblPr>
              <a:tblGrid>
                <a:gridCol w="3601735">
                  <a:extLst>
                    <a:ext uri="{9D8B030D-6E8A-4147-A177-3AD203B41FA5}">
                      <a16:colId xmlns="" xmlns:a16="http://schemas.microsoft.com/office/drawing/2014/main" val="199396549"/>
                    </a:ext>
                  </a:extLst>
                </a:gridCol>
                <a:gridCol w="5111234">
                  <a:extLst>
                    <a:ext uri="{9D8B030D-6E8A-4147-A177-3AD203B41FA5}">
                      <a16:colId xmlns="" xmlns:a16="http://schemas.microsoft.com/office/drawing/2014/main" val="1291379231"/>
                    </a:ext>
                  </a:extLst>
                </a:gridCol>
              </a:tblGrid>
              <a:tr h="288032">
                <a:tc>
                  <a:txBody>
                    <a:bodyPr/>
                    <a:lstStyle/>
                    <a:p>
                      <a:pPr algn="ctr">
                        <a:spcBef>
                          <a:spcPts val="1200"/>
                        </a:spcBef>
                      </a:pPr>
                      <a:r>
                        <a:rPr lang="fr-FR" sz="1400" noProof="0" dirty="0">
                          <a:solidFill>
                            <a:srgbClr val="FF0000"/>
                          </a:solidFill>
                          <a:latin typeface="Calibri" panose="020F0502020204030204" pitchFamily="34" charset="0"/>
                          <a:cs typeface="Calibri" panose="020F0502020204030204" pitchFamily="34" charset="0"/>
                        </a:rPr>
                        <a:t>EBS</a:t>
                      </a:r>
                    </a:p>
                  </a:txBody>
                  <a:tcPr>
                    <a:solidFill>
                      <a:schemeClr val="bg2">
                        <a:lumMod val="90000"/>
                      </a:schemeClr>
                    </a:solidFill>
                  </a:tcPr>
                </a:tc>
                <a:tc>
                  <a:txBody>
                    <a:bodyPr/>
                    <a:lstStyle/>
                    <a:p>
                      <a:pPr algn="ctr"/>
                      <a:r>
                        <a:rPr lang="fr-FR" sz="1400" noProof="0" dirty="0">
                          <a:solidFill>
                            <a:srgbClr val="FF0000"/>
                          </a:solidFill>
                          <a:latin typeface="Calibri" panose="020F0502020204030204" pitchFamily="34" charset="0"/>
                          <a:cs typeface="Calibri" panose="020F0502020204030204" pitchFamily="34" charset="0"/>
                        </a:rPr>
                        <a:t>IBS</a:t>
                      </a:r>
                      <a:endParaRPr lang="en-GB" dirty="0"/>
                    </a:p>
                  </a:txBody>
                  <a:tcPr>
                    <a:solidFill>
                      <a:schemeClr val="bg2">
                        <a:lumMod val="90000"/>
                      </a:schemeClr>
                    </a:solidFill>
                  </a:tcPr>
                </a:tc>
                <a:extLst>
                  <a:ext uri="{0D108BD9-81ED-4DB2-BD59-A6C34878D82A}">
                    <a16:rowId xmlns="" xmlns:a16="http://schemas.microsoft.com/office/drawing/2014/main" val="1303341491"/>
                  </a:ext>
                </a:extLst>
              </a:tr>
              <a:tr h="517952">
                <a:tc gridSpan="2">
                  <a:txBody>
                    <a:bodyPr/>
                    <a:lstStyle/>
                    <a:p>
                      <a:pPr marL="342900" indent="-342900" algn="ctr">
                        <a:spcBef>
                          <a:spcPts val="1200"/>
                        </a:spcBef>
                        <a:buFont typeface="Arial" panose="020B0604020202020204" pitchFamily="34" charset="0"/>
                        <a:buChar char="•"/>
                      </a:pPr>
                      <a:r>
                        <a:rPr kumimoji="0" lang="fr-FR" sz="1400" u="none" strike="noStrike" kern="1200" cap="none" spc="0" normalizeH="0" baseline="0" noProof="0" dirty="0">
                          <a:ln>
                            <a:noFill/>
                          </a:ln>
                          <a:solidFill>
                            <a:schemeClr val="dk1"/>
                          </a:solidFill>
                          <a:effectLst/>
                          <a:uLnTx/>
                          <a:uFillTx/>
                          <a:latin typeface="Calibri" panose="020F0502020204030204" pitchFamily="34" charset="0"/>
                          <a:ea typeface="+mn-ea"/>
                          <a:cs typeface="Calibri" panose="020F0502020204030204" pitchFamily="34" charset="0"/>
                        </a:rPr>
                        <a:t>L’EBS et l’IBS sont des composantes d’alerte précoce et de riposte (EWAR) et d’information sur les épidémies intégrées dans la stratégie SIMR.</a:t>
                      </a:r>
                    </a:p>
                  </a:txBody>
                  <a:tcPr>
                    <a:solidFill>
                      <a:schemeClr val="bg1"/>
                    </a:solidFill>
                  </a:tcPr>
                </a:tc>
                <a:tc hMerge="1">
                  <a:txBody>
                    <a:bodyPr/>
                    <a:lstStyle/>
                    <a:p>
                      <a:endParaRPr lang="en-GB"/>
                    </a:p>
                  </a:txBody>
                  <a:tcPr/>
                </a:tc>
                <a:extLst>
                  <a:ext uri="{0D108BD9-81ED-4DB2-BD59-A6C34878D82A}">
                    <a16:rowId xmlns="" xmlns:a16="http://schemas.microsoft.com/office/drawing/2014/main" val="3623520627"/>
                  </a:ext>
                </a:extLst>
              </a:tr>
              <a:tr h="315144">
                <a:tc gridSpan="2">
                  <a:txBody>
                    <a:bodyPr/>
                    <a:lstStyle/>
                    <a:p>
                      <a:pPr marL="230188" marR="0" lvl="0" indent="-230188"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fr-FR" sz="1400" u="none" strike="noStrike" kern="1200" cap="none" spc="0" normalizeH="0" baseline="0" noProof="0" dirty="0">
                          <a:ln>
                            <a:noFill/>
                          </a:ln>
                          <a:effectLst/>
                          <a:uLnTx/>
                          <a:uFillTx/>
                          <a:latin typeface="Calibri" panose="020F0502020204030204" pitchFamily="34" charset="0"/>
                          <a:cs typeface="Calibri" panose="020F0502020204030204" pitchFamily="34" charset="0"/>
                        </a:rPr>
                        <a:t>L’EBS et l’IBS sont complémentaires, chacune ayant un rôle distinct à jouer et un objectif différent à atteindre.</a:t>
                      </a:r>
                      <a:endPar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solidFill>
                      <a:schemeClr val="bg1"/>
                    </a:solidFill>
                  </a:tcPr>
                </a:tc>
                <a:tc hMerge="1">
                  <a:txBody>
                    <a:bodyPr/>
                    <a:lstStyle/>
                    <a:p>
                      <a:endParaRPr lang="en-GB"/>
                    </a:p>
                  </a:txBody>
                  <a:tcPr/>
                </a:tc>
                <a:extLst>
                  <a:ext uri="{0D108BD9-81ED-4DB2-BD59-A6C34878D82A}">
                    <a16:rowId xmlns="" xmlns:a16="http://schemas.microsoft.com/office/drawing/2014/main" val="507116271"/>
                  </a:ext>
                </a:extLst>
              </a:tr>
              <a:tr h="1096839">
                <a:tc>
                  <a:txBody>
                    <a:bodyPr/>
                    <a:lstStyle/>
                    <a:p>
                      <a:pPr marL="230188" marR="0" indent="-230188" algn="l" defTabSz="77613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fr-FR" sz="1400" noProof="0" dirty="0">
                          <a:latin typeface="Calibri" panose="020F0502020204030204" pitchFamily="34" charset="0"/>
                          <a:cs typeface="Calibri" panose="020F0502020204030204" pitchFamily="34" charset="0"/>
                        </a:rPr>
                        <a:t>Capter les signaux pour détecter rapidement les petites flambées.</a:t>
                      </a:r>
                    </a:p>
                  </a:txBody>
                  <a:tcPr>
                    <a:solidFill>
                      <a:schemeClr val="bg1"/>
                    </a:solidFill>
                  </a:tcPr>
                </a:tc>
                <a:tc>
                  <a:txBody>
                    <a:bodyPr/>
                    <a:lstStyle/>
                    <a:p>
                      <a:pPr marL="230188" indent="-230188">
                        <a:spcBef>
                          <a:spcPts val="1200"/>
                        </a:spcBef>
                        <a:buFont typeface="Arial" panose="020B0604020202020204" pitchFamily="34" charset="0"/>
                        <a:buChar char="•"/>
                      </a:pPr>
                      <a:r>
                        <a:rPr lang="fr-FR" sz="1400" noProof="0" dirty="0">
                          <a:latin typeface="Calibri" panose="020F0502020204030204" pitchFamily="34" charset="0"/>
                          <a:cs typeface="Calibri" panose="020F0502020204030204" pitchFamily="34" charset="0"/>
                        </a:rPr>
                        <a:t>Suivi des tendances des maladies au fil du temps.</a:t>
                      </a:r>
                    </a:p>
                    <a:p>
                      <a:pPr marL="230188" marR="0" indent="-230188" algn="l" defTabSz="77613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fr-FR" sz="1400" noProof="0" dirty="0">
                          <a:latin typeface="Calibri" panose="020F0502020204030204" pitchFamily="34" charset="0"/>
                          <a:cs typeface="Calibri" panose="020F0502020204030204" pitchFamily="34" charset="0"/>
                        </a:rPr>
                        <a:t>Utile pour notifier le début des flambées saisonnières régulières de maladies endémiques en ayant recours aux seuils d’alerte et de flambée.</a:t>
                      </a:r>
                    </a:p>
                  </a:txBody>
                  <a:tcPr>
                    <a:solidFill>
                      <a:schemeClr val="bg1"/>
                    </a:solidFill>
                  </a:tcPr>
                </a:tc>
                <a:extLst>
                  <a:ext uri="{0D108BD9-81ED-4DB2-BD59-A6C34878D82A}">
                    <a16:rowId xmlns="" xmlns:a16="http://schemas.microsoft.com/office/drawing/2014/main" val="2404628418"/>
                  </a:ext>
                </a:extLst>
              </a:tr>
              <a:tr h="788952">
                <a:tc>
                  <a:txBody>
                    <a:bodyPr/>
                    <a:lstStyle/>
                    <a:p>
                      <a:pPr marL="230188" indent="-230188">
                        <a:spcBef>
                          <a:spcPts val="1200"/>
                        </a:spcBef>
                        <a:buFont typeface="Arial" panose="020B0604020202020204" pitchFamily="34" charset="0"/>
                        <a:buChar char="•"/>
                      </a:pPr>
                      <a:r>
                        <a:rPr lang="fr-FR" sz="1400" noProof="0" dirty="0">
                          <a:latin typeface="Calibri" panose="020F0502020204030204" pitchFamily="34" charset="0"/>
                          <a:cs typeface="Calibri" panose="020F0502020204030204" pitchFamily="34" charset="0"/>
                        </a:rPr>
                        <a:t>Plus à même de capter les signaux indiquant des flambées dans les zones où l’accès aux soins de santé est limité.</a:t>
                      </a:r>
                    </a:p>
                  </a:txBody>
                  <a:tcPr>
                    <a:solidFill>
                      <a:schemeClr val="bg1"/>
                    </a:solidFill>
                  </a:tcPr>
                </a:tc>
                <a:tc>
                  <a:txBody>
                    <a:bodyPr/>
                    <a:lstStyle/>
                    <a:p>
                      <a:pPr marL="230188" indent="-230188">
                        <a:spcBef>
                          <a:spcPts val="1200"/>
                        </a:spcBef>
                        <a:buFont typeface="Arial" panose="020B0604020202020204" pitchFamily="34" charset="0"/>
                        <a:buChar char="•"/>
                      </a:pPr>
                      <a:r>
                        <a:rPr lang="fr-FR" sz="1400" noProof="0" dirty="0">
                          <a:latin typeface="Calibri" panose="020F0502020204030204" pitchFamily="34" charset="0"/>
                          <a:cs typeface="Calibri" panose="020F0502020204030204" pitchFamily="34" charset="0"/>
                        </a:rPr>
                        <a:t>N’est</a:t>
                      </a:r>
                      <a:r>
                        <a:rPr lang="fr-FR" sz="1400" baseline="0" noProof="0" dirty="0">
                          <a:latin typeface="Calibri" panose="020F0502020204030204" pitchFamily="34" charset="0"/>
                          <a:cs typeface="Calibri" panose="020F0502020204030204" pitchFamily="34" charset="0"/>
                        </a:rPr>
                        <a:t> </a:t>
                      </a:r>
                      <a:r>
                        <a:rPr lang="fr-FR" sz="1400" noProof="0" dirty="0">
                          <a:latin typeface="Calibri" panose="020F0502020204030204" pitchFamily="34" charset="0"/>
                          <a:cs typeface="Calibri" panose="020F0502020204030204" pitchFamily="34" charset="0"/>
                        </a:rPr>
                        <a:t>pas utile pour les petits événements parce que la moyenne des signaux est soit calculée dans de grands ensembles de données, soit perdue dans de plus petits ensembles de données</a:t>
                      </a:r>
                    </a:p>
                  </a:txBody>
                  <a:tcPr>
                    <a:solidFill>
                      <a:schemeClr val="bg1"/>
                    </a:solidFill>
                  </a:tcPr>
                </a:tc>
                <a:extLst>
                  <a:ext uri="{0D108BD9-81ED-4DB2-BD59-A6C34878D82A}">
                    <a16:rowId xmlns="" xmlns:a16="http://schemas.microsoft.com/office/drawing/2014/main" val="3696070337"/>
                  </a:ext>
                </a:extLst>
              </a:tr>
            </a:tbl>
          </a:graphicData>
        </a:graphic>
      </p:graphicFrame>
      <p:sp>
        <p:nvSpPr>
          <p:cNvPr id="5" name="Slide Number Placeholder 4"/>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7" name="Footer Placeholder 3">
            <a:extLst>
              <a:ext uri="{FF2B5EF4-FFF2-40B4-BE49-F238E27FC236}">
                <a16:creationId xmlns="" xmlns:a16="http://schemas.microsoft.com/office/drawing/2014/main" id="{2F47F17B-AE38-4223-974F-64C8A34F8FC0}"/>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6606216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E7FB8"/>
        </a:solidFill>
        <a:effectLst/>
      </p:bgPr>
    </p:bg>
    <p:spTree>
      <p:nvGrpSpPr>
        <p:cNvPr id="1" name=""/>
        <p:cNvGrpSpPr/>
        <p:nvPr/>
      </p:nvGrpSpPr>
      <p:grpSpPr>
        <a:xfrm>
          <a:off x="0" y="0"/>
          <a:ext cx="0" cy="0"/>
          <a:chOff x="0" y="0"/>
          <a:chExt cx="0" cy="0"/>
        </a:xfrm>
      </p:grpSpPr>
      <p:grpSp>
        <p:nvGrpSpPr>
          <p:cNvPr id="7" name="Group 6"/>
          <p:cNvGrpSpPr/>
          <p:nvPr/>
        </p:nvGrpSpPr>
        <p:grpSpPr>
          <a:xfrm>
            <a:off x="323528" y="620688"/>
            <a:ext cx="8630332" cy="5904656"/>
            <a:chOff x="5300" y="-46299"/>
            <a:chExt cx="4303617" cy="4161100"/>
          </a:xfrm>
        </p:grpSpPr>
        <p:sp>
          <p:nvSpPr>
            <p:cNvPr id="8" name="Text Box 33"/>
            <p:cNvSpPr txBox="1"/>
            <p:nvPr/>
          </p:nvSpPr>
          <p:spPr>
            <a:xfrm>
              <a:off x="5300" y="-46299"/>
              <a:ext cx="4276119" cy="746567"/>
            </a:xfrm>
            <a:prstGeom prst="rect">
              <a:avLst/>
            </a:prstGeom>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fr-FR" sz="1300" b="1" dirty="0">
                  <a:effectLst/>
                  <a:latin typeface="Calibri" panose="020F0502020204030204" pitchFamily="34" charset="0"/>
                  <a:ea typeface="Calibri" panose="020F0502020204030204" pitchFamily="34" charset="0"/>
                  <a:cs typeface="Calibri" panose="020F0502020204030204" pitchFamily="34" charset="0"/>
                </a:rPr>
                <a:t>Au niveau national : </a:t>
              </a:r>
              <a:endParaRPr lang="fr-FR" sz="1300" dirty="0">
                <a:effectLst/>
                <a:latin typeface="Calibri" panose="020F0502020204030204" pitchFamily="34" charset="0"/>
                <a:ea typeface="Calibri" panose="020F0502020204030204" pitchFamily="34" charset="0"/>
                <a:cs typeface="Calibri" panose="020F0502020204030204" pitchFamily="34" charset="0"/>
              </a:endParaRPr>
            </a:p>
            <a:p>
              <a:pPr marL="174625" indent="-174625">
                <a:lnSpc>
                  <a:spcPct val="115000"/>
                </a:lnSpc>
                <a:buFont typeface="Symbol" panose="05050102010706020507" pitchFamily="18" charset="2"/>
                <a:buChar char=""/>
              </a:pPr>
              <a:r>
                <a:rPr lang="fr-FR" sz="1300" dirty="0">
                  <a:latin typeface="Calibri" panose="020F0502020204030204" pitchFamily="34" charset="0"/>
                  <a:ea typeface="Calibri" panose="020F0502020204030204" pitchFamily="34" charset="0"/>
                  <a:cs typeface="Calibri" panose="020F0502020204030204" pitchFamily="34" charset="0"/>
                </a:rPr>
                <a:t>Assure la mise en œuvre de l’EBS en ayant recours à des services d’assistance téléphonique et à l’examen des medias au PHEOC.</a:t>
              </a:r>
              <a:endParaRPr lang="fr-FR" sz="1300" dirty="0">
                <a:effectLst/>
                <a:latin typeface="Calibri" panose="020F0502020204030204" pitchFamily="34" charset="0"/>
                <a:ea typeface="Calibri" panose="020F0502020204030204" pitchFamily="34" charset="0"/>
                <a:cs typeface="Calibri" panose="020F0502020204030204" pitchFamily="34" charset="0"/>
              </a:endParaRPr>
            </a:p>
            <a:p>
              <a:pPr marL="174625" marR="0" lvl="0" indent="-174625">
                <a:lnSpc>
                  <a:spcPct val="115000"/>
                </a:lnSpc>
                <a:buFont typeface="Symbol" panose="05050102010706020507" pitchFamily="18" charset="2"/>
                <a:buChar char=""/>
              </a:pPr>
              <a:r>
                <a:rPr lang="fr-FR" sz="1300" dirty="0">
                  <a:latin typeface="Calibri" panose="020F0502020204030204" pitchFamily="34" charset="0"/>
                  <a:ea typeface="Calibri" panose="020F0502020204030204" pitchFamily="34" charset="0"/>
                  <a:cs typeface="Calibri" panose="020F0502020204030204" pitchFamily="34" charset="0"/>
                </a:rPr>
                <a:t>Supervise la mise en œuvre de l’EBS et de l’IBS à tous les niveaux.</a:t>
              </a:r>
              <a:endParaRPr lang="fr-FR" sz="13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 Box 34"/>
            <p:cNvSpPr txBox="1"/>
            <p:nvPr/>
          </p:nvSpPr>
          <p:spPr>
            <a:xfrm>
              <a:off x="11575" y="868102"/>
              <a:ext cx="4264544" cy="648182"/>
            </a:xfrm>
            <a:prstGeom prst="rect">
              <a:avLst/>
            </a:prstGeom>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fr-FR" sz="1300" b="1" dirty="0">
                  <a:latin typeface="Calibri" panose="020F0502020204030204" pitchFamily="34" charset="0"/>
                  <a:ea typeface="Calibri" panose="020F0502020204030204" pitchFamily="34" charset="0"/>
                  <a:cs typeface="Calibri" panose="020F0502020204030204" pitchFamily="34" charset="0"/>
                </a:rPr>
                <a:t>Au niveau régional/provincial :</a:t>
              </a:r>
              <a:endParaRPr lang="fr-FR" sz="1300" dirty="0">
                <a:effectLst/>
                <a:latin typeface="Calibri" panose="020F0502020204030204" pitchFamily="34" charset="0"/>
                <a:ea typeface="Calibri" panose="020F0502020204030204" pitchFamily="34" charset="0"/>
                <a:cs typeface="Calibri" panose="020F0502020204030204" pitchFamily="34" charset="0"/>
              </a:endParaRPr>
            </a:p>
            <a:p>
              <a:pPr marL="174625" marR="0" indent="-174625">
                <a:spcBef>
                  <a:spcPts val="0"/>
                </a:spcBef>
                <a:spcAft>
                  <a:spcPts val="0"/>
                </a:spcAft>
                <a:buSzPct val="109000"/>
                <a:buFont typeface="Arial" panose="020B0604020202020204" pitchFamily="34" charset="0"/>
                <a:buChar char="•"/>
              </a:pPr>
              <a:r>
                <a:rPr lang="fr-FR" sz="1300" dirty="0">
                  <a:latin typeface="Calibri" panose="020F0502020204030204" pitchFamily="34" charset="0"/>
                  <a:cs typeface="Calibri" panose="020F0502020204030204" pitchFamily="34" charset="0"/>
                </a:rPr>
                <a:t>Assure la mise en œuvre de l’EBS en ayant recours à des services d’assistance téléphonique et à l’examen des medias</a:t>
              </a:r>
              <a:r>
                <a:rPr lang="fr-FR" sz="1300" dirty="0">
                  <a:effectLst/>
                  <a:latin typeface="Calibri" panose="020F0502020204030204" pitchFamily="34" charset="0"/>
                  <a:ea typeface="Calibri" panose="020F0502020204030204" pitchFamily="34" charset="0"/>
                  <a:cs typeface="Calibri" panose="020F0502020204030204" pitchFamily="34" charset="0"/>
                </a:rPr>
                <a:t> </a:t>
              </a:r>
            </a:p>
            <a:p>
              <a:pPr marL="174625" marR="0" indent="-174625">
                <a:spcBef>
                  <a:spcPts val="0"/>
                </a:spcBef>
                <a:spcAft>
                  <a:spcPts val="0"/>
                </a:spcAft>
                <a:buSzPct val="109000"/>
                <a:buFont typeface="Arial" panose="020B0604020202020204" pitchFamily="34" charset="0"/>
                <a:buChar char="•"/>
              </a:pPr>
              <a:r>
                <a:rPr lang="fr-FR" sz="1300" dirty="0">
                  <a:latin typeface="Calibri" panose="020F0502020204030204" pitchFamily="34" charset="0"/>
                  <a:ea typeface="Calibri" panose="020F0502020204030204" pitchFamily="34" charset="0"/>
                  <a:cs typeface="Calibri" panose="020F0502020204030204" pitchFamily="34" charset="0"/>
                </a:rPr>
                <a:t>Supervise la mise en œuvre de l’EBS et de l’IBS au niveau districal</a:t>
              </a:r>
              <a:endParaRPr lang="fr-FR" sz="13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 Box 35"/>
            <p:cNvSpPr txBox="1"/>
            <p:nvPr/>
          </p:nvSpPr>
          <p:spPr>
            <a:xfrm>
              <a:off x="28325" y="1729254"/>
              <a:ext cx="4241395" cy="763929"/>
            </a:xfrm>
            <a:prstGeom prst="rect">
              <a:avLst/>
            </a:prstGeom>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fr-FR" sz="1300" b="1" dirty="0">
                  <a:latin typeface="Calibri" panose="020F0502020204030204" pitchFamily="34" charset="0"/>
                  <a:ea typeface="Calibri" panose="020F0502020204030204" pitchFamily="34" charset="0"/>
                  <a:cs typeface="Calibri" panose="020F0502020204030204" pitchFamily="34" charset="0"/>
                </a:rPr>
                <a:t>Au niveau districal</a:t>
              </a:r>
            </a:p>
            <a:p>
              <a:pPr marL="174625" lvl="0" indent="-174625">
                <a:lnSpc>
                  <a:spcPct val="115000"/>
                </a:lnSpc>
                <a:buSzPct val="109000"/>
                <a:buFont typeface="Arial" panose="020B0604020202020204" pitchFamily="34" charset="0"/>
                <a:buChar char="•"/>
              </a:pPr>
              <a:r>
                <a:rPr lang="fr-FR" sz="1300" dirty="0">
                  <a:latin typeface="Calibri" panose="020F0502020204030204" pitchFamily="34" charset="0"/>
                  <a:cs typeface="Calibri" panose="020F0502020204030204" pitchFamily="34" charset="0"/>
                </a:rPr>
                <a:t>L’équipe de santé de district (DHMT) assure la mise en œuvre de l’EBS en ayant recours à des services d’assistance téléphonique et à l’examen des medias</a:t>
              </a:r>
            </a:p>
            <a:p>
              <a:pPr marL="174625" lvl="0" indent="-174625">
                <a:lnSpc>
                  <a:spcPct val="115000"/>
                </a:lnSpc>
                <a:buSzPct val="109000"/>
                <a:buFont typeface="Arial" panose="020B0604020202020204" pitchFamily="34" charset="0"/>
                <a:buChar char="•"/>
              </a:pPr>
              <a:r>
                <a:rPr lang="fr-FR" sz="1300" dirty="0">
                  <a:latin typeface="Calibri" panose="020F0502020204030204" pitchFamily="34" charset="0"/>
                  <a:cs typeface="Calibri" panose="020F0502020204030204" pitchFamily="34" charset="0"/>
                </a:rPr>
                <a:t>Supervise la mise en œuvre de l’EBS et de l’IBS au niveau des établissements de santé et des communautés</a:t>
              </a:r>
            </a:p>
          </p:txBody>
        </p:sp>
        <p:sp>
          <p:nvSpPr>
            <p:cNvPr id="11" name="Text Box 36"/>
            <p:cNvSpPr txBox="1"/>
            <p:nvPr/>
          </p:nvSpPr>
          <p:spPr>
            <a:xfrm>
              <a:off x="57873" y="2714264"/>
              <a:ext cx="4218246" cy="596096"/>
            </a:xfrm>
            <a:prstGeom prst="rect">
              <a:avLst/>
            </a:prstGeom>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pPr>
              <a:r>
                <a:rPr lang="fr-FR" sz="1300" b="1" dirty="0">
                  <a:latin typeface="Calibri" panose="020F0502020204030204" pitchFamily="34" charset="0"/>
                  <a:ea typeface="Calibri" panose="020F0502020204030204" pitchFamily="34" charset="0"/>
                  <a:cs typeface="Calibri" panose="020F0502020204030204" pitchFamily="34" charset="0"/>
                </a:rPr>
                <a:t>Au niveau sous-districal/de l’établissement de santé</a:t>
              </a:r>
            </a:p>
            <a:p>
              <a:pPr marL="111125" lvl="0" indent="-111125">
                <a:lnSpc>
                  <a:spcPct val="115000"/>
                </a:lnSpc>
                <a:buSzPct val="109000"/>
                <a:buFont typeface="Arial" panose="020B0604020202020204" pitchFamily="34" charset="0"/>
                <a:buChar char="•"/>
              </a:pPr>
              <a:r>
                <a:rPr lang="fr-FR" sz="1300" dirty="0">
                  <a:latin typeface="Calibri" panose="020F0502020204030204" pitchFamily="34" charset="0"/>
                  <a:cs typeface="Calibri" panose="020F0502020204030204" pitchFamily="34" charset="0"/>
                </a:rPr>
                <a:t>Les gestionnaires d’établissements de santé assurent la mise en œuvre de l’EBS au niveau des établissements de santé</a:t>
              </a:r>
            </a:p>
            <a:p>
              <a:pPr marL="111125" lvl="0" indent="-111125">
                <a:buSzPct val="109000"/>
                <a:buFont typeface="Arial" panose="020B0604020202020204" pitchFamily="34" charset="0"/>
                <a:buChar char="•"/>
              </a:pPr>
              <a:r>
                <a:rPr lang="fr-FR" sz="1300" dirty="0">
                  <a:latin typeface="Calibri" panose="020F0502020204030204" pitchFamily="34" charset="0"/>
                  <a:cs typeface="Calibri" panose="020F0502020204030204" pitchFamily="34" charset="0"/>
                </a:rPr>
                <a:t>Supervisent l’EBS et de l’IBS au niveau communautaire</a:t>
              </a:r>
            </a:p>
          </p:txBody>
        </p:sp>
        <p:sp>
          <p:nvSpPr>
            <p:cNvPr id="12" name="Text Box 37"/>
            <p:cNvSpPr txBox="1"/>
            <p:nvPr/>
          </p:nvSpPr>
          <p:spPr>
            <a:xfrm>
              <a:off x="63661" y="3518705"/>
              <a:ext cx="4245256" cy="596096"/>
            </a:xfrm>
            <a:prstGeom prst="rect">
              <a:avLst/>
            </a:prstGeom>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fr-FR" sz="1300" b="1" dirty="0">
                  <a:latin typeface="Calibri" panose="020F0502020204030204" pitchFamily="34" charset="0"/>
                  <a:ea typeface="Calibri" panose="020F0502020204030204" pitchFamily="34" charset="0"/>
                  <a:cs typeface="Calibri" panose="020F0502020204030204" pitchFamily="34" charset="0"/>
                </a:rPr>
                <a:t>Au niveau communautaire</a:t>
              </a:r>
            </a:p>
            <a:p>
              <a:pPr marL="111125" indent="-111125">
                <a:lnSpc>
                  <a:spcPct val="115000"/>
                </a:lnSpc>
                <a:buSzPct val="109000"/>
                <a:buFont typeface="Arial" panose="020B0604020202020204" pitchFamily="34" charset="0"/>
                <a:buChar char="•"/>
              </a:pPr>
              <a:r>
                <a:rPr lang="fr-FR" sz="1300" dirty="0">
                  <a:latin typeface="Calibri" panose="020F0502020204030204" pitchFamily="34" charset="0"/>
                  <a:cs typeface="Calibri" panose="020F0502020204030204" pitchFamily="34" charset="0"/>
                </a:rPr>
                <a:t>Les points focaux de la surveillance à base communautaire mettent en œuvre l’EBS et l’IBS au niveau communautaire </a:t>
              </a:r>
            </a:p>
            <a:p>
              <a:pPr marL="111125" indent="-111125">
                <a:lnSpc>
                  <a:spcPct val="115000"/>
                </a:lnSpc>
                <a:buSzPct val="109000"/>
                <a:buFont typeface="Arial" panose="020B0604020202020204" pitchFamily="34" charset="0"/>
                <a:buChar char="•"/>
              </a:pPr>
              <a:r>
                <a:rPr lang="fr-FR" sz="1300" dirty="0">
                  <a:latin typeface="Calibri" panose="020F0502020204030204" pitchFamily="34" charset="0"/>
                  <a:cs typeface="Calibri" panose="020F0502020204030204" pitchFamily="34" charset="0"/>
                </a:rPr>
                <a:t>Détectent les alertes et en informent les établissements de santé les plus proches</a:t>
              </a:r>
            </a:p>
          </p:txBody>
        </p:sp>
        <p:sp>
          <p:nvSpPr>
            <p:cNvPr id="13" name="Up-Down Arrow 12"/>
            <p:cNvSpPr/>
            <p:nvPr/>
          </p:nvSpPr>
          <p:spPr>
            <a:xfrm>
              <a:off x="2132562" y="731847"/>
              <a:ext cx="45719" cy="110402"/>
            </a:xfrm>
            <a:prstGeom prst="upDownArrow">
              <a:avLst/>
            </a:prstGeom>
            <a:solidFill>
              <a:schemeClr val="bg1"/>
            </a:solidFill>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4000">
                <a:latin typeface="Calibri" panose="020F0502020204030204" pitchFamily="34" charset="0"/>
                <a:cs typeface="Calibri" panose="020F0502020204030204" pitchFamily="34" charset="0"/>
              </a:endParaRPr>
            </a:p>
          </p:txBody>
        </p:sp>
        <p:sp>
          <p:nvSpPr>
            <p:cNvPr id="14" name="Up-Down Arrow 13"/>
            <p:cNvSpPr/>
            <p:nvPr/>
          </p:nvSpPr>
          <p:spPr>
            <a:xfrm>
              <a:off x="2121277" y="1561950"/>
              <a:ext cx="45719" cy="110402"/>
            </a:xfrm>
            <a:prstGeom prst="upDownArrow">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600">
                <a:latin typeface="Calibri" panose="020F0502020204030204" pitchFamily="34" charset="0"/>
                <a:cs typeface="Calibri" panose="020F0502020204030204" pitchFamily="34" charset="0"/>
              </a:endParaRPr>
            </a:p>
          </p:txBody>
        </p:sp>
        <p:sp>
          <p:nvSpPr>
            <p:cNvPr id="15" name="Up-Down Arrow 14"/>
            <p:cNvSpPr/>
            <p:nvPr/>
          </p:nvSpPr>
          <p:spPr>
            <a:xfrm>
              <a:off x="2116035" y="2541313"/>
              <a:ext cx="45085" cy="109855"/>
            </a:xfrm>
            <a:prstGeom prst="upDownArrow">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600">
                <a:latin typeface="Calibri" panose="020F0502020204030204" pitchFamily="34" charset="0"/>
                <a:cs typeface="Calibri" panose="020F0502020204030204" pitchFamily="34" charset="0"/>
              </a:endParaRPr>
            </a:p>
          </p:txBody>
        </p:sp>
        <p:sp>
          <p:nvSpPr>
            <p:cNvPr id="16" name="Up-Down Arrow 15"/>
            <p:cNvSpPr/>
            <p:nvPr/>
          </p:nvSpPr>
          <p:spPr>
            <a:xfrm>
              <a:off x="2109703" y="3356215"/>
              <a:ext cx="45719" cy="110402"/>
            </a:xfrm>
            <a:prstGeom prst="upDownArrow">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600">
                <a:latin typeface="Calibri" panose="020F0502020204030204" pitchFamily="34" charset="0"/>
                <a:cs typeface="Calibri" panose="020F0502020204030204" pitchFamily="34" charset="0"/>
              </a:endParaRPr>
            </a:p>
          </p:txBody>
        </p:sp>
      </p:grpSp>
      <p:sp>
        <p:nvSpPr>
          <p:cNvPr id="17" name="Rectangle 16"/>
          <p:cNvSpPr/>
          <p:nvPr/>
        </p:nvSpPr>
        <p:spPr>
          <a:xfrm>
            <a:off x="570510" y="112890"/>
            <a:ext cx="7992888" cy="307777"/>
          </a:xfrm>
          <a:prstGeom prst="rect">
            <a:avLst/>
          </a:prstGeom>
          <a:solidFill>
            <a:srgbClr val="1E7FB8"/>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400" b="1" dirty="0">
                <a:solidFill>
                  <a:schemeClr val="bg1"/>
                </a:solidFill>
              </a:rPr>
              <a:t>Niveaux d’applications et de notification de l’EBS et de l’IBS dans le cadre de la SIMR</a:t>
            </a:r>
            <a:endParaRPr lang="fr-FR" sz="1400" dirty="0">
              <a:solidFill>
                <a:schemeClr val="bg1"/>
              </a:solidFill>
            </a:endParaRPr>
          </a:p>
        </p:txBody>
      </p:sp>
    </p:spTree>
    <p:extLst>
      <p:ext uri="{BB962C8B-B14F-4D97-AF65-F5344CB8AC3E}">
        <p14:creationId xmlns:p14="http://schemas.microsoft.com/office/powerpoint/2010/main" val="2610703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3"/>
          </p:nvPr>
        </p:nvSpPr>
        <p:spPr/>
        <p:txBody>
          <a:bodyPr/>
          <a:lstStyle/>
          <a:p>
            <a:pPr marL="0" marR="0" lvl="0" indent="0" algn="ctr" defTabSz="684591"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effectLst/>
                <a:uLnTx/>
                <a:uFillTx/>
                <a:latin typeface="Arial Bold"/>
                <a:ea typeface="+mn-ea"/>
                <a:cs typeface="Arial Bold"/>
              </a:rPr>
              <a:t>CPI-WHE-WHO/AFRO</a:t>
            </a:r>
          </a:p>
        </p:txBody>
      </p:sp>
      <p:sp>
        <p:nvSpPr>
          <p:cNvPr id="12" name="TextBox 11"/>
          <p:cNvSpPr txBox="1"/>
          <p:nvPr/>
        </p:nvSpPr>
        <p:spPr>
          <a:xfrm>
            <a:off x="426249" y="1935054"/>
            <a:ext cx="8291501" cy="2954655"/>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spcBef>
                <a:spcPts val="600"/>
              </a:spcBef>
              <a:spcAft>
                <a:spcPts val="1200"/>
              </a:spcAft>
              <a:defRPr/>
            </a:pPr>
            <a:r>
              <a:rPr lang="fr-FR" sz="2600" b="1" dirty="0">
                <a:solidFill>
                  <a:prstClr val="black"/>
                </a:solidFill>
                <a:latin typeface="Calibri" panose="020F0502020204030204" pitchFamily="34" charset="0"/>
                <a:cs typeface="Calibri" panose="020F0502020204030204" pitchFamily="34" charset="0"/>
              </a:rPr>
              <a:t>Le Module introductif est subdivisé en trois (3) sous-modules :</a:t>
            </a:r>
            <a:endParaRPr kumimoji="0" lang="fr-FR" sz="2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396875" lvl="1" indent="-396875"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Sous-module A : Introduction au cours de formation à la SIMR ;</a:t>
            </a:r>
          </a:p>
          <a:p>
            <a:pPr marL="396875" lvl="1" indent="-396875"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Sous-module B : Aperçu de la SIMR ;</a:t>
            </a:r>
          </a:p>
          <a:p>
            <a:pPr marL="396875" lvl="1" indent="-396875"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Sous-module C : Surveillance à base communautaire.</a:t>
            </a:r>
          </a:p>
        </p:txBody>
      </p:sp>
      <p:sp>
        <p:nvSpPr>
          <p:cNvPr id="2" name="Title 1"/>
          <p:cNvSpPr>
            <a:spLocks noGrp="1"/>
          </p:cNvSpPr>
          <p:nvPr>
            <p:ph type="title"/>
          </p:nvPr>
        </p:nvSpPr>
        <p:spPr>
          <a:xfrm>
            <a:off x="0" y="0"/>
            <a:ext cx="9143999" cy="1124744"/>
          </a:xfrm>
          <a:solidFill>
            <a:srgbClr val="1E7FB8"/>
          </a:solidFill>
        </p:spPr>
        <p:txBody>
          <a:bodyPr/>
          <a:lstStyle/>
          <a:p>
            <a:pPr algn="ctr"/>
            <a:r>
              <a:rPr lang="fr-FR" sz="3000" dirty="0">
                <a:solidFill>
                  <a:schemeClr val="bg1"/>
                </a:solidFill>
              </a:rPr>
              <a:t>Contenu du Module introductif</a:t>
            </a:r>
          </a:p>
        </p:txBody>
      </p:sp>
    </p:spTree>
    <p:extLst>
      <p:ext uri="{BB962C8B-B14F-4D97-AF65-F5344CB8AC3E}">
        <p14:creationId xmlns:p14="http://schemas.microsoft.com/office/powerpoint/2010/main" val="41050322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436012"/>
          </a:xfrm>
          <a:solidFill>
            <a:srgbClr val="1E7FB8"/>
          </a:solidFill>
          <a:ln>
            <a:noFill/>
          </a:ln>
        </p:spPr>
        <p:style>
          <a:lnRef idx="2">
            <a:schemeClr val="dk1"/>
          </a:lnRef>
          <a:fillRef idx="1">
            <a:schemeClr val="lt1"/>
          </a:fillRef>
          <a:effectRef idx="0">
            <a:schemeClr val="dk1"/>
          </a:effectRef>
          <a:fontRef idx="minor">
            <a:schemeClr val="dk1"/>
          </a:fontRef>
        </p:style>
        <p:txBody>
          <a:bodyPr/>
          <a:lstStyle/>
          <a:p>
            <a:pPr algn="ctr"/>
            <a:r>
              <a:rPr lang="fr-FR" sz="1400" dirty="0">
                <a:solidFill>
                  <a:schemeClr val="bg1"/>
                </a:solidFill>
              </a:rPr>
              <a:t>Système d’alerte précoce pour la SIMR : surveillance des indicateurs et surveillance des événements</a:t>
            </a:r>
          </a:p>
        </p:txBody>
      </p:sp>
      <p:grpSp>
        <p:nvGrpSpPr>
          <p:cNvPr id="4" name="Group 43">
            <a:extLst>
              <a:ext uri="{FF2B5EF4-FFF2-40B4-BE49-F238E27FC236}">
                <a16:creationId xmlns="" xmlns:a16="http://schemas.microsoft.com/office/drawing/2014/main" id="{3A2C2318-1ED2-4F3D-A096-0C6441AD133D}"/>
              </a:ext>
            </a:extLst>
          </p:cNvPr>
          <p:cNvGrpSpPr>
            <a:grpSpLocks/>
          </p:cNvGrpSpPr>
          <p:nvPr/>
        </p:nvGrpSpPr>
        <p:grpSpPr bwMode="auto">
          <a:xfrm>
            <a:off x="1693068" y="476672"/>
            <a:ext cx="5757863" cy="6192687"/>
            <a:chOff x="0" y="178427"/>
            <a:chExt cx="5757490" cy="6193777"/>
          </a:xfrm>
        </p:grpSpPr>
        <p:grpSp>
          <p:nvGrpSpPr>
            <p:cNvPr id="5" name="Group 38">
              <a:extLst>
                <a:ext uri="{FF2B5EF4-FFF2-40B4-BE49-F238E27FC236}">
                  <a16:creationId xmlns="" xmlns:a16="http://schemas.microsoft.com/office/drawing/2014/main" id="{6C7DDE64-051B-425D-B7B5-E18EAB3A7FB6}"/>
                </a:ext>
              </a:extLst>
            </p:cNvPr>
            <p:cNvGrpSpPr>
              <a:grpSpLocks/>
            </p:cNvGrpSpPr>
            <p:nvPr/>
          </p:nvGrpSpPr>
          <p:grpSpPr bwMode="auto">
            <a:xfrm>
              <a:off x="1021404" y="4620638"/>
              <a:ext cx="3802856" cy="1751566"/>
              <a:chOff x="0" y="0"/>
              <a:chExt cx="3802856" cy="1751566"/>
            </a:xfrm>
          </p:grpSpPr>
          <p:sp>
            <p:nvSpPr>
              <p:cNvPr id="23" name="Arrow: Up 33">
                <a:extLst>
                  <a:ext uri="{FF2B5EF4-FFF2-40B4-BE49-F238E27FC236}">
                    <a16:creationId xmlns="" xmlns:a16="http://schemas.microsoft.com/office/drawing/2014/main" id="{1EA6BF05-C2A0-4A82-BC9B-C3043BD3C305}"/>
                  </a:ext>
                </a:extLst>
              </p:cNvPr>
              <p:cNvSpPr>
                <a:spLocks noChangeArrowheads="1"/>
              </p:cNvSpPr>
              <p:nvPr/>
            </p:nvSpPr>
            <p:spPr bwMode="auto">
              <a:xfrm>
                <a:off x="605861" y="0"/>
                <a:ext cx="180340" cy="194945"/>
              </a:xfrm>
              <a:prstGeom prst="upArrow">
                <a:avLst>
                  <a:gd name="adj1" fmla="val 50000"/>
                  <a:gd name="adj2" fmla="val 50001"/>
                </a:avLst>
              </a:prstGeom>
              <a:solidFill>
                <a:srgbClr val="5B9BD5"/>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4" name="Arrow: Up 34">
                <a:extLst>
                  <a:ext uri="{FF2B5EF4-FFF2-40B4-BE49-F238E27FC236}">
                    <a16:creationId xmlns="" xmlns:a16="http://schemas.microsoft.com/office/drawing/2014/main" id="{6C33EF82-3D4B-4270-B6E5-D7F0F31028A3}"/>
                  </a:ext>
                </a:extLst>
              </p:cNvPr>
              <p:cNvSpPr>
                <a:spLocks noChangeArrowheads="1"/>
              </p:cNvSpPr>
              <p:nvPr/>
            </p:nvSpPr>
            <p:spPr bwMode="auto">
              <a:xfrm>
                <a:off x="2939544" y="0"/>
                <a:ext cx="180389" cy="195513"/>
              </a:xfrm>
              <a:prstGeom prst="upArrow">
                <a:avLst>
                  <a:gd name="adj1" fmla="val 50000"/>
                  <a:gd name="adj2" fmla="val 50002"/>
                </a:avLst>
              </a:prstGeom>
              <a:solidFill>
                <a:srgbClr val="5B9BD5"/>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5" name="Text Box 35">
                <a:extLst>
                  <a:ext uri="{FF2B5EF4-FFF2-40B4-BE49-F238E27FC236}">
                    <a16:creationId xmlns="" xmlns:a16="http://schemas.microsoft.com/office/drawing/2014/main" id="{47B64C9C-0FB9-4FE5-8C6F-0D28B8242B59}"/>
                  </a:ext>
                </a:extLst>
              </p:cNvPr>
              <p:cNvSpPr txBox="1">
                <a:spLocks noChangeArrowheads="1"/>
              </p:cNvSpPr>
              <p:nvPr/>
            </p:nvSpPr>
            <p:spPr bwMode="auto">
              <a:xfrm>
                <a:off x="0" y="235612"/>
                <a:ext cx="1396365" cy="1515954"/>
              </a:xfrm>
              <a:prstGeom prst="rect">
                <a:avLst/>
              </a:prstGeom>
              <a:solidFill>
                <a:srgbClr val="DEEBF7"/>
              </a:solidFill>
              <a:ln w="6350">
                <a:solidFill>
                  <a:srgbClr val="BDD7EE"/>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800" b="1" i="0" u="none" strike="noStrike" cap="none" normalizeH="0" baseline="0">
                    <a:ln>
                      <a:noFill/>
                    </a:ln>
                    <a:solidFill>
                      <a:srgbClr val="002060"/>
                    </a:solidFill>
                    <a:effectLst/>
                    <a:latin typeface="Calibri" panose="020F0502020204030204" pitchFamily="34" charset="0"/>
                  </a:rPr>
                  <a:t>EXEMPLES DE SOURCES DE L’IBS</a:t>
                </a:r>
                <a:endParaRPr kumimoji="0" lang="fr-FR" altLang="en-US" sz="800" b="1" i="0" u="none" strike="noStrike" cap="none" normalizeH="0" baseline="0">
                  <a:ln>
                    <a:noFill/>
                  </a:ln>
                  <a:solidFill>
                    <a:srgbClr val="00206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8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none" strike="noStrike" cap="none" normalizeH="0" baseline="0">
                    <a:ln>
                      <a:noFill/>
                    </a:ln>
                    <a:solidFill>
                      <a:srgbClr val="00B0F0"/>
                    </a:solidFill>
                    <a:effectLst/>
                    <a:latin typeface="Calibri" panose="020F0502020204030204" pitchFamily="34" charset="0"/>
                  </a:rPr>
                  <a:t>Surveillance épidémiologique </a:t>
                </a:r>
                <a:r>
                  <a:rPr kumimoji="0" lang="fr-FR" altLang="en-US" sz="800" b="0" i="0" u="none" strike="noStrike" cap="none" normalizeH="0" baseline="0">
                    <a:ln>
                      <a:noFill/>
                    </a:ln>
                    <a:solidFill>
                      <a:schemeClr val="tx1"/>
                    </a:solidFill>
                    <a:effectLst/>
                    <a:latin typeface="Calibri" panose="020F0502020204030204" pitchFamily="34" charset="0"/>
                  </a:rPr>
                  <a:t>Notification obligatoire</a:t>
                </a:r>
                <a:endParaRPr kumimoji="0" lang="fr-FR" altLang="en-US" sz="8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none" strike="noStrike" cap="none" normalizeH="0" baseline="0">
                    <a:ln>
                      <a:noFill/>
                    </a:ln>
                    <a:solidFill>
                      <a:srgbClr val="00B0F0"/>
                    </a:solidFill>
                    <a:effectLst/>
                    <a:latin typeface="Calibri" panose="020F0502020204030204" pitchFamily="34" charset="0"/>
                  </a:rPr>
                  <a:t>Surveillance sentinelle </a:t>
                </a:r>
                <a:r>
                  <a:rPr kumimoji="0" lang="fr-FR" altLang="en-US" sz="800" b="0" i="0" u="none" strike="noStrike" cap="none" normalizeH="0" baseline="0">
                    <a:ln>
                      <a:noFill/>
                    </a:ln>
                    <a:solidFill>
                      <a:schemeClr val="tx1"/>
                    </a:solidFill>
                    <a:effectLst/>
                    <a:latin typeface="Calibri" panose="020F0502020204030204" pitchFamily="34" charset="0"/>
                  </a:rPr>
                  <a:t>Surveillance par syndrome</a:t>
                </a:r>
                <a:endParaRPr kumimoji="0" lang="fr-FR" altLang="en-US" sz="8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none" strike="noStrike" cap="none" normalizeH="0" baseline="0">
                    <a:ln>
                      <a:noFill/>
                    </a:ln>
                    <a:solidFill>
                      <a:srgbClr val="00B0F0"/>
                    </a:solidFill>
                    <a:effectLst/>
                    <a:latin typeface="Calibri" panose="020F0502020204030204" pitchFamily="34" charset="0"/>
                  </a:rPr>
                  <a:t>Registres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none" strike="noStrike" cap="none" normalizeH="0" baseline="0">
                    <a:ln>
                      <a:noFill/>
                    </a:ln>
                    <a:solidFill>
                      <a:schemeClr val="tx1"/>
                    </a:solidFill>
                    <a:effectLst/>
                    <a:latin typeface="Calibri" panose="020F0502020204030204" pitchFamily="34" charset="0"/>
                  </a:rPr>
                  <a:t>Données sur la mortalité</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none" strike="noStrike" cap="none" normalizeH="0" baseline="0">
                    <a:ln>
                      <a:noFill/>
                    </a:ln>
                    <a:solidFill>
                      <a:srgbClr val="00B0F0"/>
                    </a:solidFill>
                    <a:effectLst/>
                    <a:latin typeface="Calibri" panose="020F0502020204030204" pitchFamily="34" charset="0"/>
                  </a:rPr>
                  <a:t>Données de laboratoire</a:t>
                </a:r>
                <a:endParaRPr kumimoji="0" lang="fr-FR" altLang="en-US" sz="800" b="0" i="0" u="none" strike="noStrike" cap="none" normalizeH="0" baseline="0">
                  <a:ln>
                    <a:noFill/>
                  </a:ln>
                  <a:solidFill>
                    <a:srgbClr val="00B0F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none" strike="noStrike" cap="none" normalizeH="0" baseline="0">
                    <a:ln>
                      <a:noFill/>
                    </a:ln>
                    <a:solidFill>
                      <a:schemeClr val="tx1"/>
                    </a:solidFill>
                    <a:effectLst/>
                    <a:latin typeface="Calibri" panose="020F0502020204030204" pitchFamily="34" charset="0"/>
                  </a:rPr>
                  <a:t>Investigation/recherche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36">
                <a:extLst>
                  <a:ext uri="{FF2B5EF4-FFF2-40B4-BE49-F238E27FC236}">
                    <a16:creationId xmlns="" xmlns:a16="http://schemas.microsoft.com/office/drawing/2014/main" id="{305C1BC4-EEF9-4B63-9242-8EB1FCF40503}"/>
                  </a:ext>
                </a:extLst>
              </p:cNvPr>
              <p:cNvSpPr txBox="1">
                <a:spLocks noChangeArrowheads="1"/>
              </p:cNvSpPr>
              <p:nvPr/>
            </p:nvSpPr>
            <p:spPr bwMode="auto">
              <a:xfrm>
                <a:off x="2277586" y="230002"/>
                <a:ext cx="1525270" cy="1521564"/>
              </a:xfrm>
              <a:prstGeom prst="rect">
                <a:avLst/>
              </a:prstGeom>
              <a:solidFill>
                <a:srgbClr val="DEEBF7"/>
              </a:solidFill>
              <a:ln w="6350">
                <a:solidFill>
                  <a:srgbClr val="BDD7EE"/>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800" b="1" i="0" u="none" strike="noStrike" cap="none" normalizeH="0" baseline="0" dirty="0">
                    <a:ln>
                      <a:noFill/>
                    </a:ln>
                    <a:solidFill>
                      <a:srgbClr val="002060"/>
                    </a:solidFill>
                    <a:effectLst/>
                    <a:latin typeface="Calibri" panose="020F0502020204030204" pitchFamily="34" charset="0"/>
                  </a:rPr>
                  <a:t>EXEMPLES DE SOURCES DE L’EBS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8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none" strike="noStrike" cap="none" normalizeH="0" baseline="0" dirty="0">
                    <a:ln>
                      <a:noFill/>
                    </a:ln>
                    <a:solidFill>
                      <a:srgbClr val="00B0F0"/>
                    </a:solidFill>
                    <a:effectLst/>
                    <a:latin typeface="Calibri" panose="020F0502020204030204" pitchFamily="34" charset="0"/>
                  </a:rPr>
                  <a:t>Médias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none" strike="noStrike" cap="none" normalizeH="0" baseline="0" dirty="0">
                    <a:ln>
                      <a:noFill/>
                    </a:ln>
                    <a:solidFill>
                      <a:schemeClr val="tx1"/>
                    </a:solidFill>
                    <a:effectLst/>
                    <a:latin typeface="Calibri" panose="020F0502020204030204" pitchFamily="34" charset="0"/>
                  </a:rPr>
                  <a:t>Communauté</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none" strike="noStrike" cap="none" normalizeH="0" baseline="0" dirty="0">
                    <a:ln>
                      <a:noFill/>
                    </a:ln>
                    <a:solidFill>
                      <a:srgbClr val="00B0F0"/>
                    </a:solidFill>
                    <a:effectLst/>
                    <a:latin typeface="Calibri" panose="020F0502020204030204" pitchFamily="34" charset="0"/>
                  </a:rPr>
                  <a:t>Internet, blogs, réseaux sociaux</a:t>
                </a:r>
                <a:endParaRPr kumimoji="0" lang="fr-FR" altLang="en-US" sz="800" b="0" i="0" u="none" strike="noStrike" cap="none" normalizeH="0" baseline="0" dirty="0">
                  <a:ln>
                    <a:noFill/>
                  </a:ln>
                  <a:solidFill>
                    <a:srgbClr val="00B0F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none" strike="noStrike" cap="none" normalizeH="0" baseline="0" dirty="0">
                    <a:ln>
                      <a:noFill/>
                    </a:ln>
                    <a:solidFill>
                      <a:schemeClr val="tx1"/>
                    </a:solidFill>
                    <a:effectLst/>
                    <a:latin typeface="Calibri" panose="020F0502020204030204" pitchFamily="34" charset="0"/>
                  </a:rPr>
                  <a:t>Réseaux informels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none" strike="noStrike" cap="none" normalizeH="0" baseline="0" dirty="0">
                    <a:ln>
                      <a:noFill/>
                    </a:ln>
                    <a:solidFill>
                      <a:srgbClr val="00B0F0"/>
                    </a:solidFill>
                    <a:effectLst/>
                    <a:latin typeface="Calibri" panose="020F0502020204030204" pitchFamily="34" charset="0"/>
                  </a:rPr>
                  <a:t>Sites web officiels (</a:t>
                </a:r>
                <a:r>
                  <a:rPr kumimoji="0" lang="fr-FR" altLang="en-US" sz="800" b="0" i="0" u="none" strike="noStrike" cap="none" normalizeH="0" baseline="0" dirty="0" err="1">
                    <a:ln>
                      <a:noFill/>
                    </a:ln>
                    <a:solidFill>
                      <a:srgbClr val="00B0F0"/>
                    </a:solidFill>
                    <a:effectLst/>
                    <a:latin typeface="Calibri" panose="020F0502020204030204" pitchFamily="34" charset="0"/>
                  </a:rPr>
                  <a:t>MdS</a:t>
                </a:r>
                <a:r>
                  <a:rPr kumimoji="0" lang="fr-FR" altLang="en-US" sz="800" b="0" i="0" u="none" strike="noStrike" cap="none" normalizeH="0" baseline="0" dirty="0">
                    <a:ln>
                      <a:noFill/>
                    </a:ln>
                    <a:solidFill>
                      <a:srgbClr val="00B0F0"/>
                    </a:solidFill>
                    <a:effectLst/>
                    <a:latin typeface="Calibri" panose="020F0502020204030204" pitchFamily="34" charset="0"/>
                  </a:rPr>
                  <a:t>, </a:t>
                </a:r>
                <a:r>
                  <a:rPr kumimoji="0" lang="fr-FR" altLang="en-US" sz="800" b="0" i="0" u="none" strike="noStrike" cap="none" normalizeH="0" baseline="0" dirty="0" err="1">
                    <a:ln>
                      <a:noFill/>
                    </a:ln>
                    <a:solidFill>
                      <a:srgbClr val="00B0F0"/>
                    </a:solidFill>
                    <a:effectLst/>
                    <a:latin typeface="Calibri" panose="020F0502020204030204" pitchFamily="34" charset="0"/>
                  </a:rPr>
                  <a:t>MdA</a:t>
                </a:r>
                <a:r>
                  <a:rPr kumimoji="0" lang="fr-FR" altLang="en-US" sz="800" b="0" i="0" u="none" strike="noStrike" cap="none" normalizeH="0" baseline="0" dirty="0">
                    <a:ln>
                      <a:noFill/>
                    </a:ln>
                    <a:solidFill>
                      <a:srgbClr val="00B0F0"/>
                    </a:solidFill>
                    <a:effectLst/>
                    <a:latin typeface="Calibri" panose="020F0502020204030204" pitchFamily="34" charset="0"/>
                  </a:rPr>
                  <a:t>, etc.)</a:t>
                </a:r>
                <a:endParaRPr kumimoji="0" lang="fr-FR" altLang="en-US" sz="800" b="0" i="0" u="none" strike="noStrike" cap="none" normalizeH="0" baseline="0" dirty="0">
                  <a:ln>
                    <a:noFill/>
                  </a:ln>
                  <a:solidFill>
                    <a:srgbClr val="00B0F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none" strike="noStrike" cap="none" normalizeH="0" baseline="0" dirty="0">
                    <a:ln>
                      <a:noFill/>
                    </a:ln>
                    <a:solidFill>
                      <a:schemeClr val="tx1"/>
                    </a:solidFill>
                    <a:effectLst/>
                    <a:latin typeface="Calibri" panose="020F0502020204030204" pitchFamily="34" charset="0"/>
                  </a:rPr>
                  <a:t>Réseaux d’alertes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none" strike="noStrike" cap="none" normalizeH="0" baseline="0" dirty="0">
                    <a:ln>
                      <a:noFill/>
                    </a:ln>
                    <a:solidFill>
                      <a:srgbClr val="00B0F0"/>
                    </a:solidFill>
                    <a:effectLst/>
                    <a:latin typeface="Calibri" panose="020F0502020204030204" pitchFamily="34" charset="0"/>
                  </a:rPr>
                  <a:t>ONG</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none" strike="noStrike" cap="none" normalizeH="0" baseline="0" dirty="0" err="1">
                    <a:ln>
                      <a:noFill/>
                    </a:ln>
                    <a:solidFill>
                      <a:schemeClr val="tx1"/>
                    </a:solidFill>
                    <a:effectLst/>
                    <a:latin typeface="Calibri" panose="020F0502020204030204" pitchFamily="34" charset="0"/>
                  </a:rPr>
                  <a:t>Private</a:t>
                </a:r>
                <a:r>
                  <a:rPr kumimoji="0" lang="fr-FR" altLang="en-US" sz="800" b="0" i="0" u="none" strike="noStrike" cap="none" normalizeH="0" baseline="0" dirty="0">
                    <a:ln>
                      <a:noFill/>
                    </a:ln>
                    <a:solidFill>
                      <a:schemeClr val="tx1"/>
                    </a:solidFill>
                    <a:effectLst/>
                    <a:latin typeface="Calibri" panose="020F0502020204030204" pitchFamily="34" charset="0"/>
                  </a:rPr>
                  <a:t> </a:t>
                </a:r>
                <a:r>
                  <a:rPr kumimoji="0" lang="fr-FR" altLang="en-US" sz="800" b="0" i="0" u="none" strike="noStrike" cap="none" normalizeH="0" baseline="0" dirty="0" err="1">
                    <a:ln>
                      <a:noFill/>
                    </a:ln>
                    <a:solidFill>
                      <a:schemeClr val="tx1"/>
                    </a:solidFill>
                    <a:effectLst/>
                    <a:latin typeface="Calibri" panose="020F0502020204030204" pitchFamily="34" charset="0"/>
                  </a:rPr>
                  <a:t>sectors</a:t>
                </a:r>
                <a:endParaRPr kumimoji="0" lang="fr-FR" altLang="en-US" sz="8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none" strike="noStrike" cap="none" normalizeH="0" baseline="0" dirty="0">
                    <a:ln>
                      <a:noFill/>
                    </a:ln>
                    <a:solidFill>
                      <a:srgbClr val="00B0F0"/>
                    </a:solidFill>
                    <a:effectLst/>
                    <a:latin typeface="Calibri" panose="020F0502020204030204" pitchFamily="34" charset="0"/>
                  </a:rPr>
                  <a:t>La santé des animaux</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none" strike="noStrike" cap="none" normalizeH="0" baseline="0" dirty="0">
                    <a:ln>
                      <a:noFill/>
                    </a:ln>
                    <a:solidFill>
                      <a:schemeClr val="tx1"/>
                    </a:solidFill>
                    <a:effectLst/>
                    <a:latin typeface="Calibri" panose="020F0502020204030204" pitchFamily="34" charset="0"/>
                  </a:rPr>
                  <a:t>Catastrophes environnementales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 name="Group 42">
              <a:extLst>
                <a:ext uri="{FF2B5EF4-FFF2-40B4-BE49-F238E27FC236}">
                  <a16:creationId xmlns="" xmlns:a16="http://schemas.microsoft.com/office/drawing/2014/main" id="{F5FD535C-7807-4278-BC5A-F36CF76CC915}"/>
                </a:ext>
              </a:extLst>
            </p:cNvPr>
            <p:cNvGrpSpPr>
              <a:grpSpLocks/>
            </p:cNvGrpSpPr>
            <p:nvPr/>
          </p:nvGrpSpPr>
          <p:grpSpPr bwMode="auto">
            <a:xfrm>
              <a:off x="0" y="178427"/>
              <a:ext cx="5757490" cy="4430160"/>
              <a:chOff x="0" y="178427"/>
              <a:chExt cx="5757490" cy="4430160"/>
            </a:xfrm>
          </p:grpSpPr>
          <p:grpSp>
            <p:nvGrpSpPr>
              <p:cNvPr id="7" name="Group 30">
                <a:extLst>
                  <a:ext uri="{FF2B5EF4-FFF2-40B4-BE49-F238E27FC236}">
                    <a16:creationId xmlns="" xmlns:a16="http://schemas.microsoft.com/office/drawing/2014/main" id="{3E07AD5C-B007-409A-AD1C-14F572F7F25F}"/>
                  </a:ext>
                </a:extLst>
              </p:cNvPr>
              <p:cNvGrpSpPr>
                <a:grpSpLocks/>
              </p:cNvGrpSpPr>
              <p:nvPr/>
            </p:nvGrpSpPr>
            <p:grpSpPr bwMode="auto">
              <a:xfrm>
                <a:off x="58365" y="262647"/>
                <a:ext cx="5699125" cy="4345940"/>
                <a:chOff x="0" y="0"/>
                <a:chExt cx="6557645" cy="4863204"/>
              </a:xfrm>
            </p:grpSpPr>
            <p:sp>
              <p:nvSpPr>
                <p:cNvPr id="9" name="Text Box 15">
                  <a:extLst>
                    <a:ext uri="{FF2B5EF4-FFF2-40B4-BE49-F238E27FC236}">
                      <a16:creationId xmlns="" xmlns:a16="http://schemas.microsoft.com/office/drawing/2014/main" id="{D9B2D923-6363-41D0-B748-FDB21A6D3A2E}"/>
                    </a:ext>
                  </a:extLst>
                </p:cNvPr>
                <p:cNvSpPr txBox="1">
                  <a:spLocks noChangeArrowheads="1"/>
                </p:cNvSpPr>
                <p:nvPr/>
              </p:nvSpPr>
              <p:spPr bwMode="auto">
                <a:xfrm>
                  <a:off x="2232705" y="0"/>
                  <a:ext cx="2175120" cy="414316"/>
                </a:xfrm>
                <a:prstGeom prst="rect">
                  <a:avLst/>
                </a:prstGeom>
                <a:solidFill>
                  <a:srgbClr val="5B9BD5"/>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900" b="1" i="0" u="none" strike="noStrike" cap="none" normalizeH="0" baseline="0">
                      <a:ln>
                        <a:noFill/>
                      </a:ln>
                      <a:solidFill>
                        <a:srgbClr val="FFFFFF"/>
                      </a:solidFill>
                      <a:effectLst/>
                      <a:latin typeface="Calibri" panose="020F0502020204030204" pitchFamily="34" charset="0"/>
                    </a:rPr>
                    <a:t>SURVEILLANCE INTEGREE DE LA MALADIE ET LA RIPOSTE (SIMR)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6">
                  <a:extLst>
                    <a:ext uri="{FF2B5EF4-FFF2-40B4-BE49-F238E27FC236}">
                      <a16:creationId xmlns="" xmlns:a16="http://schemas.microsoft.com/office/drawing/2014/main" id="{A9F27296-88C8-43E2-A4F0-DBA1DF660A87}"/>
                    </a:ext>
                  </a:extLst>
                </p:cNvPr>
                <p:cNvSpPr txBox="1">
                  <a:spLocks noChangeArrowheads="1"/>
                </p:cNvSpPr>
                <p:nvPr/>
              </p:nvSpPr>
              <p:spPr bwMode="auto">
                <a:xfrm>
                  <a:off x="2231016" y="680390"/>
                  <a:ext cx="2174875" cy="399340"/>
                </a:xfrm>
                <a:prstGeom prst="rect">
                  <a:avLst/>
                </a:prstGeom>
                <a:solidFill>
                  <a:srgbClr val="5B9BD5"/>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900" b="1" i="0" u="none" strike="noStrike" cap="none" normalizeH="0" baseline="0">
                      <a:ln>
                        <a:noFill/>
                      </a:ln>
                      <a:solidFill>
                        <a:srgbClr val="FFFFFF"/>
                      </a:solidFill>
                      <a:effectLst/>
                      <a:latin typeface="Calibri" panose="020F0502020204030204" pitchFamily="34" charset="0"/>
                    </a:rPr>
                    <a:t>SYSTEME D’ALERTE PRECOCE </a:t>
                  </a:r>
                  <a:br>
                    <a:rPr kumimoji="0" lang="fr-FR" altLang="en-US" sz="900" b="1" i="0" u="none" strike="noStrike" cap="none" normalizeH="0" baseline="0">
                      <a:ln>
                        <a:noFill/>
                      </a:ln>
                      <a:solidFill>
                        <a:srgbClr val="FFFFFF"/>
                      </a:solidFill>
                      <a:effectLst/>
                      <a:latin typeface="Calibri" panose="020F0502020204030204" pitchFamily="34" charset="0"/>
                    </a:rPr>
                  </a:br>
                  <a:r>
                    <a:rPr kumimoji="0" lang="fr-FR" altLang="en-US" sz="900" b="1" i="0" u="none" strike="noStrike" cap="none" normalizeH="0" baseline="0">
                      <a:ln>
                        <a:noFill/>
                      </a:ln>
                      <a:solidFill>
                        <a:srgbClr val="FFFFFF"/>
                      </a:solidFill>
                      <a:effectLst/>
                      <a:latin typeface="Calibri" panose="020F0502020204030204" pitchFamily="34" charset="0"/>
                    </a:rPr>
                    <a:t>ET DE RIPOSTE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7" name="Diagram 17">
                  <a:extLst>
                    <a:ext uri="{FF2B5EF4-FFF2-40B4-BE49-F238E27FC236}">
                      <a16:creationId xmlns="" xmlns:a16="http://schemas.microsoft.com/office/drawing/2014/main" id="{584A7E87-BA3D-440D-871E-E18128ED301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72" y="1527449"/>
                  <a:ext cx="5976188" cy="321977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20">
                  <a:extLst>
                    <a:ext uri="{FF2B5EF4-FFF2-40B4-BE49-F238E27FC236}">
                      <a16:creationId xmlns="" xmlns:a16="http://schemas.microsoft.com/office/drawing/2014/main" id="{70807C05-1433-4BCD-87DC-61A89F4284CF}"/>
                    </a:ext>
                  </a:extLst>
                </p:cNvPr>
                <p:cNvGrpSpPr>
                  <a:grpSpLocks/>
                </p:cNvGrpSpPr>
                <p:nvPr/>
              </p:nvGrpSpPr>
              <p:grpSpPr bwMode="auto">
                <a:xfrm>
                  <a:off x="571823" y="2366897"/>
                  <a:ext cx="2281579" cy="1440606"/>
                  <a:chOff x="22072" y="-445"/>
                  <a:chExt cx="2282138" cy="1441136"/>
                </a:xfrm>
              </p:grpSpPr>
              <p:sp>
                <p:nvSpPr>
                  <p:cNvPr id="21" name="Text Box 18">
                    <a:extLst>
                      <a:ext uri="{FF2B5EF4-FFF2-40B4-BE49-F238E27FC236}">
                        <a16:creationId xmlns="" xmlns:a16="http://schemas.microsoft.com/office/drawing/2014/main" id="{95409A43-619B-40C9-ACAA-17D0F51B842B}"/>
                      </a:ext>
                    </a:extLst>
                  </p:cNvPr>
                  <p:cNvSpPr txBox="1">
                    <a:spLocks noChangeArrowheads="1"/>
                  </p:cNvSpPr>
                  <p:nvPr/>
                </p:nvSpPr>
                <p:spPr bwMode="auto">
                  <a:xfrm>
                    <a:off x="22072" y="-445"/>
                    <a:ext cx="1070603" cy="1441135"/>
                  </a:xfrm>
                  <a:prstGeom prst="rect">
                    <a:avLst/>
                  </a:prstGeom>
                  <a:solidFill>
                    <a:srgbClr val="FFF7E1"/>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700" b="1" i="0" u="none" strike="noStrike" cap="none" normalizeH="0" baseline="0">
                        <a:ln>
                          <a:noFill/>
                        </a:ln>
                        <a:solidFill>
                          <a:srgbClr val="002060"/>
                        </a:solidFill>
                        <a:effectLst/>
                        <a:latin typeface="Calibri" panose="020F0502020204030204" pitchFamily="34" charset="0"/>
                      </a:rPr>
                      <a:t>PROCESSUS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7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rgbClr val="00B0F0"/>
                        </a:solidFill>
                        <a:effectLst/>
                        <a:latin typeface="Calibri" panose="020F0502020204030204" pitchFamily="34" charset="0"/>
                      </a:rPr>
                      <a:t>Systématique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chemeClr val="tx1"/>
                        </a:solidFill>
                        <a:effectLst/>
                        <a:latin typeface="Calibri" panose="020F0502020204030204" pitchFamily="34" charset="0"/>
                      </a:rPr>
                      <a:t>Routine/ régulier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700" b="0" i="0" u="none" strike="noStrike" cap="none" normalizeH="0" baseline="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rgbClr val="00B0F0"/>
                        </a:solidFill>
                        <a:effectLst/>
                        <a:latin typeface="Calibri" panose="020F0502020204030204" pitchFamily="34" charset="0"/>
                      </a:rPr>
                      <a:t>Principalement passif</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chemeClr val="tx1"/>
                        </a:solidFill>
                        <a:effectLst/>
                        <a:latin typeface="Calibri" panose="020F0502020204030204" pitchFamily="34" charset="0"/>
                      </a:rPr>
                      <a:t>Toujours les mêmes sources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19">
                    <a:extLst>
                      <a:ext uri="{FF2B5EF4-FFF2-40B4-BE49-F238E27FC236}">
                        <a16:creationId xmlns="" xmlns:a16="http://schemas.microsoft.com/office/drawing/2014/main" id="{55BD475F-F39E-43FB-989C-0403627F7FBA}"/>
                      </a:ext>
                    </a:extLst>
                  </p:cNvPr>
                  <p:cNvSpPr txBox="1">
                    <a:spLocks noChangeArrowheads="1"/>
                  </p:cNvSpPr>
                  <p:nvPr/>
                </p:nvSpPr>
                <p:spPr bwMode="auto">
                  <a:xfrm>
                    <a:off x="1143046" y="4955"/>
                    <a:ext cx="1161164" cy="1435736"/>
                  </a:xfrm>
                  <a:prstGeom prst="rect">
                    <a:avLst/>
                  </a:prstGeom>
                  <a:solidFill>
                    <a:srgbClr val="FFF7E1"/>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700" b="1" i="0" u="none" strike="noStrike" cap="none" normalizeH="0" baseline="0">
                        <a:ln>
                          <a:noFill/>
                        </a:ln>
                        <a:solidFill>
                          <a:srgbClr val="002060"/>
                        </a:solidFill>
                        <a:effectLst/>
                        <a:latin typeface="Calibri" panose="020F0502020204030204" pitchFamily="34" charset="0"/>
                      </a:rPr>
                      <a:t>CARACTERISTIQUES DES DONNEES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7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rgbClr val="00B0F0"/>
                        </a:solidFill>
                        <a:effectLst/>
                        <a:latin typeface="Calibri" panose="020F0502020204030204" pitchFamily="34" charset="0"/>
                      </a:rPr>
                      <a:t>Données structurées limitées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chemeClr val="tx1"/>
                        </a:solidFill>
                        <a:effectLst/>
                        <a:latin typeface="Calibri" panose="020F0502020204030204" pitchFamily="34" charset="0"/>
                      </a:rPr>
                      <a:t>Prédéterminées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rgbClr val="00B0F0"/>
                        </a:solidFill>
                        <a:effectLst/>
                        <a:latin typeface="Calibri" panose="020F0502020204030204" pitchFamily="34" charset="0"/>
                      </a:rPr>
                      <a:t>Formelle</a:t>
                    </a:r>
                    <a:endParaRPr kumimoji="0" lang="fr-FR" altLang="en-US" sz="700" b="0" i="0" u="none" strike="noStrike" cap="none" normalizeH="0" baseline="0">
                      <a:ln>
                        <a:noFill/>
                      </a:ln>
                      <a:solidFill>
                        <a:srgbClr val="00B0F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chemeClr val="tx1"/>
                        </a:solidFill>
                        <a:effectLst/>
                        <a:latin typeface="Calibri" panose="020F0502020204030204" pitchFamily="34" charset="0"/>
                      </a:rPr>
                      <a:t>Crédibles et fiables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rgbClr val="00B0F0"/>
                        </a:solidFill>
                        <a:effectLst/>
                        <a:latin typeface="Calibri" panose="020F0502020204030204" pitchFamily="34" charset="0"/>
                      </a:rPr>
                      <a:t>Principalement basées sur soins de santé</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2" name="Group 21">
                  <a:extLst>
                    <a:ext uri="{FF2B5EF4-FFF2-40B4-BE49-F238E27FC236}">
                      <a16:creationId xmlns="" xmlns:a16="http://schemas.microsoft.com/office/drawing/2014/main" id="{7D175337-7331-491E-B555-5FA586767171}"/>
                    </a:ext>
                  </a:extLst>
                </p:cNvPr>
                <p:cNvGrpSpPr>
                  <a:grpSpLocks/>
                </p:cNvGrpSpPr>
                <p:nvPr/>
              </p:nvGrpSpPr>
              <p:grpSpPr bwMode="auto">
                <a:xfrm>
                  <a:off x="3728530" y="2356121"/>
                  <a:ext cx="2232635" cy="1485713"/>
                  <a:chOff x="-58113" y="-1"/>
                  <a:chExt cx="2233187" cy="1486260"/>
                </a:xfrm>
              </p:grpSpPr>
              <p:sp>
                <p:nvSpPr>
                  <p:cNvPr id="19" name="Text Box 22">
                    <a:extLst>
                      <a:ext uri="{FF2B5EF4-FFF2-40B4-BE49-F238E27FC236}">
                        <a16:creationId xmlns="" xmlns:a16="http://schemas.microsoft.com/office/drawing/2014/main" id="{2B90FA8F-3B3D-4BF0-BD05-05334908480A}"/>
                      </a:ext>
                    </a:extLst>
                  </p:cNvPr>
                  <p:cNvSpPr txBox="1">
                    <a:spLocks noChangeArrowheads="1"/>
                  </p:cNvSpPr>
                  <p:nvPr/>
                </p:nvSpPr>
                <p:spPr bwMode="auto">
                  <a:xfrm>
                    <a:off x="-58113" y="-1"/>
                    <a:ext cx="1070611" cy="1486260"/>
                  </a:xfrm>
                  <a:prstGeom prst="rect">
                    <a:avLst/>
                  </a:prstGeom>
                  <a:solidFill>
                    <a:srgbClr val="DEEBF7"/>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700" b="1" i="0" u="none" strike="noStrike" cap="none" normalizeH="0" baseline="0">
                        <a:ln>
                          <a:noFill/>
                        </a:ln>
                        <a:solidFill>
                          <a:srgbClr val="002060"/>
                        </a:solidFill>
                        <a:effectLst/>
                        <a:latin typeface="Calibri" panose="020F0502020204030204" pitchFamily="34" charset="0"/>
                      </a:rPr>
                      <a:t>PROCESSUS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7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rgbClr val="00B0F0"/>
                        </a:solidFill>
                        <a:effectLst/>
                        <a:latin typeface="Calibri" panose="020F0502020204030204" pitchFamily="34" charset="0"/>
                      </a:rPr>
                      <a:t>Formalisé</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chemeClr val="tx1"/>
                        </a:solidFill>
                        <a:effectLst/>
                        <a:latin typeface="Calibri" panose="020F0502020204030204" pitchFamily="34" charset="0"/>
                      </a:rPr>
                      <a:t>Flexible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rgbClr val="00B0F0"/>
                        </a:solidFill>
                        <a:effectLst/>
                        <a:latin typeface="Calibri" panose="020F0502020204030204" pitchFamily="34" charset="0"/>
                      </a:rPr>
                      <a:t>Actif</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chemeClr val="tx1"/>
                        </a:solidFill>
                        <a:effectLst/>
                        <a:latin typeface="Calibri" panose="020F0502020204030204" pitchFamily="34" charset="0"/>
                      </a:rPr>
                      <a:t>Ad-hoc</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chemeClr val="tx1"/>
                        </a:solidFill>
                        <a:effectLst/>
                        <a:latin typeface="Calibri" panose="020F0502020204030204" pitchFamily="34" charset="0"/>
                      </a:rPr>
                      <a:t>En temps réel</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chemeClr val="tx1"/>
                        </a:solidFill>
                        <a:effectLst/>
                        <a:latin typeface="Calibri" panose="020F0502020204030204" pitchFamily="34" charset="0"/>
                      </a:rPr>
                      <a:t>Routine/régulier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chemeClr val="tx1"/>
                        </a:solidFill>
                        <a:effectLst/>
                        <a:latin typeface="Calibri" panose="020F0502020204030204" pitchFamily="34" charset="0"/>
                      </a:rPr>
                      <a:t>Principalement passif</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chemeClr val="tx1"/>
                        </a:solidFill>
                        <a:effectLst/>
                        <a:latin typeface="Calibri" panose="020F0502020204030204" pitchFamily="34" charset="0"/>
                      </a:rPr>
                      <a:t>Toujours les mêmes sources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3">
                    <a:extLst>
                      <a:ext uri="{FF2B5EF4-FFF2-40B4-BE49-F238E27FC236}">
                        <a16:creationId xmlns="" xmlns:a16="http://schemas.microsoft.com/office/drawing/2014/main" id="{038E7B06-0010-43B4-934B-ACDBB58D642A}"/>
                      </a:ext>
                    </a:extLst>
                  </p:cNvPr>
                  <p:cNvSpPr txBox="1">
                    <a:spLocks noChangeArrowheads="1"/>
                  </p:cNvSpPr>
                  <p:nvPr/>
                </p:nvSpPr>
                <p:spPr bwMode="auto">
                  <a:xfrm>
                    <a:off x="1058744" y="0"/>
                    <a:ext cx="1116330" cy="1480649"/>
                  </a:xfrm>
                  <a:prstGeom prst="rect">
                    <a:avLst/>
                  </a:prstGeom>
                  <a:solidFill>
                    <a:srgbClr val="DEEBF7"/>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700" b="1" i="0" u="none" strike="noStrike" cap="none" normalizeH="0" baseline="0">
                        <a:ln>
                          <a:noFill/>
                        </a:ln>
                        <a:solidFill>
                          <a:srgbClr val="002060"/>
                        </a:solidFill>
                        <a:effectLst/>
                        <a:latin typeface="Calibri" panose="020F0502020204030204" pitchFamily="34" charset="0"/>
                      </a:rPr>
                      <a:t>CARACTERISTIQUES DES DONNEES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7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rgbClr val="00B0F0"/>
                        </a:solidFill>
                        <a:effectLst/>
                        <a:latin typeface="Calibri" panose="020F0502020204030204" pitchFamily="34" charset="0"/>
                      </a:rPr>
                      <a:t>Non structurées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chemeClr val="tx1"/>
                        </a:solidFill>
                        <a:effectLst/>
                        <a:latin typeface="Calibri" panose="020F0502020204030204" pitchFamily="34" charset="0"/>
                      </a:rPr>
                      <a:t>Multiples et variables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rgbClr val="00B0F0"/>
                        </a:solidFill>
                        <a:effectLst/>
                        <a:latin typeface="Calibri" panose="020F0502020204030204" pitchFamily="34" charset="0"/>
                      </a:rPr>
                      <a:t>Non prédéfinies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chemeClr val="tx1"/>
                        </a:solidFill>
                        <a:effectLst/>
                        <a:latin typeface="Calibri" panose="020F0502020204030204" pitchFamily="34" charset="0"/>
                      </a:rPr>
                      <a:t>Informellles et formelles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700" b="0" i="0" u="none" strike="noStrike" cap="none" normalizeH="0" baseline="0">
                        <a:ln>
                          <a:noFill/>
                        </a:ln>
                        <a:solidFill>
                          <a:srgbClr val="00B0F0"/>
                        </a:solidFill>
                        <a:effectLst/>
                        <a:latin typeface="Calibri" panose="020F0502020204030204" pitchFamily="34" charset="0"/>
                      </a:rPr>
                      <a:t>Fiabilité non établie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3" name="Arrow: Up 25">
                  <a:extLst>
                    <a:ext uri="{FF2B5EF4-FFF2-40B4-BE49-F238E27FC236}">
                      <a16:creationId xmlns="" xmlns:a16="http://schemas.microsoft.com/office/drawing/2014/main" id="{833F57C6-2A08-4E70-9D6C-2564EB64B765}"/>
                    </a:ext>
                  </a:extLst>
                </p:cNvPr>
                <p:cNvSpPr>
                  <a:spLocks noChangeArrowheads="1"/>
                </p:cNvSpPr>
                <p:nvPr/>
              </p:nvSpPr>
              <p:spPr bwMode="auto">
                <a:xfrm>
                  <a:off x="3214424" y="421670"/>
                  <a:ext cx="207563" cy="218783"/>
                </a:xfrm>
                <a:prstGeom prst="upArrow">
                  <a:avLst>
                    <a:gd name="adj1" fmla="val 50000"/>
                    <a:gd name="adj2" fmla="val 49999"/>
                  </a:avLst>
                </a:prstGeom>
                <a:solidFill>
                  <a:srgbClr val="5B9BD5"/>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Up 26">
                  <a:extLst>
                    <a:ext uri="{FF2B5EF4-FFF2-40B4-BE49-F238E27FC236}">
                      <a16:creationId xmlns="" xmlns:a16="http://schemas.microsoft.com/office/drawing/2014/main" id="{B07F84B7-404D-465A-9376-1E60BFEEC39B}"/>
                    </a:ext>
                  </a:extLst>
                </p:cNvPr>
                <p:cNvSpPr>
                  <a:spLocks noChangeArrowheads="1"/>
                </p:cNvSpPr>
                <p:nvPr/>
              </p:nvSpPr>
              <p:spPr bwMode="auto">
                <a:xfrm>
                  <a:off x="3208813" y="1090844"/>
                  <a:ext cx="207563" cy="218783"/>
                </a:xfrm>
                <a:prstGeom prst="upArrow">
                  <a:avLst>
                    <a:gd name="adj1" fmla="val 50000"/>
                    <a:gd name="adj2" fmla="val 49999"/>
                  </a:avLst>
                </a:prstGeom>
                <a:solidFill>
                  <a:srgbClr val="5B9BD5"/>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5" name="Oval 27">
                  <a:extLst>
                    <a:ext uri="{FF2B5EF4-FFF2-40B4-BE49-F238E27FC236}">
                      <a16:creationId xmlns="" xmlns:a16="http://schemas.microsoft.com/office/drawing/2014/main" id="{78CC1EE9-9467-46BC-B408-E8A63B5D9CA7}"/>
                    </a:ext>
                  </a:extLst>
                </p:cNvPr>
                <p:cNvSpPr>
                  <a:spLocks noChangeArrowheads="1"/>
                </p:cNvSpPr>
                <p:nvPr/>
              </p:nvSpPr>
              <p:spPr bwMode="auto">
                <a:xfrm>
                  <a:off x="1183671" y="1331129"/>
                  <a:ext cx="4168093" cy="610971"/>
                </a:xfrm>
                <a:prstGeom prst="ellipse">
                  <a:avLst/>
                </a:prstGeom>
                <a:noFill/>
                <a:ln w="19050" algn="ctr">
                  <a:solidFill>
                    <a:srgbClr val="9DC3E6"/>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6" name="Oval 28">
                  <a:extLst>
                    <a:ext uri="{FF2B5EF4-FFF2-40B4-BE49-F238E27FC236}">
                      <a16:creationId xmlns="" xmlns:a16="http://schemas.microsoft.com/office/drawing/2014/main" id="{FD8B46F1-B610-4686-A49D-909FAA3DC426}"/>
                    </a:ext>
                  </a:extLst>
                </p:cNvPr>
                <p:cNvSpPr>
                  <a:spLocks noChangeArrowheads="1"/>
                </p:cNvSpPr>
                <p:nvPr/>
              </p:nvSpPr>
              <p:spPr bwMode="auto">
                <a:xfrm>
                  <a:off x="1480991" y="1441722"/>
                  <a:ext cx="1116354" cy="416422"/>
                </a:xfrm>
                <a:prstGeom prst="ellipse">
                  <a:avLst/>
                </a:prstGeom>
                <a:solidFill>
                  <a:srgbClr val="0070C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a:ln>
                        <a:noFill/>
                      </a:ln>
                      <a:solidFill>
                        <a:srgbClr val="FFFFFF"/>
                      </a:solidFill>
                      <a:effectLst/>
                      <a:latin typeface="Calibri" panose="020F0502020204030204" pitchFamily="34" charset="0"/>
                    </a:rPr>
                    <a:t>IBS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Oval 29">
                  <a:extLst>
                    <a:ext uri="{FF2B5EF4-FFF2-40B4-BE49-F238E27FC236}">
                      <a16:creationId xmlns="" xmlns:a16="http://schemas.microsoft.com/office/drawing/2014/main" id="{DC3AF421-7FC3-415C-9592-BB33B60A7455}"/>
                    </a:ext>
                  </a:extLst>
                </p:cNvPr>
                <p:cNvSpPr>
                  <a:spLocks noChangeArrowheads="1"/>
                </p:cNvSpPr>
                <p:nvPr/>
              </p:nvSpPr>
              <p:spPr bwMode="auto">
                <a:xfrm>
                  <a:off x="3921261" y="1430503"/>
                  <a:ext cx="1116354" cy="427640"/>
                </a:xfrm>
                <a:prstGeom prst="ellipse">
                  <a:avLst/>
                </a:prstGeom>
                <a:solidFill>
                  <a:srgbClr val="0070C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a:ln>
                        <a:noFill/>
                      </a:ln>
                      <a:solidFill>
                        <a:srgbClr val="FFFFFF"/>
                      </a:solidFill>
                      <a:effectLst/>
                      <a:latin typeface="Calibri" panose="020F0502020204030204" pitchFamily="34" charset="0"/>
                    </a:rPr>
                    <a:t>EBS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8" name="Rectangle 41">
                <a:extLst>
                  <a:ext uri="{FF2B5EF4-FFF2-40B4-BE49-F238E27FC236}">
                    <a16:creationId xmlns="" xmlns:a16="http://schemas.microsoft.com/office/drawing/2014/main" id="{C8690A17-84E1-4C86-B6DF-513ACD8409BF}"/>
                  </a:ext>
                </a:extLst>
              </p:cNvPr>
              <p:cNvSpPr>
                <a:spLocks noChangeArrowheads="1"/>
              </p:cNvSpPr>
              <p:nvPr/>
            </p:nvSpPr>
            <p:spPr bwMode="auto">
              <a:xfrm>
                <a:off x="0" y="178427"/>
                <a:ext cx="5652094" cy="4383845"/>
              </a:xfrm>
              <a:prstGeom prst="rect">
                <a:avLst/>
              </a:prstGeom>
              <a:noFill/>
              <a:ln w="19050" algn="ctr">
                <a:solidFill>
                  <a:srgbClr val="2E75B6"/>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grpSp>
      </p:grpSp>
    </p:spTree>
    <p:extLst>
      <p:ext uri="{BB962C8B-B14F-4D97-AF65-F5344CB8AC3E}">
        <p14:creationId xmlns:p14="http://schemas.microsoft.com/office/powerpoint/2010/main" val="14161730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275762"/>
          </a:xfrm>
          <a:solidFill>
            <a:srgbClr val="1E7FB8"/>
          </a:solidFill>
        </p:spPr>
        <p:txBody>
          <a:bodyPr/>
          <a:lstStyle/>
          <a:p>
            <a:pPr algn="ctr"/>
            <a:r>
              <a:rPr lang="fr-FR" sz="3000" dirty="0">
                <a:solidFill>
                  <a:schemeClr val="bg1"/>
                </a:solidFill>
              </a:rPr>
              <a:t>Qu’est-ce que la SIMR ? – 1 </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45672" y="2067981"/>
            <a:ext cx="8452655" cy="2462213"/>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8925" lvl="0" indent="-288925" algn="just" eaLnBrk="0" fontAlgn="base" hangingPunct="0">
              <a:spcBef>
                <a:spcPct val="0"/>
              </a:spcBef>
              <a:spcAft>
                <a:spcPts val="1200"/>
              </a:spcAft>
              <a:buFontTx/>
              <a:buChar char="•"/>
            </a:pPr>
            <a:r>
              <a:rPr lang="fr-FR" altLang="en-US" sz="2400" dirty="0">
                <a:latin typeface="Calibri" panose="020F0502020204030204" pitchFamily="34" charset="0"/>
                <a:ea typeface="Calibri" panose="020F0502020204030204" pitchFamily="34" charset="0"/>
                <a:cs typeface="Calibri" panose="020F0502020204030204" pitchFamily="34" charset="0"/>
              </a:rPr>
              <a:t>La SIMR est une </a:t>
            </a:r>
            <a:r>
              <a:rPr lang="fr-FR" altLang="en-US" sz="2400" b="1" u="sng" dirty="0">
                <a:latin typeface="Calibri" panose="020F0502020204030204" pitchFamily="34" charset="0"/>
                <a:ea typeface="Calibri" panose="020F0502020204030204" pitchFamily="34" charset="0"/>
                <a:cs typeface="Calibri" panose="020F0502020204030204" pitchFamily="34" charset="0"/>
              </a:rPr>
              <a:t>stratégie</a:t>
            </a:r>
            <a:r>
              <a:rPr lang="fr-FR" altLang="en-US" sz="2400" dirty="0">
                <a:latin typeface="Calibri" panose="020F0502020204030204" pitchFamily="34" charset="0"/>
                <a:ea typeface="Calibri" panose="020F0502020204030204" pitchFamily="34" charset="0"/>
                <a:cs typeface="Calibri" panose="020F0502020204030204" pitchFamily="34" charset="0"/>
              </a:rPr>
              <a:t> adoptée par les États Membres de l’</a:t>
            </a:r>
            <a:r>
              <a:rPr lang="fr-FR" altLang="en-US" sz="2400" b="1" u="sng" dirty="0">
                <a:latin typeface="Calibri" panose="020F0502020204030204" pitchFamily="34" charset="0"/>
                <a:ea typeface="Calibri" panose="020F0502020204030204" pitchFamily="34" charset="0"/>
                <a:cs typeface="Calibri" panose="020F0502020204030204" pitchFamily="34" charset="0"/>
              </a:rPr>
              <a:t>OMS AFRO</a:t>
            </a:r>
            <a:r>
              <a:rPr lang="fr-FR" altLang="en-US" sz="2400" dirty="0">
                <a:latin typeface="Calibri" panose="020F0502020204030204" pitchFamily="34" charset="0"/>
                <a:ea typeface="Calibri" panose="020F0502020204030204" pitchFamily="34" charset="0"/>
                <a:cs typeface="Calibri" panose="020F0502020204030204" pitchFamily="34" charset="0"/>
              </a:rPr>
              <a:t> en septembre 1998 pour : </a:t>
            </a:r>
          </a:p>
          <a:p>
            <a:pPr marL="573088" lvl="1" indent="-287338" algn="just" eaLnBrk="0" fontAlgn="base" hangingPunct="0">
              <a:spcBef>
                <a:spcPct val="0"/>
              </a:spcBef>
              <a:spcAft>
                <a:spcPts val="1200"/>
              </a:spcAft>
              <a:buFont typeface="Wingdings" panose="05000000000000000000" pitchFamily="2" charset="2"/>
              <a:buChar char="§"/>
            </a:pPr>
            <a:r>
              <a:rPr lang="fr-FR" altLang="en-US" sz="2400" dirty="0">
                <a:latin typeface="Calibri" panose="020F0502020204030204" pitchFamily="34" charset="0"/>
                <a:ea typeface="Calibri" panose="020F0502020204030204" pitchFamily="34" charset="0"/>
                <a:cs typeface="Calibri" panose="020F0502020204030204" pitchFamily="34" charset="0"/>
              </a:rPr>
              <a:t>améliorer la </a:t>
            </a:r>
            <a:r>
              <a:rPr lang="fr-FR" altLang="en-US" sz="2400" b="1" u="sng" dirty="0">
                <a:latin typeface="Calibri" panose="020F0502020204030204" pitchFamily="34" charset="0"/>
                <a:ea typeface="Calibri" panose="020F0502020204030204" pitchFamily="34" charset="0"/>
                <a:cs typeface="Calibri" panose="020F0502020204030204" pitchFamily="34" charset="0"/>
              </a:rPr>
              <a:t>surveillance de la santé publique</a:t>
            </a:r>
            <a:r>
              <a:rPr lang="fr-FR" altLang="en-US" sz="2400" dirty="0">
                <a:latin typeface="Calibri" panose="020F0502020204030204" pitchFamily="34" charset="0"/>
                <a:ea typeface="Calibri" panose="020F0502020204030204" pitchFamily="34" charset="0"/>
                <a:cs typeface="Calibri" panose="020F0502020204030204" pitchFamily="34" charset="0"/>
              </a:rPr>
              <a:t> et </a:t>
            </a:r>
            <a:r>
              <a:rPr lang="fr-FR" altLang="en-US" sz="2400" b="1" u="sng" dirty="0">
                <a:latin typeface="Calibri" panose="020F0502020204030204" pitchFamily="34" charset="0"/>
                <a:ea typeface="Calibri" panose="020F0502020204030204" pitchFamily="34" charset="0"/>
                <a:cs typeface="Calibri" panose="020F0502020204030204" pitchFamily="34" charset="0"/>
              </a:rPr>
              <a:t>la riposte</a:t>
            </a:r>
            <a:r>
              <a:rPr lang="fr-FR" altLang="en-US" sz="2400" dirty="0">
                <a:latin typeface="Calibri" panose="020F0502020204030204" pitchFamily="34" charset="0"/>
                <a:ea typeface="Calibri" panose="020F0502020204030204" pitchFamily="34" charset="0"/>
                <a:cs typeface="Calibri" panose="020F0502020204030204" pitchFamily="34" charset="0"/>
              </a:rPr>
              <a:t> aux maladies, affections et événements prioritaires aux niveaux des communautés, des établissements sanitaires, des districts et des pays dans les </a:t>
            </a:r>
            <a:r>
              <a:rPr lang="fr-FR" altLang="en-US" sz="2400" b="1" u="sng" dirty="0">
                <a:latin typeface="Calibri" panose="020F0502020204030204" pitchFamily="34" charset="0"/>
                <a:ea typeface="Calibri" panose="020F0502020204030204" pitchFamily="34" charset="0"/>
                <a:cs typeface="Calibri" panose="020F0502020204030204" pitchFamily="34" charset="0"/>
              </a:rPr>
              <a:t>pays africains</a:t>
            </a:r>
            <a:r>
              <a:rPr lang="fr-FR" altLang="en-US" sz="2400" dirty="0">
                <a:latin typeface="Calibri" panose="020F0502020204030204" pitchFamily="34" charset="0"/>
                <a:ea typeface="Calibri" panose="020F0502020204030204" pitchFamily="34" charset="0"/>
                <a:cs typeface="Calibri" panose="020F0502020204030204" pitchFamily="34" charset="0"/>
              </a:rPr>
              <a:t>.</a:t>
            </a:r>
            <a:endParaRPr lang="fr-FR" altLang="en-US" sz="2400" b="1" u="sng" dirty="0">
              <a:solidFill>
                <a:schemeClr val="tx1"/>
              </a:solidFill>
              <a:latin typeface="Calibri" panose="020F0502020204030204" pitchFamily="34" charset="0"/>
              <a:cs typeface="Calibri" panose="020F0502020204030204" pitchFamily="34" charset="0"/>
            </a:endParaRP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 xmlns:a16="http://schemas.microsoft.com/office/drawing/2014/main" id="{BDD5F810-9866-49B5-BF64-A7DD1E65E10D}"/>
              </a:ext>
            </a:extLst>
          </p:cNvPr>
          <p:cNvSpPr>
            <a:spLocks noChangeArrowheads="1"/>
          </p:cNvSpPr>
          <p:nvPr/>
        </p:nvSpPr>
        <p:spPr bwMode="auto">
          <a:xfrm>
            <a:off x="0" y="43934"/>
            <a:ext cx="26481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5167025E-97AB-4FDF-AD0C-4FF95C854DE5}"/>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41384544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384"/>
            <a:ext cx="9144000" cy="1152128"/>
          </a:xfrm>
          <a:solidFill>
            <a:srgbClr val="1E7FB8"/>
          </a:solidFill>
        </p:spPr>
        <p:txBody>
          <a:bodyPr/>
          <a:lstStyle/>
          <a:p>
            <a:pPr algn="ctr"/>
            <a:r>
              <a:rPr lang="fr-FR" sz="3000" dirty="0">
                <a:solidFill>
                  <a:schemeClr val="bg1"/>
                </a:solidFill>
              </a:rPr>
              <a:t>Principes essentiels de la SIMR</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283360" y="1305353"/>
            <a:ext cx="8514967" cy="4570482"/>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spcBef>
                <a:spcPts val="600"/>
              </a:spcBef>
              <a:buFont typeface="Arial" panose="020B0604020202020204" pitchFamily="34" charset="0"/>
              <a:buChar char="•"/>
            </a:pPr>
            <a:r>
              <a:rPr lang="fr-FR" sz="2300" b="1" dirty="0">
                <a:latin typeface="Calibri" panose="020F0502020204030204" pitchFamily="34" charset="0"/>
                <a:cs typeface="Calibri" panose="020F0502020204030204" pitchFamily="34" charset="0"/>
              </a:rPr>
              <a:t>Intégration :</a:t>
            </a:r>
          </a:p>
          <a:p>
            <a:pPr marL="628650" lvl="1" indent="-342900" algn="just">
              <a:spcBef>
                <a:spcPts val="600"/>
              </a:spcBef>
              <a:buFont typeface="Wingdings" panose="05000000000000000000" pitchFamily="2" charset="2"/>
              <a:buChar char="§"/>
            </a:pPr>
            <a:r>
              <a:rPr lang="fr-FR" sz="2300" dirty="0">
                <a:latin typeface="Calibri" panose="020F0502020204030204" pitchFamily="34" charset="0"/>
                <a:cs typeface="Calibri" panose="020F0502020204030204" pitchFamily="34" charset="0"/>
              </a:rPr>
              <a:t>Elle consiste à </a:t>
            </a:r>
            <a:r>
              <a:rPr lang="fr-FR" sz="2300" b="1" u="sng" dirty="0">
                <a:latin typeface="Calibri" panose="020F0502020204030204" pitchFamily="34" charset="0"/>
                <a:cs typeface="Calibri" panose="020F0502020204030204" pitchFamily="34" charset="0"/>
              </a:rPr>
              <a:t>harmoniser les différent(e)s méthodes, logiciels, formulaires de collecte de données, normes et définitions de cas</a:t>
            </a:r>
            <a:r>
              <a:rPr lang="fr-FR" sz="2300" dirty="0">
                <a:latin typeface="Calibri" panose="020F0502020204030204" pitchFamily="34" charset="0"/>
                <a:cs typeface="Calibri" panose="020F0502020204030204" pitchFamily="34" charset="0"/>
              </a:rPr>
              <a:t>, afin d’éviter les incohérences d’information et de maximiser les efforts entre l’ensemble des programmes et des parties prenantes de la prévention et du contrôle des maladies.</a:t>
            </a:r>
          </a:p>
          <a:p>
            <a:pPr marL="285750" indent="-285750" algn="just">
              <a:spcBef>
                <a:spcPts val="600"/>
              </a:spcBef>
              <a:buFont typeface="Arial" panose="020B0604020202020204" pitchFamily="34" charset="0"/>
              <a:buChar char="•"/>
            </a:pPr>
            <a:r>
              <a:rPr lang="fr-FR" sz="2300" b="1" dirty="0">
                <a:latin typeface="Calibri" panose="020F0502020204030204" pitchFamily="34" charset="0"/>
                <a:cs typeface="Calibri" panose="020F0502020204030204" pitchFamily="34" charset="0"/>
              </a:rPr>
              <a:t>Coordination : </a:t>
            </a:r>
          </a:p>
          <a:p>
            <a:pPr marL="628650" lvl="1" indent="-342900" algn="just">
              <a:spcBef>
                <a:spcPts val="600"/>
              </a:spcBef>
              <a:buFont typeface="Wingdings" panose="05000000000000000000" pitchFamily="2" charset="2"/>
              <a:buChar char="§"/>
            </a:pPr>
            <a:r>
              <a:rPr lang="fr-FR" sz="2300" dirty="0">
                <a:latin typeface="Calibri" panose="020F0502020204030204" pitchFamily="34" charset="0"/>
                <a:cs typeface="Calibri" panose="020F0502020204030204" pitchFamily="34" charset="0"/>
              </a:rPr>
              <a:t>Elle désigne </a:t>
            </a:r>
            <a:r>
              <a:rPr lang="fr-FR" sz="2300" b="1" u="sng" dirty="0">
                <a:latin typeface="Calibri" panose="020F0502020204030204" pitchFamily="34" charset="0"/>
                <a:cs typeface="Calibri" panose="020F0502020204030204" pitchFamily="34" charset="0"/>
              </a:rPr>
              <a:t>le fait de travailler ou d’agir ensemble</a:t>
            </a:r>
            <a:r>
              <a:rPr lang="fr-FR" sz="2300" dirty="0">
                <a:latin typeface="Calibri" panose="020F0502020204030204" pitchFamily="34" charset="0"/>
                <a:cs typeface="Calibri" panose="020F0502020204030204" pitchFamily="34" charset="0"/>
              </a:rPr>
              <a:t> efficacement pour utiliser de façon rationnelle et efficiente les ressources disponibles, mais limitées, telles que le Système de gestion d’information sanitaire (HMIS) et divers programmes de lutte contre les maladies.</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839908D5-B2C7-46A0-95D4-0B707D8FBFD0}"/>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28036923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1"/>
            <a:ext cx="9144000" cy="1124744"/>
          </a:xfrm>
          <a:solidFill>
            <a:srgbClr val="1E7FB8"/>
          </a:solidFill>
        </p:spPr>
        <p:txBody>
          <a:bodyPr/>
          <a:lstStyle/>
          <a:p>
            <a:pPr algn="ctr"/>
            <a:r>
              <a:rPr lang="fr-FR" sz="3000" dirty="0">
                <a:solidFill>
                  <a:schemeClr val="bg1"/>
                </a:solidFill>
              </a:rPr>
              <a:t>Avantages de la stratégie de SIMR</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426249" y="1505251"/>
            <a:ext cx="8291501" cy="3600986"/>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515937" indent="-514350" algn="just" eaLnBrk="0" fontAlgn="base" hangingPunct="0">
              <a:spcAft>
                <a:spcPts val="1200"/>
              </a:spcAft>
              <a:buFont typeface="+mj-lt"/>
              <a:buAutoNum type="arabicPeriod"/>
            </a:pPr>
            <a:r>
              <a:rPr lang="fr-FR" altLang="en-US" sz="2600" dirty="0">
                <a:latin typeface="Calibri" panose="020F0502020204030204" pitchFamily="34" charset="0"/>
                <a:ea typeface="Calibri" panose="020F0502020204030204" pitchFamily="34" charset="0"/>
                <a:cs typeface="Calibri" panose="020F0502020204030204" pitchFamily="34" charset="0"/>
              </a:rPr>
              <a:t>La SIMR favorise l’utilisation rationnelle et efficace des ressources en intégrant et en rationalisant les activités et les fonctions communes de surveillance.</a:t>
            </a:r>
            <a:endParaRPr lang="fr-FR" altLang="en-US" sz="2600" dirty="0">
              <a:latin typeface="Calibri" panose="020F0502020204030204" pitchFamily="34" charset="0"/>
              <a:cs typeface="Calibri" panose="020F0502020204030204" pitchFamily="34" charset="0"/>
            </a:endParaRPr>
          </a:p>
          <a:p>
            <a:pPr marL="515937" indent="-514350" algn="just" eaLnBrk="0" fontAlgn="base" hangingPunct="0">
              <a:spcAft>
                <a:spcPts val="1200"/>
              </a:spcAft>
              <a:buFont typeface="+mj-lt"/>
              <a:buAutoNum type="arabicPeriod"/>
            </a:pPr>
            <a:r>
              <a:rPr lang="fr-FR" altLang="en-US" sz="2600" dirty="0">
                <a:latin typeface="Calibri" panose="020F0502020204030204" pitchFamily="34" charset="0"/>
                <a:ea typeface="Calibri" panose="020F0502020204030204" pitchFamily="34" charset="0"/>
                <a:cs typeface="Calibri" panose="020F0502020204030204" pitchFamily="34" charset="0"/>
              </a:rPr>
              <a:t>Elle rend les données de surveillance et de laboratoire plus exploitables.</a:t>
            </a:r>
          </a:p>
          <a:p>
            <a:pPr marL="515937" lvl="0" indent="-514350" algn="just" eaLnBrk="0" fontAlgn="base" hangingPunct="0">
              <a:spcAft>
                <a:spcPts val="1200"/>
              </a:spcAft>
              <a:buFont typeface="+mj-lt"/>
              <a:buAutoNum type="arabicPeriod"/>
            </a:pPr>
            <a:r>
              <a:rPr lang="fr-FR" altLang="en-US" sz="2600" dirty="0">
                <a:latin typeface="Calibri" panose="020F0502020204030204" pitchFamily="34" charset="0"/>
                <a:ea typeface="Calibri" panose="020F0502020204030204" pitchFamily="34" charset="0"/>
                <a:cs typeface="Calibri" panose="020F0502020204030204" pitchFamily="34" charset="0"/>
              </a:rPr>
              <a:t>Elle aide les gestionnaires et les décideurs en santé publique à améliorer la détection et la riposte aux maladies/affections/événements prioritaires.</a:t>
            </a:r>
            <a:endParaRPr lang="fr-FR" altLang="en-US" sz="2600" dirty="0">
              <a:solidFill>
                <a:schemeClr val="tx1"/>
              </a:solidFill>
              <a:latin typeface="Calibri" panose="020F0502020204030204" pitchFamily="34" charset="0"/>
              <a:cs typeface="Calibri" panose="020F0502020204030204" pitchFamily="34" charset="0"/>
            </a:endParaRP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B3346106-3AE3-4072-B126-84ACB3475A16}"/>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1445256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148879"/>
          </a:xfrm>
          <a:solidFill>
            <a:srgbClr val="1E7FB8"/>
          </a:solidFill>
        </p:spPr>
        <p:txBody>
          <a:bodyPr/>
          <a:lstStyle/>
          <a:p>
            <a:pPr algn="ctr"/>
            <a:r>
              <a:rPr lang="fr-FR" sz="3000" dirty="0">
                <a:solidFill>
                  <a:schemeClr val="bg1"/>
                </a:solidFill>
              </a:rPr>
              <a:t>Objectifs spécifiques de la SIMR – 1</a:t>
            </a:r>
            <a:endParaRPr lang="fr-FR" sz="3000" dirty="0">
              <a:solidFill>
                <a:schemeClr val="bg1"/>
              </a:solidFill>
              <a:latin typeface="+mn-lt"/>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4" name="Footer Placeholder 3">
            <a:extLst>
              <a:ext uri="{FF2B5EF4-FFF2-40B4-BE49-F238E27FC236}">
                <a16:creationId xmlns="" xmlns:a16="http://schemas.microsoft.com/office/drawing/2014/main" id="{657C3837-9017-4A61-9B2E-9079B0AF9285}"/>
              </a:ext>
            </a:extLst>
          </p:cNvPr>
          <p:cNvSpPr>
            <a:spLocks noGrp="1"/>
          </p:cNvSpPr>
          <p:nvPr>
            <p:ph type="ftr" sz="quarter" idx="3"/>
          </p:nvPr>
        </p:nvSpPr>
        <p:spPr/>
        <p:txBody>
          <a:body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Arial Bold"/>
                <a:ea typeface="+mn-ea"/>
                <a:cs typeface="Arial Bold"/>
              </a:rPr>
              <a:t>Titre de la présentation</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60703" y="1374587"/>
            <a:ext cx="8452655" cy="4555093"/>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514350" indent="-514350" algn="just">
              <a:spcAft>
                <a:spcPts val="1200"/>
              </a:spcAft>
              <a:buFont typeface="+mj-lt"/>
              <a:buAutoNum type="arabicPeriod"/>
            </a:pPr>
            <a:r>
              <a:rPr lang="fr-FR" sz="2600" dirty="0">
                <a:latin typeface="Calibri" panose="020F0502020204030204" pitchFamily="34" charset="0"/>
                <a:cs typeface="Calibri" panose="020F0502020204030204" pitchFamily="34" charset="0"/>
              </a:rPr>
              <a:t>Renforcer la capacité des pays à mener des </a:t>
            </a:r>
            <a:r>
              <a:rPr lang="fr-FR" sz="2600" b="1" u="sng" dirty="0">
                <a:latin typeface="Calibri" panose="020F0502020204030204" pitchFamily="34" charset="0"/>
                <a:cs typeface="Calibri" panose="020F0502020204030204" pitchFamily="34" charset="0"/>
              </a:rPr>
              <a:t>activités de surveillance efficaces</a:t>
            </a:r>
            <a:r>
              <a:rPr lang="fr-FR" sz="2600" dirty="0">
                <a:latin typeface="Calibri" panose="020F0502020204030204" pitchFamily="34" charset="0"/>
                <a:cs typeface="Calibri" panose="020F0502020204030204" pitchFamily="34" charset="0"/>
              </a:rPr>
              <a:t>.</a:t>
            </a:r>
            <a:endParaRPr lang="fr-FR" sz="2600" b="1" i="1" u="sng" dirty="0">
              <a:latin typeface="Calibri" panose="020F0502020204030204" pitchFamily="34" charset="0"/>
              <a:cs typeface="Calibri" panose="020F0502020204030204" pitchFamily="34" charset="0"/>
            </a:endParaRPr>
          </a:p>
          <a:p>
            <a:pPr marL="514350" indent="-514350" algn="just">
              <a:spcAft>
                <a:spcPts val="1200"/>
              </a:spcAft>
              <a:buFont typeface="+mj-lt"/>
              <a:buAutoNum type="arabicPeriod"/>
            </a:pPr>
            <a:r>
              <a:rPr lang="fr-FR" sz="2600" b="1" i="1" u="sng" dirty="0">
                <a:latin typeface="Calibri" panose="020F0502020204030204" pitchFamily="34" charset="0"/>
                <a:cs typeface="Calibri" panose="020F0502020204030204" pitchFamily="34" charset="0"/>
              </a:rPr>
              <a:t>Intégrer des systèmes multiples de surveillance </a:t>
            </a:r>
            <a:r>
              <a:rPr lang="fr-FR" sz="2600" u="sng" dirty="0">
                <a:latin typeface="Calibri" panose="020F0502020204030204" pitchFamily="34" charset="0"/>
                <a:cs typeface="Calibri" panose="020F0502020204030204" pitchFamily="34" charset="0"/>
              </a:rPr>
              <a:t>afin d’utiliser plus efficacement les outils, le personnel et les ressources</a:t>
            </a:r>
            <a:r>
              <a:rPr lang="fr-FR" sz="2600" dirty="0">
                <a:latin typeface="Calibri" panose="020F0502020204030204" pitchFamily="34" charset="0"/>
                <a:cs typeface="Calibri" panose="020F0502020204030204" pitchFamily="34" charset="0"/>
              </a:rPr>
              <a:t>.</a:t>
            </a:r>
          </a:p>
          <a:p>
            <a:pPr marL="514350" indent="-514350" algn="just">
              <a:spcAft>
                <a:spcPts val="1200"/>
              </a:spcAft>
              <a:buFont typeface="+mj-lt"/>
              <a:buAutoNum type="arabicPeriod"/>
            </a:pPr>
            <a:r>
              <a:rPr lang="fr-FR" sz="2600" b="1" i="1" u="sng" dirty="0">
                <a:latin typeface="Calibri" panose="020F0502020204030204" pitchFamily="34" charset="0"/>
                <a:cs typeface="Calibri" panose="020F0502020204030204" pitchFamily="34" charset="0"/>
              </a:rPr>
              <a:t>Améliorer la triangulation et l’utilisation de l’information</a:t>
            </a:r>
            <a:r>
              <a:rPr lang="fr-FR" sz="2600" b="1" dirty="0">
                <a:latin typeface="Calibri" panose="020F0502020204030204" pitchFamily="34" charset="0"/>
                <a:cs typeface="Calibri" panose="020F0502020204030204" pitchFamily="34" charset="0"/>
              </a:rPr>
              <a:t> </a:t>
            </a:r>
            <a:r>
              <a:rPr lang="fr-FR" sz="2600" dirty="0">
                <a:latin typeface="Calibri" panose="020F0502020204030204" pitchFamily="34" charset="0"/>
                <a:cs typeface="Calibri" panose="020F0502020204030204" pitchFamily="34" charset="0"/>
              </a:rPr>
              <a:t>pour détecter les changements de tendances afin d’apporter une riposte rapide en cas d’épidémie suspectée et confirmée ; surveiller l’impact des interventions.</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68267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1"/>
            <a:ext cx="9143999" cy="1112019"/>
          </a:xfrm>
          <a:solidFill>
            <a:srgbClr val="1E7FB8"/>
          </a:solidFill>
          <a:ln>
            <a:noFill/>
          </a:ln>
        </p:spPr>
        <p:txBody>
          <a:bodyPr/>
          <a:lstStyle/>
          <a:p>
            <a:pPr algn="ctr"/>
            <a:r>
              <a:rPr lang="fr-FR" sz="3000" dirty="0">
                <a:solidFill>
                  <a:schemeClr val="bg1"/>
                </a:solidFill>
              </a:rPr>
              <a:t>Objectifs spécifiques de la SIMR – 2</a:t>
            </a:r>
            <a:endParaRPr lang="fr-FR" sz="3000" dirty="0">
              <a:solidFill>
                <a:schemeClr val="bg1"/>
              </a:solidFill>
              <a:latin typeface="+mn-lt"/>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4" name="Footer Placeholder 3">
            <a:extLst>
              <a:ext uri="{FF2B5EF4-FFF2-40B4-BE49-F238E27FC236}">
                <a16:creationId xmlns="" xmlns:a16="http://schemas.microsoft.com/office/drawing/2014/main" id="{657C3837-9017-4A61-9B2E-9079B0AF9285}"/>
              </a:ext>
            </a:extLst>
          </p:cNvPr>
          <p:cNvSpPr>
            <a:spLocks noGrp="1"/>
          </p:cNvSpPr>
          <p:nvPr>
            <p:ph type="ftr" sz="quarter" idx="3"/>
          </p:nvPr>
        </p:nvSpPr>
        <p:spPr/>
        <p:txBody>
          <a:body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Arial Bold"/>
                <a:ea typeface="+mn-ea"/>
                <a:cs typeface="Arial Bold"/>
              </a:rPr>
              <a:t>Titre de la présentation</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426248" y="1505634"/>
            <a:ext cx="8291501" cy="4001095"/>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96875" indent="-396875" algn="just">
              <a:spcAft>
                <a:spcPts val="1200"/>
              </a:spcAft>
            </a:pPr>
            <a:r>
              <a:rPr lang="fr-FR" sz="2600" i="1" dirty="0">
                <a:solidFill>
                  <a:schemeClr val="tx1"/>
                </a:solidFill>
                <a:latin typeface="Calibri" panose="020F0502020204030204" pitchFamily="34" charset="0"/>
                <a:cs typeface="Calibri" panose="020F0502020204030204" pitchFamily="34" charset="0"/>
              </a:rPr>
              <a:t>4</a:t>
            </a:r>
            <a:r>
              <a:rPr lang="fr-FR" sz="2600" i="1" dirty="0">
                <a:latin typeface="Calibri" panose="020F0502020204030204" pitchFamily="34" charset="0"/>
                <a:cs typeface="Calibri" panose="020F0502020204030204" pitchFamily="34" charset="0"/>
              </a:rPr>
              <a:t>. 	</a:t>
            </a:r>
            <a:r>
              <a:rPr lang="fr-FR" sz="2600" b="1" i="1" u="sng" dirty="0">
                <a:latin typeface="Calibri" panose="020F0502020204030204" pitchFamily="34" charset="0"/>
                <a:cs typeface="Calibri" panose="020F0502020204030204" pitchFamily="34" charset="0"/>
              </a:rPr>
              <a:t>Améliorer la circulation de l’information de surveillance</a:t>
            </a:r>
            <a:r>
              <a:rPr lang="fr-FR" sz="2600" i="1" dirty="0">
                <a:latin typeface="Calibri" panose="020F0502020204030204" pitchFamily="34" charset="0"/>
                <a:cs typeface="Calibri" panose="020F0502020204030204" pitchFamily="34" charset="0"/>
              </a:rPr>
              <a:t> </a:t>
            </a:r>
            <a:r>
              <a:rPr lang="fr-FR" sz="2600" dirty="0">
                <a:latin typeface="Calibri" panose="020F0502020204030204" pitchFamily="34" charset="0"/>
                <a:cs typeface="Calibri" panose="020F0502020204030204" pitchFamily="34" charset="0"/>
              </a:rPr>
              <a:t>entre les niveaux du système de santé et d’autres systèmes de santé.</a:t>
            </a:r>
          </a:p>
          <a:p>
            <a:pPr marL="396875" indent="-396875" algn="just">
              <a:spcAft>
                <a:spcPts val="1200"/>
              </a:spcAft>
            </a:pPr>
            <a:r>
              <a:rPr lang="fr-FR" sz="2600" dirty="0">
                <a:solidFill>
                  <a:schemeClr val="tx1"/>
                </a:solidFill>
                <a:latin typeface="Calibri" panose="020F0502020204030204" pitchFamily="34" charset="0"/>
                <a:cs typeface="Calibri" panose="020F0502020204030204" pitchFamily="34" charset="0"/>
              </a:rPr>
              <a:t>5</a:t>
            </a:r>
            <a:r>
              <a:rPr lang="fr-FR" sz="2600" dirty="0">
                <a:latin typeface="Calibri" panose="020F0502020204030204" pitchFamily="34" charset="0"/>
                <a:cs typeface="Calibri" panose="020F0502020204030204" pitchFamily="34" charset="0"/>
              </a:rPr>
              <a:t>. </a:t>
            </a:r>
            <a:r>
              <a:rPr lang="fr-FR" sz="2600" b="1" i="1" u="sng" dirty="0">
                <a:latin typeface="Calibri" panose="020F0502020204030204" pitchFamily="34" charset="0"/>
                <a:cs typeface="Calibri" panose="020F0502020204030204" pitchFamily="34" charset="0"/>
              </a:rPr>
              <a:t>Mettre en place de solides systèmes</a:t>
            </a:r>
            <a:r>
              <a:rPr lang="fr-FR" sz="2600" dirty="0">
                <a:latin typeface="Calibri" panose="020F0502020204030204" pitchFamily="34" charset="0"/>
                <a:cs typeface="Calibri" panose="020F0502020204030204" pitchFamily="34" charset="0"/>
              </a:rPr>
              <a:t> et réseaux de laboratoires aux niveaux national, régional et sous-régional.</a:t>
            </a:r>
          </a:p>
          <a:p>
            <a:pPr marL="396875" indent="-396875" algn="just">
              <a:spcAft>
                <a:spcPts val="1200"/>
              </a:spcAft>
            </a:pPr>
            <a:r>
              <a:rPr lang="fr-FR" sz="2600" i="1" dirty="0">
                <a:solidFill>
                  <a:schemeClr val="tx1"/>
                </a:solidFill>
                <a:latin typeface="Calibri" panose="020F0502020204030204" pitchFamily="34" charset="0"/>
                <a:cs typeface="Calibri" panose="020F0502020204030204" pitchFamily="34" charset="0"/>
              </a:rPr>
              <a:t>6.</a:t>
            </a:r>
            <a:r>
              <a:rPr lang="fr-FR" sz="2600" b="1" i="1" dirty="0">
                <a:latin typeface="Calibri" panose="020F0502020204030204" pitchFamily="34" charset="0"/>
                <a:cs typeface="Calibri" panose="020F0502020204030204" pitchFamily="34" charset="0"/>
              </a:rPr>
              <a:t> </a:t>
            </a:r>
            <a:r>
              <a:rPr lang="fr-FR" sz="2600" b="1" i="1" u="sng" dirty="0">
                <a:latin typeface="Calibri" panose="020F0502020204030204" pitchFamily="34" charset="0"/>
                <a:cs typeface="Calibri" panose="020F0502020204030204" pitchFamily="34" charset="0"/>
              </a:rPr>
              <a:t>Déclencher des enquêtes épidémiologiques</a:t>
            </a:r>
            <a:r>
              <a:rPr lang="fr-FR" sz="2600" b="1" i="1" dirty="0">
                <a:latin typeface="Calibri" panose="020F0502020204030204" pitchFamily="34" charset="0"/>
                <a:cs typeface="Calibri" panose="020F0502020204030204" pitchFamily="34" charset="0"/>
              </a:rPr>
              <a:t> </a:t>
            </a:r>
            <a:r>
              <a:rPr lang="fr-FR" sz="2600" dirty="0">
                <a:latin typeface="Calibri" panose="020F0502020204030204" pitchFamily="34" charset="0"/>
                <a:cs typeface="Calibri" panose="020F0502020204030204" pitchFamily="34" charset="0"/>
              </a:rPr>
              <a:t>sur les problèmes de santé publique notifiés et la mise en œuvre d’interventions de santé publique efficaces.</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42073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384"/>
            <a:ext cx="9144000" cy="1152128"/>
          </a:xfrm>
          <a:solidFill>
            <a:srgbClr val="1E7FB8"/>
          </a:solidFill>
        </p:spPr>
        <p:txBody>
          <a:bodyPr/>
          <a:lstStyle/>
          <a:p>
            <a:pPr algn="ctr"/>
            <a:r>
              <a:rPr lang="fr-FR" sz="3000" dirty="0">
                <a:solidFill>
                  <a:schemeClr val="bg1"/>
                </a:solidFill>
              </a:rPr>
              <a:t>Objectifs spécifiques de la SIMR – 3</a:t>
            </a:r>
            <a:endParaRPr lang="fr-FR" sz="3000" dirty="0">
              <a:solidFill>
                <a:schemeClr val="bg1"/>
              </a:solidFill>
              <a:latin typeface="+mn-lt"/>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45672" y="1417616"/>
            <a:ext cx="8452655" cy="4401205"/>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517525" indent="-517525" algn="just">
              <a:spcAft>
                <a:spcPts val="1200"/>
              </a:spcAft>
            </a:pPr>
            <a:r>
              <a:rPr lang="fr-FR" sz="2600" dirty="0">
                <a:solidFill>
                  <a:schemeClr val="tx1"/>
                </a:solidFill>
                <a:latin typeface="Calibri" panose="020F0502020204030204" pitchFamily="34" charset="0"/>
                <a:cs typeface="Calibri" panose="020F0502020204030204" pitchFamily="34" charset="0"/>
              </a:rPr>
              <a:t>7.</a:t>
            </a:r>
            <a:r>
              <a:rPr lang="fr-FR" sz="2600" dirty="0">
                <a:solidFill>
                  <a:srgbClr val="FF0000"/>
                </a:solidFill>
                <a:latin typeface="Calibri" panose="020F0502020204030204" pitchFamily="34" charset="0"/>
                <a:cs typeface="Calibri" panose="020F0502020204030204" pitchFamily="34" charset="0"/>
              </a:rPr>
              <a:t> 	</a:t>
            </a:r>
            <a:r>
              <a:rPr lang="fr-FR" sz="2600" b="1" i="1" u="sng" dirty="0">
                <a:latin typeface="Calibri" panose="020F0502020204030204" pitchFamily="34" charset="0"/>
                <a:cs typeface="Calibri" panose="020F0502020204030204" pitchFamily="34" charset="0"/>
              </a:rPr>
              <a:t>Organiser une riposte efficace</a:t>
            </a:r>
            <a:r>
              <a:rPr lang="fr-FR" sz="2600" i="1" dirty="0">
                <a:latin typeface="Calibri" panose="020F0502020204030204" pitchFamily="34" charset="0"/>
                <a:cs typeface="Calibri" panose="020F0502020204030204" pitchFamily="34" charset="0"/>
              </a:rPr>
              <a:t> </a:t>
            </a:r>
            <a:r>
              <a:rPr lang="fr-FR" sz="2600" dirty="0">
                <a:latin typeface="Calibri" panose="020F0502020204030204" pitchFamily="34" charset="0"/>
                <a:cs typeface="Calibri" panose="020F0502020204030204" pitchFamily="34" charset="0"/>
              </a:rPr>
              <a:t>aux situations d’urgence de santé publique.</a:t>
            </a:r>
          </a:p>
          <a:p>
            <a:pPr marL="517525" indent="-517525" algn="just">
              <a:spcAft>
                <a:spcPts val="1200"/>
              </a:spcAft>
            </a:pPr>
            <a:r>
              <a:rPr lang="fr-FR" sz="2600" dirty="0">
                <a:solidFill>
                  <a:schemeClr val="tx1"/>
                </a:solidFill>
                <a:latin typeface="Calibri" panose="020F0502020204030204" pitchFamily="34" charset="0"/>
                <a:cs typeface="Calibri" panose="020F0502020204030204" pitchFamily="34" charset="0"/>
              </a:rPr>
              <a:t>8.</a:t>
            </a:r>
            <a:r>
              <a:rPr lang="fr-FR" sz="2600" dirty="0">
                <a:solidFill>
                  <a:srgbClr val="FF0000"/>
                </a:solidFill>
                <a:latin typeface="Calibri" panose="020F0502020204030204" pitchFamily="34" charset="0"/>
                <a:cs typeface="Calibri" panose="020F0502020204030204" pitchFamily="34" charset="0"/>
              </a:rPr>
              <a:t> 	</a:t>
            </a:r>
            <a:r>
              <a:rPr lang="fr-FR" sz="2600" b="1" i="1" u="sng" dirty="0">
                <a:latin typeface="Calibri" panose="020F0502020204030204" pitchFamily="34" charset="0"/>
                <a:cs typeface="Calibri" panose="020F0502020204030204" pitchFamily="34" charset="0"/>
              </a:rPr>
              <a:t>Accroître la participation des cliniciens</a:t>
            </a:r>
            <a:r>
              <a:rPr lang="fr-FR" sz="2600" dirty="0">
                <a:latin typeface="Calibri" panose="020F0502020204030204" pitchFamily="34" charset="0"/>
                <a:cs typeface="Calibri" panose="020F0502020204030204" pitchFamily="34" charset="0"/>
              </a:rPr>
              <a:t> aux activités de surveillance.</a:t>
            </a:r>
          </a:p>
          <a:p>
            <a:pPr marL="517525" indent="-517525" algn="just">
              <a:spcAft>
                <a:spcPts val="1200"/>
              </a:spcAft>
            </a:pPr>
            <a:r>
              <a:rPr lang="fr-FR" sz="2600" dirty="0">
                <a:solidFill>
                  <a:schemeClr val="tx1"/>
                </a:solidFill>
                <a:latin typeface="Calibri" panose="020F0502020204030204" pitchFamily="34" charset="0"/>
                <a:cs typeface="Calibri" panose="020F0502020204030204" pitchFamily="34" charset="0"/>
              </a:rPr>
              <a:t>9.</a:t>
            </a:r>
            <a:r>
              <a:rPr lang="fr-FR" sz="2600" dirty="0">
                <a:solidFill>
                  <a:srgbClr val="FF0000"/>
                </a:solidFill>
                <a:latin typeface="Calibri" panose="020F0502020204030204" pitchFamily="34" charset="0"/>
                <a:cs typeface="Calibri" panose="020F0502020204030204" pitchFamily="34" charset="0"/>
              </a:rPr>
              <a:t> 	</a:t>
            </a:r>
            <a:r>
              <a:rPr lang="fr-FR" sz="2600" dirty="0">
                <a:latin typeface="Calibri" panose="020F0502020204030204" pitchFamily="34" charset="0"/>
                <a:cs typeface="Calibri" panose="020F0502020204030204" pitchFamily="34" charset="0"/>
              </a:rPr>
              <a:t>Mettre l’accent sur la </a:t>
            </a:r>
            <a:r>
              <a:rPr lang="fr-FR" sz="2600" b="1" i="1" u="sng" dirty="0">
                <a:latin typeface="Calibri" panose="020F0502020204030204" pitchFamily="34" charset="0"/>
                <a:cs typeface="Calibri" panose="020F0502020204030204" pitchFamily="34" charset="0"/>
              </a:rPr>
              <a:t>participation de la communauté</a:t>
            </a:r>
            <a:r>
              <a:rPr lang="fr-FR" sz="2600" dirty="0">
                <a:latin typeface="Calibri" panose="020F0502020204030204" pitchFamily="34" charset="0"/>
                <a:cs typeface="Calibri" panose="020F0502020204030204" pitchFamily="34" charset="0"/>
              </a:rPr>
              <a:t> à la détection et à la notification de tous les problèmes de santé publique ainsi qu’à la riposte à ces problèmes (humains et animaux), y compris la surveillance des cas et des événements, la riposte et la communication sur les risques conformément au RSI.</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C87D9C2E-2197-40C8-86EE-ADB755D0EB0C}"/>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3864331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84322" cy="1604501"/>
          </a:xfrm>
          <a:prstGeom prst="rect">
            <a:avLst/>
          </a:prstGeom>
        </p:spPr>
      </p:pic>
      <p:sp>
        <p:nvSpPr>
          <p:cNvPr id="7" name="TextBox 6"/>
          <p:cNvSpPr txBox="1"/>
          <p:nvPr/>
        </p:nvSpPr>
        <p:spPr>
          <a:xfrm>
            <a:off x="1444532" y="149731"/>
            <a:ext cx="6167527" cy="830997"/>
          </a:xfrm>
          <a:prstGeom prst="rect">
            <a:avLst/>
          </a:prstGeom>
          <a:noFill/>
        </p:spPr>
        <p:txBody>
          <a:bodyPr wrap="square" rtlCol="0">
            <a:spAutoFit/>
          </a:bodyPr>
          <a:lstStyle/>
          <a:p>
            <a:pPr algn="ctr"/>
            <a:r>
              <a:rPr lang="fr-FR" sz="2400" b="1" dirty="0">
                <a:solidFill>
                  <a:schemeClr val="bg1"/>
                </a:solidFill>
                <a:latin typeface="Calibri" panose="020F0502020204030204" pitchFamily="34" charset="0"/>
                <a:cs typeface="Calibri" panose="020F0502020204030204" pitchFamily="34" charset="0"/>
              </a:rPr>
              <a:t>Fonctions essentielles de la SIMR et différents niveaux des systèmes de santé</a:t>
            </a:r>
            <a:endParaRPr lang="fr-FR" sz="2400" b="1" dirty="0">
              <a:solidFill>
                <a:prstClr val="white"/>
              </a:solidFill>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32709"/>
            <a:ext cx="1162727" cy="15211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1" name="Group 20"/>
          <p:cNvGrpSpPr/>
          <p:nvPr/>
        </p:nvGrpSpPr>
        <p:grpSpPr>
          <a:xfrm>
            <a:off x="171172" y="1412776"/>
            <a:ext cx="1867930" cy="4680520"/>
            <a:chOff x="1600200" y="908512"/>
            <a:chExt cx="1867930" cy="5253187"/>
          </a:xfrm>
        </p:grpSpPr>
        <p:sp>
          <p:nvSpPr>
            <p:cNvPr id="22" name="TextBox 21"/>
            <p:cNvSpPr txBox="1"/>
            <p:nvPr/>
          </p:nvSpPr>
          <p:spPr>
            <a:xfrm>
              <a:off x="1600200" y="908512"/>
              <a:ext cx="1828800" cy="62178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500" b="1" i="0" u="none" strike="noStrike" kern="0" cap="none" spc="0" normalizeH="0" baseline="0" dirty="0">
                  <a:ln>
                    <a:noFill/>
                  </a:ln>
                  <a:solidFill>
                    <a:prstClr val="white"/>
                  </a:solidFill>
                  <a:effectLst/>
                  <a:uLnTx/>
                  <a:uFillTx/>
                  <a:latin typeface="Calibri"/>
                  <a:ea typeface="+mn-ea"/>
                  <a:cs typeface="+mn-cs"/>
                </a:rPr>
                <a:t>Fonctions essentielles</a:t>
              </a:r>
            </a:p>
          </p:txBody>
        </p:sp>
        <p:sp>
          <p:nvSpPr>
            <p:cNvPr id="23" name="TextBox 22"/>
            <p:cNvSpPr txBox="1"/>
            <p:nvPr/>
          </p:nvSpPr>
          <p:spPr>
            <a:xfrm>
              <a:off x="1600200" y="1865343"/>
              <a:ext cx="1828800" cy="37997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600" b="1" i="0" u="none" strike="noStrike" kern="0" cap="none" spc="0" normalizeH="0" baseline="0" dirty="0">
                  <a:ln>
                    <a:noFill/>
                  </a:ln>
                  <a:solidFill>
                    <a:prstClr val="black"/>
                  </a:solidFill>
                  <a:effectLst/>
                  <a:uLnTx/>
                  <a:uFillTx/>
                  <a:latin typeface="Calibri"/>
                  <a:ea typeface="+mn-ea"/>
                  <a:cs typeface="+mn-cs"/>
                </a:rPr>
                <a:t>Identifier</a:t>
              </a:r>
            </a:p>
          </p:txBody>
        </p:sp>
        <p:sp>
          <p:nvSpPr>
            <p:cNvPr id="24" name="TextBox 23"/>
            <p:cNvSpPr txBox="1"/>
            <p:nvPr/>
          </p:nvSpPr>
          <p:spPr>
            <a:xfrm>
              <a:off x="1618736" y="2433127"/>
              <a:ext cx="1828800" cy="37997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600" b="1" i="0" u="none" strike="noStrike" kern="0" cap="none" spc="0" normalizeH="0" baseline="0" dirty="0">
                  <a:ln>
                    <a:noFill/>
                  </a:ln>
                  <a:solidFill>
                    <a:prstClr val="black"/>
                  </a:solidFill>
                  <a:effectLst/>
                  <a:uLnTx/>
                  <a:uFillTx/>
                  <a:latin typeface="Calibri"/>
                  <a:ea typeface="+mn-ea"/>
                  <a:cs typeface="+mn-cs"/>
                </a:rPr>
                <a:t>Notifier</a:t>
              </a:r>
            </a:p>
          </p:txBody>
        </p:sp>
        <p:sp>
          <p:nvSpPr>
            <p:cNvPr id="25" name="TextBox 24"/>
            <p:cNvSpPr txBox="1"/>
            <p:nvPr/>
          </p:nvSpPr>
          <p:spPr>
            <a:xfrm>
              <a:off x="1614616" y="2993496"/>
              <a:ext cx="1828800" cy="37997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600" b="1" i="0" u="none" strike="noStrike" kern="0" cap="none" spc="0" normalizeH="0" baseline="0" dirty="0">
                  <a:ln>
                    <a:noFill/>
                  </a:ln>
                  <a:solidFill>
                    <a:prstClr val="black"/>
                  </a:solidFill>
                  <a:effectLst/>
                  <a:uLnTx/>
                  <a:uFillTx/>
                  <a:latin typeface="Calibri"/>
                  <a:ea typeface="+mn-ea"/>
                  <a:cs typeface="+mn-cs"/>
                </a:rPr>
                <a:t>Analyser</a:t>
              </a:r>
            </a:p>
          </p:txBody>
        </p:sp>
        <p:sp>
          <p:nvSpPr>
            <p:cNvPr id="26" name="TextBox 25"/>
            <p:cNvSpPr txBox="1"/>
            <p:nvPr/>
          </p:nvSpPr>
          <p:spPr>
            <a:xfrm>
              <a:off x="1608438" y="3562720"/>
              <a:ext cx="1828800" cy="58723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dirty="0">
                  <a:ln>
                    <a:noFill/>
                  </a:ln>
                  <a:solidFill>
                    <a:prstClr val="black"/>
                  </a:solidFill>
                  <a:effectLst/>
                  <a:uLnTx/>
                  <a:uFillTx/>
                  <a:latin typeface="Calibri"/>
                  <a:ea typeface="+mn-ea"/>
                  <a:cs typeface="+mn-cs"/>
                </a:rPr>
                <a:t>Mener une investigation</a:t>
              </a:r>
            </a:p>
          </p:txBody>
        </p:sp>
        <p:sp>
          <p:nvSpPr>
            <p:cNvPr id="27" name="TextBox 26"/>
            <p:cNvSpPr txBox="1"/>
            <p:nvPr/>
          </p:nvSpPr>
          <p:spPr>
            <a:xfrm>
              <a:off x="1608438" y="4323646"/>
              <a:ext cx="1828800" cy="37997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600" b="1" i="0" u="none" strike="noStrike" kern="0" cap="none" spc="0" normalizeH="0" baseline="0" dirty="0">
                  <a:ln>
                    <a:noFill/>
                  </a:ln>
                  <a:solidFill>
                    <a:prstClr val="black"/>
                  </a:solidFill>
                  <a:effectLst/>
                  <a:uLnTx/>
                  <a:uFillTx/>
                  <a:latin typeface="Calibri"/>
                  <a:ea typeface="+mn-ea"/>
                  <a:cs typeface="+mn-cs"/>
                </a:rPr>
                <a:t>Se préparer</a:t>
              </a:r>
            </a:p>
          </p:txBody>
        </p:sp>
        <p:sp>
          <p:nvSpPr>
            <p:cNvPr id="28" name="TextBox 27"/>
            <p:cNvSpPr txBox="1"/>
            <p:nvPr/>
          </p:nvSpPr>
          <p:spPr>
            <a:xfrm>
              <a:off x="1616676" y="4784440"/>
              <a:ext cx="1828800" cy="37997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600" b="1" i="0" u="none" strike="noStrike" kern="0" cap="none" spc="0" normalizeH="0" baseline="0" dirty="0">
                  <a:ln>
                    <a:noFill/>
                  </a:ln>
                  <a:solidFill>
                    <a:prstClr val="black"/>
                  </a:solidFill>
                  <a:effectLst/>
                  <a:uLnTx/>
                  <a:uFillTx/>
                  <a:latin typeface="Calibri"/>
                  <a:ea typeface="+mn-ea"/>
                  <a:cs typeface="+mn-cs"/>
                </a:rPr>
                <a:t>Riposter </a:t>
              </a:r>
            </a:p>
          </p:txBody>
        </p:sp>
        <p:sp>
          <p:nvSpPr>
            <p:cNvPr id="29" name="TextBox 28"/>
            <p:cNvSpPr txBox="1"/>
            <p:nvPr/>
          </p:nvSpPr>
          <p:spPr>
            <a:xfrm>
              <a:off x="1635211" y="5293465"/>
              <a:ext cx="1828800" cy="37997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600" b="1" i="0" u="none" strike="noStrike" kern="0" cap="none" spc="0" normalizeH="0" baseline="0" dirty="0">
                  <a:ln>
                    <a:noFill/>
                  </a:ln>
                  <a:solidFill>
                    <a:prstClr val="black"/>
                  </a:solidFill>
                  <a:effectLst/>
                  <a:uLnTx/>
                  <a:uFillTx/>
                  <a:latin typeface="Calibri"/>
                  <a:ea typeface="+mn-ea"/>
                  <a:cs typeface="+mn-cs"/>
                </a:rPr>
                <a:t>Communiquer</a:t>
              </a:r>
            </a:p>
          </p:txBody>
        </p:sp>
        <p:sp>
          <p:nvSpPr>
            <p:cNvPr id="30" name="TextBox 29"/>
            <p:cNvSpPr txBox="1"/>
            <p:nvPr/>
          </p:nvSpPr>
          <p:spPr>
            <a:xfrm>
              <a:off x="1639330" y="5781722"/>
              <a:ext cx="1828800" cy="37997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600" b="1" i="0" u="none" strike="noStrike" kern="0" cap="none" spc="0" normalizeH="0" baseline="0" dirty="0">
                  <a:ln>
                    <a:noFill/>
                  </a:ln>
                  <a:solidFill>
                    <a:prstClr val="black"/>
                  </a:solidFill>
                  <a:effectLst/>
                  <a:uLnTx/>
                  <a:uFillTx/>
                  <a:latin typeface="Calibri"/>
                  <a:ea typeface="+mn-ea"/>
                  <a:cs typeface="+mn-cs"/>
                </a:rPr>
                <a:t>Évaluer</a:t>
              </a:r>
            </a:p>
          </p:txBody>
        </p:sp>
        <p:sp>
          <p:nvSpPr>
            <p:cNvPr id="31" name="Down Arrow 30"/>
            <p:cNvSpPr/>
            <p:nvPr/>
          </p:nvSpPr>
          <p:spPr>
            <a:xfrm>
              <a:off x="2362200" y="1555058"/>
              <a:ext cx="191530" cy="276080"/>
            </a:xfrm>
            <a:prstGeom prst="downArrow">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a:ln>
                  <a:noFill/>
                </a:ln>
                <a:solidFill>
                  <a:prstClr val="white"/>
                </a:solidFill>
                <a:effectLst/>
                <a:uLnTx/>
                <a:uFillTx/>
                <a:latin typeface="Calibri"/>
                <a:ea typeface="+mn-ea"/>
                <a:cs typeface="+mn-cs"/>
              </a:endParaRPr>
            </a:p>
          </p:txBody>
        </p:sp>
      </p:grpSp>
      <p:sp>
        <p:nvSpPr>
          <p:cNvPr id="32" name="Rectangle 31"/>
          <p:cNvSpPr/>
          <p:nvPr/>
        </p:nvSpPr>
        <p:spPr>
          <a:xfrm>
            <a:off x="2352505" y="2809260"/>
            <a:ext cx="2376263" cy="2046714"/>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R="0" lvl="0" algn="ctr" defTabSz="914400" eaLnBrk="1" fontAlgn="base" latinLnBrk="0" hangingPunct="1">
              <a:lnSpc>
                <a:spcPct val="100000"/>
              </a:lnSpc>
              <a:spcBef>
                <a:spcPct val="0"/>
              </a:spcBef>
              <a:spcAft>
                <a:spcPct val="0"/>
              </a:spcAft>
              <a:buClrTx/>
              <a:buSzTx/>
              <a:tabLst/>
              <a:defRPr/>
            </a:pPr>
            <a:r>
              <a:rPr kumimoji="0" lang="fr-FR" sz="1400" b="1" i="0" u="none" strike="noStrike" kern="0" cap="none" spc="0" normalizeH="0" baseline="0" dirty="0">
                <a:ln>
                  <a:noFill/>
                </a:ln>
                <a:solidFill>
                  <a:prstClr val="black"/>
                </a:solidFill>
                <a:effectLst/>
                <a:uLnTx/>
                <a:uFillTx/>
                <a:latin typeface="Calibri"/>
                <a:ea typeface="+mn-ea"/>
                <a:cs typeface="+mn-cs"/>
              </a:rPr>
              <a:t>Niveaux de mise en œuvre</a:t>
            </a:r>
          </a:p>
          <a:p>
            <a:pPr marR="0" lvl="0" defTabSz="914400" eaLnBrk="1" fontAlgn="base" latinLnBrk="0" hangingPunct="1">
              <a:lnSpc>
                <a:spcPct val="100000"/>
              </a:lnSpc>
              <a:spcBef>
                <a:spcPct val="0"/>
              </a:spcBef>
              <a:spcAft>
                <a:spcPct val="0"/>
              </a:spcAft>
              <a:buClrTx/>
              <a:buSzTx/>
              <a:tabLst/>
              <a:defRPr/>
            </a:pPr>
            <a:endParaRPr kumimoji="0" lang="fr-FR" sz="1400" b="1" i="0" u="none" strike="noStrike" kern="0" cap="none" spc="0" normalizeH="0" baseline="0" dirty="0">
              <a:ln>
                <a:noFill/>
              </a:ln>
              <a:solidFill>
                <a:prstClr val="black"/>
              </a:solidFill>
              <a:effectLst/>
              <a:uLnTx/>
              <a:uFillTx/>
              <a:latin typeface="Calibri"/>
              <a:ea typeface="+mn-ea"/>
              <a:cs typeface="+mn-cs"/>
            </a:endParaRPr>
          </a:p>
          <a:p>
            <a:pPr marL="342900" marR="0" lvl="0" indent="-342900" defTabSz="914400" eaLnBrk="1" fontAlgn="base" latinLnBrk="0" hangingPunct="1">
              <a:lnSpc>
                <a:spcPct val="100000"/>
              </a:lnSpc>
              <a:spcBef>
                <a:spcPct val="0"/>
              </a:spcBef>
              <a:spcAft>
                <a:spcPts val="600"/>
              </a:spcAft>
              <a:buClrTx/>
              <a:buSzTx/>
              <a:buFont typeface="+mj-lt"/>
              <a:buAutoNum type="arabicPeriod"/>
              <a:tabLst/>
              <a:defRPr/>
            </a:pPr>
            <a:r>
              <a:rPr kumimoji="0" lang="fr-FR" sz="1400" b="0" i="0" u="none" strike="noStrike" kern="0" cap="none" spc="0" normalizeH="0" baseline="0" dirty="0">
                <a:ln>
                  <a:noFill/>
                </a:ln>
                <a:solidFill>
                  <a:prstClr val="black"/>
                </a:solidFill>
                <a:effectLst/>
                <a:uLnTx/>
                <a:uFillTx/>
                <a:latin typeface="Calibri"/>
                <a:ea typeface="+mn-ea"/>
                <a:cs typeface="+mn-cs"/>
              </a:rPr>
              <a:t>Niveau communautaire</a:t>
            </a:r>
          </a:p>
          <a:p>
            <a:pPr marL="342900" marR="0" lvl="0" indent="-342900" defTabSz="914400" eaLnBrk="1" fontAlgn="base" latinLnBrk="0" hangingPunct="1">
              <a:lnSpc>
                <a:spcPct val="100000"/>
              </a:lnSpc>
              <a:spcBef>
                <a:spcPct val="0"/>
              </a:spcBef>
              <a:spcAft>
                <a:spcPts val="600"/>
              </a:spcAft>
              <a:buClrTx/>
              <a:buSzTx/>
              <a:buFont typeface="+mj-lt"/>
              <a:buAutoNum type="arabicPeriod"/>
              <a:tabLst/>
              <a:defRPr/>
            </a:pPr>
            <a:r>
              <a:rPr kumimoji="0" lang="fr-FR" sz="1400" b="0" i="0" u="none" strike="noStrike" kern="0" cap="none" spc="0" normalizeH="0" baseline="0" dirty="0">
                <a:ln>
                  <a:noFill/>
                </a:ln>
                <a:solidFill>
                  <a:prstClr val="black"/>
                </a:solidFill>
                <a:effectLst/>
                <a:uLnTx/>
                <a:uFillTx/>
                <a:latin typeface="Calibri"/>
                <a:ea typeface="+mn-ea"/>
                <a:cs typeface="+mn-cs"/>
              </a:rPr>
              <a:t>Niveau de l’établissement de santé</a:t>
            </a:r>
          </a:p>
          <a:p>
            <a:pPr marL="342900" marR="0" lvl="0" indent="-342900" defTabSz="914400" eaLnBrk="1" fontAlgn="base" latinLnBrk="0" hangingPunct="1">
              <a:lnSpc>
                <a:spcPct val="100000"/>
              </a:lnSpc>
              <a:spcBef>
                <a:spcPct val="0"/>
              </a:spcBef>
              <a:spcAft>
                <a:spcPts val="600"/>
              </a:spcAft>
              <a:buClrTx/>
              <a:buSzTx/>
              <a:buFont typeface="+mj-lt"/>
              <a:buAutoNum type="arabicPeriod"/>
              <a:tabLst/>
              <a:defRPr/>
            </a:pPr>
            <a:r>
              <a:rPr kumimoji="0" lang="fr-FR" sz="1400" b="0" i="0" u="none" strike="noStrike" kern="0" cap="none" spc="0" normalizeH="0" baseline="0" dirty="0">
                <a:ln>
                  <a:noFill/>
                </a:ln>
                <a:solidFill>
                  <a:prstClr val="black"/>
                </a:solidFill>
                <a:effectLst/>
                <a:uLnTx/>
                <a:uFillTx/>
                <a:latin typeface="Calibri"/>
                <a:ea typeface="+mn-ea"/>
                <a:cs typeface="+mn-cs"/>
              </a:rPr>
              <a:t>Niveau du distric</a:t>
            </a:r>
            <a:r>
              <a:rPr lang="fr-FR" sz="1400" kern="0" dirty="0">
                <a:solidFill>
                  <a:prstClr val="black"/>
                </a:solidFill>
                <a:latin typeface="Calibri"/>
              </a:rPr>
              <a:t>t, de la région ou de la province</a:t>
            </a:r>
            <a:endParaRPr kumimoji="0" lang="fr-FR" sz="1400" b="0" i="0" u="none" strike="noStrike" kern="0" cap="none" spc="0" normalizeH="0" baseline="0" dirty="0">
              <a:ln>
                <a:noFill/>
              </a:ln>
              <a:solidFill>
                <a:prstClr val="black"/>
              </a:solidFill>
              <a:effectLst/>
              <a:uLnTx/>
              <a:uFillTx/>
              <a:latin typeface="Calibri"/>
              <a:ea typeface="+mn-ea"/>
              <a:cs typeface="+mn-cs"/>
            </a:endParaRPr>
          </a:p>
          <a:p>
            <a:pPr marL="342900" marR="0" lvl="0" indent="-342900" defTabSz="914400" eaLnBrk="1" fontAlgn="base" latinLnBrk="0" hangingPunct="1">
              <a:lnSpc>
                <a:spcPct val="100000"/>
              </a:lnSpc>
              <a:spcBef>
                <a:spcPct val="0"/>
              </a:spcBef>
              <a:spcAft>
                <a:spcPct val="0"/>
              </a:spcAft>
              <a:buClrTx/>
              <a:buSzTx/>
              <a:buFont typeface="+mj-lt"/>
              <a:buAutoNum type="arabicPeriod"/>
              <a:tabLst/>
              <a:defRPr/>
            </a:pPr>
            <a:r>
              <a:rPr kumimoji="0" lang="fr-FR" sz="1400" b="0" i="0" u="none" strike="noStrike" kern="0" cap="none" spc="0" normalizeH="0" baseline="0" dirty="0">
                <a:ln>
                  <a:noFill/>
                </a:ln>
                <a:solidFill>
                  <a:prstClr val="black"/>
                </a:solidFill>
                <a:effectLst/>
                <a:uLnTx/>
                <a:uFillTx/>
                <a:latin typeface="Calibri"/>
                <a:ea typeface="+mn-ea"/>
                <a:cs typeface="+mn-cs"/>
              </a:rPr>
              <a:t>Niveau national</a:t>
            </a:r>
          </a:p>
        </p:txBody>
      </p:sp>
      <p:pic>
        <p:nvPicPr>
          <p:cNvPr id="10241"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2894" y="4771050"/>
            <a:ext cx="1789187" cy="12280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4925953" y="2530640"/>
            <a:ext cx="3842865"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1400" dirty="0">
                <a:latin typeface="Calibri" panose="020F0502020204030204" pitchFamily="34" charset="0"/>
                <a:cs typeface="Calibri" panose="020F0502020204030204" pitchFamily="34" charset="0"/>
              </a:rPr>
              <a:t>La SIMR est une stratégie complète </a:t>
            </a:r>
            <a:r>
              <a:rPr lang="fr-FR" sz="1400" b="1" dirty="0">
                <a:latin typeface="Calibri" panose="020F0502020204030204" pitchFamily="34" charset="0"/>
                <a:cs typeface="Calibri" panose="020F0502020204030204" pitchFamily="34" charset="0"/>
              </a:rPr>
              <a:t>fondée sur des données probantes</a:t>
            </a:r>
            <a:r>
              <a:rPr lang="fr-FR" sz="1400" dirty="0">
                <a:latin typeface="Calibri" panose="020F0502020204030204" pitchFamily="34" charset="0"/>
                <a:cs typeface="Calibri" panose="020F0502020204030204" pitchFamily="34" charset="0"/>
              </a:rPr>
              <a:t> pour le renforcement des systèmes nationaux de surveillance de la santé publique et de la riposte.</a:t>
            </a:r>
          </a:p>
        </p:txBody>
      </p:sp>
      <p:sp>
        <p:nvSpPr>
          <p:cNvPr id="3" name="Rectangle 2"/>
          <p:cNvSpPr/>
          <p:nvPr/>
        </p:nvSpPr>
        <p:spPr>
          <a:xfrm>
            <a:off x="4932038" y="3717032"/>
            <a:ext cx="3842865"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1400" dirty="0">
                <a:latin typeface="Calibri" panose="020F0502020204030204" pitchFamily="34" charset="0"/>
                <a:cs typeface="Calibri" panose="020F0502020204030204" pitchFamily="34" charset="0"/>
              </a:rPr>
              <a:t>La SIMR sert </a:t>
            </a:r>
            <a:r>
              <a:rPr lang="fr-FR" sz="1400" b="1" dirty="0">
                <a:latin typeface="Calibri" panose="020F0502020204030204" pitchFamily="34" charset="0"/>
                <a:cs typeface="Calibri" panose="020F0502020204030204" pitchFamily="34" charset="0"/>
              </a:rPr>
              <a:t>principalement</a:t>
            </a:r>
            <a:r>
              <a:rPr lang="fr-FR" sz="1400" dirty="0">
                <a:latin typeface="Calibri" panose="020F0502020204030204" pitchFamily="34" charset="0"/>
                <a:cs typeface="Calibri" panose="020F0502020204030204" pitchFamily="34" charset="0"/>
              </a:rPr>
              <a:t> à entreprendre la surveillance, l’investigation sur les flambées et la riposte aux maladies et événements prioritaires courants.</a:t>
            </a:r>
          </a:p>
        </p:txBody>
      </p:sp>
      <p:sp>
        <p:nvSpPr>
          <p:cNvPr id="20" name="Footer Placeholder 3">
            <a:extLst>
              <a:ext uri="{FF2B5EF4-FFF2-40B4-BE49-F238E27FC236}">
                <a16:creationId xmlns="" xmlns:a16="http://schemas.microsoft.com/office/drawing/2014/main" id="{0AD62200-A92A-459A-B6FF-DDF4880E611F}"/>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41759573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124744"/>
          </a:xfrm>
          <a:solidFill>
            <a:srgbClr val="1E7FB8"/>
          </a:solidFill>
        </p:spPr>
        <p:txBody>
          <a:bodyPr/>
          <a:lstStyle/>
          <a:p>
            <a:pPr algn="ctr" eaLnBrk="1" hangingPunct="1">
              <a:defRPr/>
            </a:pPr>
            <a:r>
              <a:rPr lang="fr-FR" sz="3000" b="1" dirty="0">
                <a:solidFill>
                  <a:schemeClr val="bg1"/>
                </a:solidFill>
              </a:rPr>
              <a:t>Règlement sanitaire international (2005)</a:t>
            </a:r>
            <a:endParaRPr lang="fr-FR" sz="3000" b="1" dirty="0">
              <a:solidFill>
                <a:schemeClr val="bg1"/>
              </a:solidFill>
              <a:effectLst>
                <a:outerShdw blurRad="38100" dist="38100" dir="2700000" algn="tl">
                  <a:srgbClr val="000000"/>
                </a:outerShdw>
              </a:effectLst>
            </a:endParaRPr>
          </a:p>
        </p:txBody>
      </p:sp>
      <p:sp>
        <p:nvSpPr>
          <p:cNvPr id="8195" name="Rectangle 3"/>
          <p:cNvSpPr>
            <a:spLocks noGrp="1" noChangeArrowheads="1"/>
          </p:cNvSpPr>
          <p:nvPr>
            <p:ph idx="1"/>
          </p:nvPr>
        </p:nvSpPr>
        <p:spPr>
          <a:xfrm>
            <a:off x="323528" y="1458813"/>
            <a:ext cx="5904656" cy="3940373"/>
          </a:xfrm>
        </p:spPr>
        <p:txBody>
          <a:bodyPr/>
          <a:lstStyle/>
          <a:p>
            <a:pPr algn="just" eaLnBrk="1" hangingPunct="1">
              <a:spcBef>
                <a:spcPts val="1200"/>
              </a:spcBef>
            </a:pPr>
            <a:r>
              <a:rPr lang="fr-FR" sz="2400" dirty="0">
                <a:solidFill>
                  <a:schemeClr val="tx2"/>
                </a:solidFill>
              </a:rPr>
              <a:t>En 2005, la résolution WHA58.3 a été  adoptée, RSI (2005). </a:t>
            </a:r>
          </a:p>
          <a:p>
            <a:pPr algn="just" eaLnBrk="1" hangingPunct="1">
              <a:spcBef>
                <a:spcPts val="1200"/>
              </a:spcBef>
            </a:pPr>
            <a:r>
              <a:rPr lang="fr-FR" sz="2400" dirty="0">
                <a:solidFill>
                  <a:schemeClr val="tx2"/>
                </a:solidFill>
              </a:rPr>
              <a:t>Le RSI (2005) est entré en vigueur le 15 juin 2007 conformément à l’Article 59, en replacement du RSI (1969).</a:t>
            </a:r>
          </a:p>
          <a:p>
            <a:pPr algn="just" eaLnBrk="1" hangingPunct="1">
              <a:spcBef>
                <a:spcPts val="1200"/>
              </a:spcBef>
            </a:pPr>
            <a:r>
              <a:rPr lang="fr-FR" altLang="zh-CN" sz="2400" dirty="0">
                <a:solidFill>
                  <a:schemeClr val="tx2"/>
                </a:solidFill>
                <a:ea typeface="SimSun" pitchFamily="2" charset="-122"/>
              </a:rPr>
              <a:t>Le RSI (2005) est juridiquement contraignant pour les 194 États Membres de l’OMS</a:t>
            </a:r>
          </a:p>
          <a:p>
            <a:pPr marL="773113" lvl="1" indent="-431800" eaLnBrk="1" hangingPunct="1">
              <a:buFont typeface="Wingdings" panose="05000000000000000000" pitchFamily="2" charset="2"/>
              <a:buChar char="§"/>
            </a:pPr>
            <a:r>
              <a:rPr lang="fr-FR" sz="2400" dirty="0">
                <a:solidFill>
                  <a:schemeClr val="tx2"/>
                </a:solidFill>
              </a:rPr>
              <a:t>au nombre desquels l’ensemble des 47 États Membres de la Région africaine.</a:t>
            </a:r>
            <a:endParaRPr lang="fr-FR" altLang="zh-CN" sz="2400" dirty="0">
              <a:solidFill>
                <a:schemeClr val="tx2"/>
              </a:solidFill>
              <a:ea typeface="SimSun" pitchFamily="2" charset="-122"/>
            </a:endParaRPr>
          </a:p>
        </p:txBody>
      </p:sp>
      <p:pic>
        <p:nvPicPr>
          <p:cNvPr id="8196" name="Picture 4"/>
          <p:cNvPicPr>
            <a:picLocks noGrp="1" noChangeAspect="1" noChangeArrowheads="1"/>
          </p:cNvPicPr>
          <p:nvPr>
            <p:ph type="body" sz="half" idx="4294967295"/>
          </p:nvPr>
        </p:nvPicPr>
        <p:blipFill>
          <a:blip r:embed="rId2" cstate="print"/>
          <a:srcRect/>
          <a:stretch>
            <a:fillRect/>
          </a:stretch>
        </p:blipFill>
        <p:spPr>
          <a:xfrm>
            <a:off x="6477000" y="1524000"/>
            <a:ext cx="2304173" cy="3489176"/>
          </a:xfrm>
          <a:noFill/>
        </p:spPr>
      </p:pic>
      <p:sp>
        <p:nvSpPr>
          <p:cNvPr id="5" name="Footer Placeholder 3">
            <a:extLst>
              <a:ext uri="{FF2B5EF4-FFF2-40B4-BE49-F238E27FC236}">
                <a16:creationId xmlns="" xmlns:a16="http://schemas.microsoft.com/office/drawing/2014/main" id="{91ED0555-5892-4D6C-BB81-ED36D32332BD}"/>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15306319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385"/>
            <a:ext cx="9143999" cy="1194969"/>
          </a:xfrm>
          <a:solidFill>
            <a:srgbClr val="1E7FB8"/>
          </a:solidFill>
        </p:spPr>
        <p:txBody>
          <a:bodyPr/>
          <a:lstStyle/>
          <a:p>
            <a:pPr lvl="0" algn="ctr"/>
            <a:r>
              <a:rPr lang="fr-FR" sz="3000" dirty="0">
                <a:solidFill>
                  <a:schemeClr val="bg1"/>
                </a:solidFill>
              </a:rPr>
              <a:t>But et portée du RSI (2005)</a:t>
            </a:r>
            <a:endParaRPr lang="fr-FR" altLang="en-US" sz="3000" dirty="0"/>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49</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E942F5C7-5CB4-48CE-8719-437A5CD8CCF9}"/>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
        <p:nvSpPr>
          <p:cNvPr id="7" name="TextBox 6">
            <a:extLst>
              <a:ext uri="{FF2B5EF4-FFF2-40B4-BE49-F238E27FC236}">
                <a16:creationId xmlns="" xmlns:a16="http://schemas.microsoft.com/office/drawing/2014/main" id="{E2BE7FAA-EF99-437C-9C76-6B5A1E8367E8}"/>
              </a:ext>
            </a:extLst>
          </p:cNvPr>
          <p:cNvSpPr txBox="1"/>
          <p:nvPr/>
        </p:nvSpPr>
        <p:spPr>
          <a:xfrm>
            <a:off x="330739" y="2348880"/>
            <a:ext cx="8482520" cy="2092881"/>
          </a:xfrm>
          <a:prstGeom prst="rect">
            <a:avLst/>
          </a:prstGeom>
          <a:noFill/>
          <a:ln w="19050">
            <a:solidFill>
              <a:schemeClr val="bg2"/>
            </a:solidFill>
          </a:ln>
        </p:spPr>
        <p:txBody>
          <a:bodyPr wrap="square" rtlCol="0" anchor="ctr">
            <a:spAutoFit/>
          </a:bodyPr>
          <a:lstStyle/>
          <a:p>
            <a:pPr algn="just"/>
            <a:r>
              <a:rPr lang="fr-FR" sz="2600" dirty="0">
                <a:latin typeface="Calibri" panose="020F0502020204030204" pitchFamily="34" charset="0"/>
                <a:cs typeface="Calibri" panose="020F0502020204030204" pitchFamily="34" charset="0"/>
              </a:rPr>
              <a:t>Prévenir </a:t>
            </a:r>
            <a:r>
              <a:rPr lang="fr-FR" sz="2600" b="1" u="sng" dirty="0">
                <a:solidFill>
                  <a:schemeClr val="dk1"/>
                </a:solidFill>
                <a:latin typeface="Calibri" panose="020F0502020204030204" pitchFamily="34" charset="0"/>
                <a:cs typeface="Calibri" panose="020F0502020204030204" pitchFamily="34" charset="0"/>
              </a:rPr>
              <a:t>la propagation internationale des maladies, </a:t>
            </a:r>
            <a:r>
              <a:rPr lang="fr-FR" sz="2600" dirty="0">
                <a:latin typeface="Calibri" panose="020F0502020204030204" pitchFamily="34" charset="0"/>
                <a:cs typeface="Calibri" panose="020F0502020204030204" pitchFamily="34" charset="0"/>
              </a:rPr>
              <a:t>s’en protéger, les maîtriser et y riposter par des </a:t>
            </a:r>
            <a:r>
              <a:rPr lang="fr-FR" sz="2600" b="1" u="sng" dirty="0">
                <a:solidFill>
                  <a:schemeClr val="dk1"/>
                </a:solidFill>
                <a:latin typeface="Calibri" panose="020F0502020204030204" pitchFamily="34" charset="0"/>
                <a:cs typeface="Calibri" panose="020F0502020204030204" pitchFamily="34" charset="0"/>
              </a:rPr>
              <a:t>actions de santé publique </a:t>
            </a:r>
            <a:r>
              <a:rPr lang="fr-FR" sz="2600" dirty="0">
                <a:latin typeface="Calibri" panose="020F0502020204030204" pitchFamily="34" charset="0"/>
                <a:cs typeface="Calibri" panose="020F0502020204030204" pitchFamily="34" charset="0"/>
              </a:rPr>
              <a:t>qui soient pertinentes et limitées aux risques qu’elles présentent pour la santé publique, et évitant de créer toute entrave inutile au trafic international.</a:t>
            </a:r>
          </a:p>
        </p:txBody>
      </p:sp>
    </p:spTree>
    <p:extLst>
      <p:ext uri="{BB962C8B-B14F-4D97-AF65-F5344CB8AC3E}">
        <p14:creationId xmlns:p14="http://schemas.microsoft.com/office/powerpoint/2010/main" val="2999996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endParaRPr lang="fr-FR" dirty="0"/>
          </a:p>
        </p:txBody>
      </p:sp>
      <p:sp>
        <p:nvSpPr>
          <p:cNvPr id="9" name="Footer Placeholder 3"/>
          <p:cNvSpPr>
            <a:spLocks noGrp="1"/>
          </p:cNvSpPr>
          <p:nvPr>
            <p:ph type="ftr" sz="quarter" idx="3"/>
          </p:nvPr>
        </p:nvSpPr>
        <p:spPr/>
        <p:txBody>
          <a:bodyPr/>
          <a:lstStyle/>
          <a:p>
            <a:pPr marL="0" marR="0" lvl="0" indent="0" algn="ctr" defTabSz="684591"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effectLst/>
                <a:uLnTx/>
                <a:uFillTx/>
                <a:latin typeface="Arial Bold"/>
                <a:ea typeface="+mn-ea"/>
                <a:cs typeface="Arial Bold"/>
              </a:rPr>
              <a:t>CPI-WHE-WHO/AFRO</a:t>
            </a:r>
          </a:p>
        </p:txBody>
      </p:sp>
      <p:sp>
        <p:nvSpPr>
          <p:cNvPr id="12" name="TextBox 11"/>
          <p:cNvSpPr txBox="1"/>
          <p:nvPr/>
        </p:nvSpPr>
        <p:spPr>
          <a:xfrm>
            <a:off x="424933" y="1211779"/>
            <a:ext cx="8330064" cy="4708981"/>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spcBef>
                <a:spcPts val="600"/>
              </a:spcBef>
              <a:spcAft>
                <a:spcPts val="0"/>
              </a:spcAft>
              <a:buClrTx/>
              <a:buSzTx/>
              <a:buFontTx/>
              <a:buNone/>
              <a:tabLst/>
              <a:defRPr/>
            </a:pPr>
            <a:r>
              <a:rPr lang="fr-FR" sz="2400" b="1" dirty="0">
                <a:solidFill>
                  <a:prstClr val="black"/>
                </a:solidFill>
                <a:latin typeface="Calibri" panose="020F0502020204030204" pitchFamily="34" charset="0"/>
                <a:cs typeface="Calibri" panose="020F0502020204030204" pitchFamily="34" charset="0"/>
              </a:rPr>
              <a:t>Les participants seront en mesure de comprendre :</a:t>
            </a:r>
            <a:endParaRPr kumimoji="0" lang="fr-FR"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indent="-285750">
              <a:spcBef>
                <a:spcPts val="900"/>
              </a:spcBef>
              <a:buSzPct val="110000"/>
              <a:buFont typeface="Arial" panose="020B0604020202020204" pitchFamily="34" charset="0"/>
              <a:buChar char="•"/>
            </a:pPr>
            <a:r>
              <a:rPr lang="fr-FR" sz="2400" dirty="0">
                <a:latin typeface="Calibri" panose="020F0502020204030204" pitchFamily="34" charset="0"/>
                <a:cs typeface="Calibri" panose="020F0502020204030204" pitchFamily="34" charset="0"/>
              </a:rPr>
              <a:t>la structuration du cours de formation à la SIMR ;</a:t>
            </a:r>
          </a:p>
          <a:p>
            <a:pPr marL="285750" indent="-285750">
              <a:spcBef>
                <a:spcPts val="900"/>
              </a:spcBef>
              <a:buSzPct val="110000"/>
              <a:buFont typeface="Arial" panose="020B0604020202020204" pitchFamily="34" charset="0"/>
              <a:buChar char="•"/>
            </a:pPr>
            <a:r>
              <a:rPr lang="fr-FR" sz="2400" dirty="0">
                <a:latin typeface="Calibri" panose="020F0502020204030204" pitchFamily="34" charset="0"/>
                <a:cs typeface="Calibri" panose="020F0502020204030204" pitchFamily="34" charset="0"/>
              </a:rPr>
              <a:t>les concepts fondamentaux de la surveillance de la santé publique ;</a:t>
            </a:r>
          </a:p>
          <a:p>
            <a:pPr marL="285750" indent="-285750">
              <a:spcBef>
                <a:spcPts val="900"/>
              </a:spcBef>
              <a:buSzPct val="110000"/>
              <a:buFont typeface="Arial" panose="020B0604020202020204" pitchFamily="34" charset="0"/>
              <a:buChar char="•"/>
            </a:pPr>
            <a:r>
              <a:rPr lang="fr-FR" sz="2400" dirty="0">
                <a:latin typeface="Calibri" panose="020F0502020204030204" pitchFamily="34" charset="0"/>
                <a:cs typeface="Calibri" panose="020F0502020204030204" pitchFamily="34" charset="0"/>
              </a:rPr>
              <a:t>les objectifs et les fonctions essentielles de la SIMR ;</a:t>
            </a:r>
          </a:p>
          <a:p>
            <a:pPr marL="285750" indent="-285750">
              <a:spcBef>
                <a:spcPts val="900"/>
              </a:spcBef>
              <a:buSzPct val="110000"/>
              <a:buFont typeface="Arial" panose="020B0604020202020204" pitchFamily="34" charset="0"/>
              <a:buChar char="•"/>
            </a:pPr>
            <a:r>
              <a:rPr lang="fr-FR" sz="2400" dirty="0">
                <a:latin typeface="Calibri" panose="020F0502020204030204" pitchFamily="34" charset="0"/>
                <a:cs typeface="Calibri" panose="020F0502020204030204" pitchFamily="34" charset="0"/>
              </a:rPr>
              <a:t>les rôles et responsabilités des différents acteurs de la SIMR ;</a:t>
            </a:r>
          </a:p>
          <a:p>
            <a:pPr marL="285750" indent="-285750">
              <a:spcBef>
                <a:spcPts val="900"/>
              </a:spcBef>
              <a:buSzPct val="110000"/>
              <a:buFont typeface="Arial" panose="020B0604020202020204" pitchFamily="34" charset="0"/>
              <a:buChar char="•"/>
            </a:pPr>
            <a:r>
              <a:rPr lang="fr-FR" sz="2400" dirty="0">
                <a:latin typeface="Calibri" panose="020F0502020204030204" pitchFamily="34" charset="0"/>
                <a:cs typeface="Calibri" panose="020F0502020204030204" pitchFamily="34" charset="0"/>
              </a:rPr>
              <a:t>le RSI et son lien avec la SIMR ;</a:t>
            </a:r>
          </a:p>
          <a:p>
            <a:pPr marL="285750" indent="-285750">
              <a:spcBef>
                <a:spcPts val="900"/>
              </a:spcBef>
              <a:buSzPct val="110000"/>
              <a:buFont typeface="Arial" panose="020B0604020202020204" pitchFamily="34" charset="0"/>
              <a:buChar char="•"/>
            </a:pPr>
            <a:r>
              <a:rPr lang="fr-FR" sz="2400" dirty="0">
                <a:latin typeface="Calibri" panose="020F0502020204030204" pitchFamily="34" charset="0"/>
                <a:cs typeface="Calibri" panose="020F0502020204030204" pitchFamily="34" charset="0"/>
              </a:rPr>
              <a:t>l’application de l’approche « Un monde, une santé » à la SIMR ;</a:t>
            </a:r>
          </a:p>
          <a:p>
            <a:pPr marL="285750" lvl="0" indent="-285750">
              <a:spcBef>
                <a:spcPts val="900"/>
              </a:spcBef>
              <a:buSzPct val="110000"/>
              <a:buFont typeface="Arial" panose="020B0604020202020204" pitchFamily="34" charset="0"/>
              <a:buChar char="•"/>
            </a:pPr>
            <a:r>
              <a:rPr lang="fr-FR" sz="2400" dirty="0">
                <a:latin typeface="Calibri" panose="020F0502020204030204" pitchFamily="34" charset="0"/>
                <a:cs typeface="Calibri" panose="020F0502020204030204" pitchFamily="34" charset="0"/>
              </a:rPr>
              <a:t>les autres liens de la SIMR  ;</a:t>
            </a:r>
          </a:p>
          <a:p>
            <a:pPr marL="285750" indent="-285750">
              <a:spcBef>
                <a:spcPts val="900"/>
              </a:spcBef>
              <a:buSzPct val="110000"/>
              <a:buFont typeface="Arial" panose="020B0604020202020204" pitchFamily="34" charset="0"/>
              <a:buChar char="•"/>
            </a:pPr>
            <a:r>
              <a:rPr lang="fr-FR" sz="2400" dirty="0">
                <a:latin typeface="Calibri" panose="020F0502020204030204" pitchFamily="34" charset="0"/>
                <a:cs typeface="Calibri" panose="020F0502020204030204" pitchFamily="34" charset="0"/>
              </a:rPr>
              <a:t>les concepts de la surveillance à base communautaire (CBS).</a:t>
            </a:r>
          </a:p>
        </p:txBody>
      </p:sp>
      <p:sp>
        <p:nvSpPr>
          <p:cNvPr id="2" name="Title 1"/>
          <p:cNvSpPr>
            <a:spLocks noGrp="1"/>
          </p:cNvSpPr>
          <p:nvPr>
            <p:ph type="title"/>
          </p:nvPr>
        </p:nvSpPr>
        <p:spPr>
          <a:xfrm>
            <a:off x="0" y="0"/>
            <a:ext cx="9143999" cy="1124744"/>
          </a:xfrm>
          <a:solidFill>
            <a:srgbClr val="1E7FB8"/>
          </a:solidFill>
        </p:spPr>
        <p:txBody>
          <a:bodyPr/>
          <a:lstStyle/>
          <a:p>
            <a:pPr algn="ctr"/>
            <a:r>
              <a:rPr lang="fr-FR" sz="3000" dirty="0">
                <a:solidFill>
                  <a:schemeClr val="bg1"/>
                </a:solidFill>
              </a:rPr>
              <a:t>Objectifs d’apprentissage</a:t>
            </a:r>
          </a:p>
        </p:txBody>
      </p:sp>
    </p:spTree>
    <p:extLst>
      <p:ext uri="{BB962C8B-B14F-4D97-AF65-F5344CB8AC3E}">
        <p14:creationId xmlns:p14="http://schemas.microsoft.com/office/powerpoint/2010/main" val="10861350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2"/>
          <p:cNvSpPr>
            <a:spLocks noChangeArrowheads="1"/>
          </p:cNvSpPr>
          <p:nvPr/>
        </p:nvSpPr>
        <p:spPr bwMode="auto">
          <a:xfrm>
            <a:off x="0" y="0"/>
            <a:ext cx="9144000" cy="1295400"/>
          </a:xfrm>
          <a:prstGeom prst="rect">
            <a:avLst/>
          </a:prstGeom>
          <a:solidFill>
            <a:srgbClr val="1E7FB8"/>
          </a:solidFill>
          <a:ln w="9525">
            <a:noFill/>
            <a:miter lim="800000"/>
            <a:headEnd/>
            <a:tailEnd/>
          </a:ln>
          <a:effectLst/>
        </p:spPr>
        <p:txBody>
          <a:bodyPr anchor="ctr"/>
          <a:lstStyle/>
          <a:p>
            <a:pPr algn="ctr"/>
            <a:r>
              <a:rPr lang="fr-FR" sz="3000" b="1" dirty="0">
                <a:solidFill>
                  <a:schemeClr val="bg1"/>
                </a:solidFill>
                <a:latin typeface="Calibri" panose="020F0502020204030204" pitchFamily="34" charset="0"/>
                <a:cs typeface="Calibri" panose="020F0502020204030204" pitchFamily="34" charset="0"/>
              </a:rPr>
              <a:t>Mise en œuvre du RSI à travers la SIMR</a:t>
            </a:r>
          </a:p>
        </p:txBody>
      </p:sp>
      <p:grpSp>
        <p:nvGrpSpPr>
          <p:cNvPr id="14341" name="Group 6"/>
          <p:cNvGrpSpPr>
            <a:grpSpLocks/>
          </p:cNvGrpSpPr>
          <p:nvPr/>
        </p:nvGrpSpPr>
        <p:grpSpPr bwMode="auto">
          <a:xfrm>
            <a:off x="-46038" y="5627691"/>
            <a:ext cx="9190038" cy="1257695"/>
            <a:chOff x="-46222" y="5626893"/>
            <a:chExt cx="9190222" cy="1258506"/>
          </a:xfrm>
        </p:grpSpPr>
        <p:grpSp>
          <p:nvGrpSpPr>
            <p:cNvPr id="14342" name="Group 4"/>
            <p:cNvGrpSpPr>
              <a:grpSpLocks/>
            </p:cNvGrpSpPr>
            <p:nvPr/>
          </p:nvGrpSpPr>
          <p:grpSpPr bwMode="auto">
            <a:xfrm>
              <a:off x="-46222" y="6177054"/>
              <a:ext cx="9190222" cy="708345"/>
              <a:chOff x="-46222" y="5807722"/>
              <a:chExt cx="9190222" cy="708345"/>
            </a:xfrm>
          </p:grpSpPr>
          <p:sp>
            <p:nvSpPr>
              <p:cNvPr id="14344" name="TextBox 1"/>
              <p:cNvSpPr txBox="1">
                <a:spLocks noChangeArrowheads="1"/>
              </p:cNvSpPr>
              <p:nvPr/>
            </p:nvSpPr>
            <p:spPr bwMode="auto">
              <a:xfrm>
                <a:off x="-46222" y="5807724"/>
                <a:ext cx="2865622" cy="708343"/>
              </a:xfrm>
              <a:prstGeom prst="rect">
                <a:avLst/>
              </a:prstGeom>
              <a:solidFill>
                <a:srgbClr val="FFFF00"/>
              </a:solidFill>
              <a:ln w="9525">
                <a:noFill/>
                <a:miter lim="800000"/>
                <a:headEnd/>
                <a:tailEnd/>
              </a:ln>
            </p:spPr>
            <p:txBody>
              <a:bodyPr>
                <a:spAutoFit/>
              </a:bodyPr>
              <a:lstStyle/>
              <a:p>
                <a:r>
                  <a:rPr lang="fr-FR" sz="2000" b="1" dirty="0">
                    <a:latin typeface="Calibri" panose="020F0502020204030204" pitchFamily="34" charset="0"/>
                    <a:cs typeface="Calibri" panose="020F0502020204030204" pitchFamily="34" charset="0"/>
                  </a:rPr>
                  <a:t>La SIMR servira de véhicule au RSI.</a:t>
                </a:r>
              </a:p>
            </p:txBody>
          </p:sp>
          <p:sp>
            <p:nvSpPr>
              <p:cNvPr id="14345" name="TextBox 2"/>
              <p:cNvSpPr txBox="1">
                <a:spLocks noChangeArrowheads="1"/>
              </p:cNvSpPr>
              <p:nvPr/>
            </p:nvSpPr>
            <p:spPr bwMode="auto">
              <a:xfrm flipH="1">
                <a:off x="5580041" y="5807722"/>
                <a:ext cx="3563959" cy="708343"/>
              </a:xfrm>
              <a:prstGeom prst="rect">
                <a:avLst/>
              </a:prstGeom>
              <a:solidFill>
                <a:srgbClr val="FFFF00"/>
              </a:solidFill>
              <a:ln w="9525">
                <a:noFill/>
                <a:miter lim="800000"/>
                <a:headEnd/>
                <a:tailEnd/>
              </a:ln>
            </p:spPr>
            <p:txBody>
              <a:bodyPr wrap="square">
                <a:spAutoFit/>
              </a:bodyPr>
              <a:lstStyle/>
              <a:p>
                <a:r>
                  <a:rPr lang="fr-FR" sz="2000" b="1" dirty="0">
                    <a:latin typeface="Calibri" panose="020F0502020204030204" pitchFamily="34" charset="0"/>
                    <a:cs typeface="Calibri" panose="020F0502020204030204" pitchFamily="34" charset="0"/>
                  </a:rPr>
                  <a:t>Le RSI servira de force motrice à la SIMR.</a:t>
                </a:r>
              </a:p>
            </p:txBody>
          </p:sp>
        </p:grpSp>
        <p:sp>
          <p:nvSpPr>
            <p:cNvPr id="14343" name="TextBox 5"/>
            <p:cNvSpPr txBox="1">
              <a:spLocks noChangeArrowheads="1"/>
            </p:cNvSpPr>
            <p:nvPr/>
          </p:nvSpPr>
          <p:spPr bwMode="auto">
            <a:xfrm>
              <a:off x="-46222" y="5626893"/>
              <a:ext cx="9190222" cy="548994"/>
            </a:xfrm>
            <a:prstGeom prst="rect">
              <a:avLst/>
            </a:prstGeom>
            <a:solidFill>
              <a:srgbClr val="002060"/>
            </a:solidFill>
            <a:ln w="9525">
              <a:noFill/>
              <a:miter lim="800000"/>
              <a:headEnd/>
              <a:tailEnd/>
            </a:ln>
          </p:spPr>
          <p:txBody>
            <a:bodyPr>
              <a:spAutoFit/>
            </a:bodyPr>
            <a:lstStyle/>
            <a:p>
              <a:pPr algn="ctr"/>
              <a:r>
                <a:rPr lang="fr-FR" sz="2800" b="1" dirty="0">
                  <a:solidFill>
                    <a:srgbClr val="FF0000"/>
                  </a:solidFill>
                  <a:latin typeface="Aharoni" pitchFamily="2" charset="-79"/>
                  <a:cs typeface="Aharoni" pitchFamily="2" charset="-79"/>
                </a:rPr>
                <a:t>Synergie entre la SIMR et le RSI</a:t>
              </a:r>
            </a:p>
          </p:txBody>
        </p:sp>
      </p:grpSp>
      <p:pic>
        <p:nvPicPr>
          <p:cNvPr id="4" name="Picture 1">
            <a:extLst>
              <a:ext uri="{FF2B5EF4-FFF2-40B4-BE49-F238E27FC236}">
                <a16:creationId xmlns="" xmlns:a16="http://schemas.microsoft.com/office/drawing/2014/main" id="{3D8E79D6-1DE1-43E5-9009-1CCE35D71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16832"/>
            <a:ext cx="7743466" cy="33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11764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63600" y="115888"/>
            <a:ext cx="7788275" cy="576262"/>
          </a:xfrm>
          <a:effectLst>
            <a:outerShdw dist="17961" dir="2700000" algn="ctr" rotWithShape="0">
              <a:schemeClr val="bg2"/>
            </a:outerShdw>
          </a:effectLst>
        </p:spPr>
        <p:txBody>
          <a:bodyPr/>
          <a:lstStyle/>
          <a:p>
            <a:r>
              <a:rPr lang="fr-FR" sz="3000">
                <a:solidFill>
                  <a:schemeClr val="bg1"/>
                </a:solidFill>
              </a:rPr>
              <a:t>Decision instrument (Annex 2)</a:t>
            </a:r>
          </a:p>
        </p:txBody>
      </p:sp>
      <p:pic>
        <p:nvPicPr>
          <p:cNvPr id="16387" name="Picture 3"/>
          <p:cNvPicPr>
            <a:picLocks noChangeAspect="1" noChangeArrowheads="1"/>
          </p:cNvPicPr>
          <p:nvPr/>
        </p:nvPicPr>
        <p:blipFill>
          <a:blip r:embed="rId3" cstate="print"/>
          <a:srcRect/>
          <a:stretch>
            <a:fillRect/>
          </a:stretch>
        </p:blipFill>
        <p:spPr bwMode="auto">
          <a:xfrm>
            <a:off x="5441606" y="1259252"/>
            <a:ext cx="3378866" cy="4705371"/>
          </a:xfrm>
          <a:prstGeom prst="rect">
            <a:avLst/>
          </a:prstGeom>
          <a:noFill/>
          <a:ln w="9525">
            <a:noFill/>
            <a:miter lim="800000"/>
            <a:headEnd/>
            <a:tailEnd/>
          </a:ln>
        </p:spPr>
      </p:pic>
      <p:grpSp>
        <p:nvGrpSpPr>
          <p:cNvPr id="902148" name="Group 4"/>
          <p:cNvGrpSpPr>
            <a:grpSpLocks/>
          </p:cNvGrpSpPr>
          <p:nvPr/>
        </p:nvGrpSpPr>
        <p:grpSpPr bwMode="auto">
          <a:xfrm>
            <a:off x="252413" y="1288306"/>
            <a:ext cx="5254625" cy="844550"/>
            <a:chOff x="159" y="721"/>
            <a:chExt cx="3311" cy="532"/>
          </a:xfrm>
        </p:grpSpPr>
        <p:sp>
          <p:nvSpPr>
            <p:cNvPr id="902149" name="Text Box 5"/>
            <p:cNvSpPr txBox="1">
              <a:spLocks noChangeArrowheads="1"/>
            </p:cNvSpPr>
            <p:nvPr/>
          </p:nvSpPr>
          <p:spPr bwMode="auto">
            <a:xfrm>
              <a:off x="159" y="721"/>
              <a:ext cx="2540" cy="532"/>
            </a:xfrm>
            <a:prstGeom prst="rect">
              <a:avLst/>
            </a:prstGeom>
            <a:gradFill rotWithShape="1">
              <a:gsLst>
                <a:gs pos="0">
                  <a:schemeClr val="hlink">
                    <a:alpha val="44000"/>
                  </a:schemeClr>
                </a:gs>
                <a:gs pos="100000">
                  <a:schemeClr val="hlink">
                    <a:gamma/>
                    <a:tint val="53725"/>
                    <a:invGamma/>
                    <a:alpha val="48000"/>
                  </a:schemeClr>
                </a:gs>
              </a:gsLst>
              <a:lin ang="5400000" scaled="1"/>
            </a:gra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96" tIns="52148" rIns="104296" bIns="52148">
              <a:spAutoFit/>
            </a:bodyPr>
            <a:lstStyle>
              <a:lvl1pPr defTabSz="1042988" eaLnBrk="0" hangingPunct="0">
                <a:defRPr sz="3900" b="1">
                  <a:solidFill>
                    <a:srgbClr val="000066"/>
                  </a:solidFill>
                  <a:latin typeface="Arial" charset="0"/>
                  <a:cs typeface="Arial" charset="0"/>
                </a:defRPr>
              </a:lvl1pPr>
              <a:lvl2pPr marL="520700" defTabSz="1042988" eaLnBrk="0" hangingPunct="0">
                <a:defRPr sz="3900" b="1">
                  <a:solidFill>
                    <a:srgbClr val="000066"/>
                  </a:solidFill>
                  <a:latin typeface="Arial" charset="0"/>
                  <a:cs typeface="Arial" charset="0"/>
                </a:defRPr>
              </a:lvl2pPr>
              <a:lvl3pPr marL="1042988" defTabSz="1042988" eaLnBrk="0" hangingPunct="0">
                <a:defRPr sz="3900" b="1">
                  <a:solidFill>
                    <a:srgbClr val="000066"/>
                  </a:solidFill>
                  <a:latin typeface="Arial" charset="0"/>
                  <a:cs typeface="Arial" charset="0"/>
                </a:defRPr>
              </a:lvl3pPr>
              <a:lvl4pPr marL="1563688" defTabSz="1042988" eaLnBrk="0" hangingPunct="0">
                <a:defRPr sz="3900" b="1">
                  <a:solidFill>
                    <a:srgbClr val="000066"/>
                  </a:solidFill>
                  <a:latin typeface="Arial" charset="0"/>
                  <a:cs typeface="Arial" charset="0"/>
                </a:defRPr>
              </a:lvl4pPr>
              <a:lvl5pPr marL="2085975" defTabSz="1042988" eaLnBrk="0" hangingPunct="0">
                <a:defRPr sz="3900" b="1">
                  <a:solidFill>
                    <a:srgbClr val="000066"/>
                  </a:solidFill>
                  <a:latin typeface="Arial" charset="0"/>
                  <a:cs typeface="Arial" charset="0"/>
                </a:defRPr>
              </a:lvl5pPr>
              <a:lvl6pPr marL="2543175" defTabSz="1042988" rtl="1" eaLnBrk="0" fontAlgn="base" hangingPunct="0">
                <a:spcBef>
                  <a:spcPct val="0"/>
                </a:spcBef>
                <a:spcAft>
                  <a:spcPct val="0"/>
                </a:spcAft>
                <a:defRPr sz="3900" b="1">
                  <a:solidFill>
                    <a:srgbClr val="000066"/>
                  </a:solidFill>
                  <a:latin typeface="Arial" charset="0"/>
                  <a:cs typeface="Arial" charset="0"/>
                </a:defRPr>
              </a:lvl6pPr>
              <a:lvl7pPr marL="3000375" defTabSz="1042988" rtl="1" eaLnBrk="0" fontAlgn="base" hangingPunct="0">
                <a:spcBef>
                  <a:spcPct val="0"/>
                </a:spcBef>
                <a:spcAft>
                  <a:spcPct val="0"/>
                </a:spcAft>
                <a:defRPr sz="3900" b="1">
                  <a:solidFill>
                    <a:srgbClr val="000066"/>
                  </a:solidFill>
                  <a:latin typeface="Arial" charset="0"/>
                  <a:cs typeface="Arial" charset="0"/>
                </a:defRPr>
              </a:lvl7pPr>
              <a:lvl8pPr marL="3457575" defTabSz="1042988" rtl="1" eaLnBrk="0" fontAlgn="base" hangingPunct="0">
                <a:spcBef>
                  <a:spcPct val="0"/>
                </a:spcBef>
                <a:spcAft>
                  <a:spcPct val="0"/>
                </a:spcAft>
                <a:defRPr sz="3900" b="1">
                  <a:solidFill>
                    <a:srgbClr val="000066"/>
                  </a:solidFill>
                  <a:latin typeface="Arial" charset="0"/>
                  <a:cs typeface="Arial" charset="0"/>
                </a:defRPr>
              </a:lvl8pPr>
              <a:lvl9pPr marL="3914775"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spcBef>
                  <a:spcPct val="50000"/>
                </a:spcBef>
                <a:defRPr/>
              </a:pPr>
              <a:r>
                <a:rPr lang="fr-FR" sz="1200" b="0" dirty="0">
                  <a:solidFill>
                    <a:srgbClr val="002060"/>
                  </a:solidFill>
                </a:rPr>
                <a:t>Quatre (4) maladies doivent être notifiées : la poliomyélite </a:t>
              </a:r>
              <a:r>
                <a:rPr lang="fr-FR" sz="1200" dirty="0">
                  <a:solidFill>
                    <a:srgbClr val="002060"/>
                  </a:solidFill>
                </a:rPr>
                <a:t>(le poliovirus sauvage), la variole, la grippe humaine causée par un nouveau sous-type et </a:t>
              </a:r>
              <a:r>
                <a:rPr lang="fr-FR" sz="1200" dirty="0"/>
                <a:t>le syndrome respiratoire aigu sévère (SRAS). </a:t>
              </a:r>
              <a:r>
                <a:rPr lang="fr-FR" sz="1200" b="0" dirty="0">
                  <a:solidFill>
                    <a:srgbClr val="002060"/>
                  </a:solidFill>
                </a:rPr>
                <a:t> </a:t>
              </a:r>
            </a:p>
          </p:txBody>
        </p:sp>
        <p:sp>
          <p:nvSpPr>
            <p:cNvPr id="16404" name="Line 6"/>
            <p:cNvSpPr>
              <a:spLocks noChangeShapeType="1"/>
            </p:cNvSpPr>
            <p:nvPr/>
          </p:nvSpPr>
          <p:spPr bwMode="auto">
            <a:xfrm>
              <a:off x="2699" y="935"/>
              <a:ext cx="771" cy="318"/>
            </a:xfrm>
            <a:prstGeom prst="line">
              <a:avLst/>
            </a:prstGeom>
            <a:noFill/>
            <a:ln w="38100">
              <a:solidFill>
                <a:srgbClr val="FF0000"/>
              </a:solidFill>
              <a:round/>
              <a:headEnd/>
              <a:tailEnd type="triangle" w="med" len="med"/>
            </a:ln>
            <a:effectLst/>
          </p:spPr>
          <p:txBody>
            <a:bodyPr/>
            <a:lstStyle/>
            <a:p>
              <a:endParaRPr lang="fr-FR"/>
            </a:p>
          </p:txBody>
        </p:sp>
      </p:grpSp>
      <p:grpSp>
        <p:nvGrpSpPr>
          <p:cNvPr id="902151" name="Group 7"/>
          <p:cNvGrpSpPr>
            <a:grpSpLocks/>
          </p:cNvGrpSpPr>
          <p:nvPr/>
        </p:nvGrpSpPr>
        <p:grpSpPr bwMode="auto">
          <a:xfrm>
            <a:off x="252413" y="2471739"/>
            <a:ext cx="7415212" cy="1028700"/>
            <a:chOff x="159" y="1557"/>
            <a:chExt cx="4672" cy="648"/>
          </a:xfrm>
        </p:grpSpPr>
        <p:sp>
          <p:nvSpPr>
            <p:cNvPr id="902152" name="Text Box 8"/>
            <p:cNvSpPr txBox="1">
              <a:spLocks noChangeArrowheads="1"/>
            </p:cNvSpPr>
            <p:nvPr/>
          </p:nvSpPr>
          <p:spPr bwMode="auto">
            <a:xfrm>
              <a:off x="159" y="1557"/>
              <a:ext cx="2540" cy="648"/>
            </a:xfrm>
            <a:prstGeom prst="rect">
              <a:avLst/>
            </a:prstGeom>
            <a:gradFill rotWithShape="1">
              <a:gsLst>
                <a:gs pos="0">
                  <a:schemeClr val="hlink">
                    <a:alpha val="44000"/>
                  </a:schemeClr>
                </a:gs>
                <a:gs pos="100000">
                  <a:schemeClr val="hlink">
                    <a:gamma/>
                    <a:tint val="53725"/>
                    <a:invGamma/>
                    <a:alpha val="48000"/>
                  </a:schemeClr>
                </a:gs>
              </a:gsLst>
              <a:lin ang="5400000" scaled="1"/>
            </a:gra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96" tIns="52148" rIns="104296" bIns="52148">
              <a:spAutoFit/>
            </a:bodyPr>
            <a:lstStyle>
              <a:lvl1pPr defTabSz="1042988" eaLnBrk="0" hangingPunct="0">
                <a:defRPr sz="3900" b="1">
                  <a:solidFill>
                    <a:srgbClr val="000066"/>
                  </a:solidFill>
                  <a:latin typeface="Arial" charset="0"/>
                  <a:cs typeface="Arial" charset="0"/>
                </a:defRPr>
              </a:lvl1pPr>
              <a:lvl2pPr marL="520700" defTabSz="1042988" eaLnBrk="0" hangingPunct="0">
                <a:defRPr sz="3900" b="1">
                  <a:solidFill>
                    <a:srgbClr val="000066"/>
                  </a:solidFill>
                  <a:latin typeface="Arial" charset="0"/>
                  <a:cs typeface="Arial" charset="0"/>
                </a:defRPr>
              </a:lvl2pPr>
              <a:lvl3pPr marL="1042988" defTabSz="1042988" eaLnBrk="0" hangingPunct="0">
                <a:defRPr sz="3900" b="1">
                  <a:solidFill>
                    <a:srgbClr val="000066"/>
                  </a:solidFill>
                  <a:latin typeface="Arial" charset="0"/>
                  <a:cs typeface="Arial" charset="0"/>
                </a:defRPr>
              </a:lvl3pPr>
              <a:lvl4pPr marL="1563688" defTabSz="1042988" eaLnBrk="0" hangingPunct="0">
                <a:defRPr sz="3900" b="1">
                  <a:solidFill>
                    <a:srgbClr val="000066"/>
                  </a:solidFill>
                  <a:latin typeface="Arial" charset="0"/>
                  <a:cs typeface="Arial" charset="0"/>
                </a:defRPr>
              </a:lvl4pPr>
              <a:lvl5pPr marL="2085975" defTabSz="1042988" eaLnBrk="0" hangingPunct="0">
                <a:defRPr sz="3900" b="1">
                  <a:solidFill>
                    <a:srgbClr val="000066"/>
                  </a:solidFill>
                  <a:latin typeface="Arial" charset="0"/>
                  <a:cs typeface="Arial" charset="0"/>
                </a:defRPr>
              </a:lvl5pPr>
              <a:lvl6pPr marL="2543175" defTabSz="1042988" rtl="1" eaLnBrk="0" fontAlgn="base" hangingPunct="0">
                <a:spcBef>
                  <a:spcPct val="0"/>
                </a:spcBef>
                <a:spcAft>
                  <a:spcPct val="0"/>
                </a:spcAft>
                <a:defRPr sz="3900" b="1">
                  <a:solidFill>
                    <a:srgbClr val="000066"/>
                  </a:solidFill>
                  <a:latin typeface="Arial" charset="0"/>
                  <a:cs typeface="Arial" charset="0"/>
                </a:defRPr>
              </a:lvl6pPr>
              <a:lvl7pPr marL="3000375" defTabSz="1042988" rtl="1" eaLnBrk="0" fontAlgn="base" hangingPunct="0">
                <a:spcBef>
                  <a:spcPct val="0"/>
                </a:spcBef>
                <a:spcAft>
                  <a:spcPct val="0"/>
                </a:spcAft>
                <a:defRPr sz="3900" b="1">
                  <a:solidFill>
                    <a:srgbClr val="000066"/>
                  </a:solidFill>
                  <a:latin typeface="Arial" charset="0"/>
                  <a:cs typeface="Arial" charset="0"/>
                </a:defRPr>
              </a:lvl7pPr>
              <a:lvl8pPr marL="3457575" defTabSz="1042988" rtl="1" eaLnBrk="0" fontAlgn="base" hangingPunct="0">
                <a:spcBef>
                  <a:spcPct val="0"/>
                </a:spcBef>
                <a:spcAft>
                  <a:spcPct val="0"/>
                </a:spcAft>
                <a:defRPr sz="3900" b="1">
                  <a:solidFill>
                    <a:srgbClr val="000066"/>
                  </a:solidFill>
                  <a:latin typeface="Arial" charset="0"/>
                  <a:cs typeface="Arial" charset="0"/>
                </a:defRPr>
              </a:lvl8pPr>
              <a:lvl9pPr marL="3914775"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spcBef>
                  <a:spcPct val="50000"/>
                </a:spcBef>
                <a:defRPr/>
              </a:pPr>
              <a:r>
                <a:rPr lang="fr-FR" sz="1200" b="0" dirty="0">
                  <a:solidFill>
                    <a:srgbClr val="002060"/>
                  </a:solidFill>
                </a:rPr>
                <a:t>Les maladies qui devront toujours donner lieu à l’utilisation de l’algorithme : </a:t>
              </a:r>
              <a:r>
                <a:rPr lang="fr-FR" sz="1200" dirty="0">
                  <a:solidFill>
                    <a:srgbClr val="002060"/>
                  </a:solidFill>
                </a:rPr>
                <a:t>le</a:t>
              </a:r>
              <a:r>
                <a:rPr lang="fr-FR" sz="1200" b="0" dirty="0">
                  <a:solidFill>
                    <a:srgbClr val="002060"/>
                  </a:solidFill>
                </a:rPr>
                <a:t> </a:t>
              </a:r>
              <a:r>
                <a:rPr lang="fr-FR" sz="1200" dirty="0">
                  <a:solidFill>
                    <a:srgbClr val="002060"/>
                  </a:solidFill>
                </a:rPr>
                <a:t>choléra, la peste pneumonique, la fièvre jaune, les fièvres hémorragiques d’origine virale (Ebola, Lassa, Marburg), la fièvre du Nil occidental (WNF), autres…</a:t>
              </a:r>
              <a:r>
                <a:rPr lang="fr-FR" sz="1200" b="0" dirty="0">
                  <a:solidFill>
                    <a:srgbClr val="002060"/>
                  </a:solidFill>
                </a:rPr>
                <a:t>. </a:t>
              </a:r>
            </a:p>
          </p:txBody>
        </p:sp>
        <p:sp>
          <p:nvSpPr>
            <p:cNvPr id="16402" name="Line 9"/>
            <p:cNvSpPr>
              <a:spLocks noChangeShapeType="1"/>
            </p:cNvSpPr>
            <p:nvPr/>
          </p:nvSpPr>
          <p:spPr bwMode="auto">
            <a:xfrm flipV="1">
              <a:off x="2699" y="1570"/>
              <a:ext cx="2132" cy="182"/>
            </a:xfrm>
            <a:prstGeom prst="line">
              <a:avLst/>
            </a:prstGeom>
            <a:noFill/>
            <a:ln w="38100">
              <a:solidFill>
                <a:srgbClr val="FF0000"/>
              </a:solidFill>
              <a:round/>
              <a:headEnd/>
              <a:tailEnd type="triangle" w="med" len="med"/>
            </a:ln>
            <a:effectLst/>
          </p:spPr>
          <p:txBody>
            <a:bodyPr/>
            <a:lstStyle/>
            <a:p>
              <a:endParaRPr lang="fr-FR"/>
            </a:p>
          </p:txBody>
        </p:sp>
      </p:grpSp>
      <p:grpSp>
        <p:nvGrpSpPr>
          <p:cNvPr id="902154" name="Group 10"/>
          <p:cNvGrpSpPr>
            <a:grpSpLocks/>
          </p:cNvGrpSpPr>
          <p:nvPr/>
        </p:nvGrpSpPr>
        <p:grpSpPr bwMode="auto">
          <a:xfrm>
            <a:off x="250826" y="3163860"/>
            <a:ext cx="6554788" cy="1857376"/>
            <a:chOff x="158" y="1979"/>
            <a:chExt cx="4129" cy="1170"/>
          </a:xfrm>
        </p:grpSpPr>
        <p:sp>
          <p:nvSpPr>
            <p:cNvPr id="902155" name="Text Box 11"/>
            <p:cNvSpPr txBox="1">
              <a:spLocks noChangeArrowheads="1"/>
            </p:cNvSpPr>
            <p:nvPr/>
          </p:nvSpPr>
          <p:spPr bwMode="auto">
            <a:xfrm>
              <a:off x="158" y="2327"/>
              <a:ext cx="2540" cy="822"/>
            </a:xfrm>
            <a:prstGeom prst="rect">
              <a:avLst/>
            </a:prstGeom>
            <a:gradFill rotWithShape="1">
              <a:gsLst>
                <a:gs pos="0">
                  <a:schemeClr val="hlink">
                    <a:alpha val="44000"/>
                  </a:schemeClr>
                </a:gs>
                <a:gs pos="100000">
                  <a:schemeClr val="hlink">
                    <a:gamma/>
                    <a:tint val="53725"/>
                    <a:invGamma/>
                    <a:alpha val="48000"/>
                  </a:schemeClr>
                </a:gs>
              </a:gsLst>
              <a:lin ang="5400000" scaled="1"/>
            </a:gra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96" tIns="52148" rIns="104296" bIns="52148">
              <a:spAutoFit/>
            </a:bodyPr>
            <a:lstStyle>
              <a:lvl1pPr defTabSz="1042988" eaLnBrk="0" hangingPunct="0">
                <a:defRPr sz="3900" b="1">
                  <a:solidFill>
                    <a:srgbClr val="000066"/>
                  </a:solidFill>
                  <a:latin typeface="Arial" charset="0"/>
                  <a:cs typeface="Arial" charset="0"/>
                </a:defRPr>
              </a:lvl1pPr>
              <a:lvl2pPr marL="520700" defTabSz="1042988" eaLnBrk="0" hangingPunct="0">
                <a:defRPr sz="3900" b="1">
                  <a:solidFill>
                    <a:srgbClr val="000066"/>
                  </a:solidFill>
                  <a:latin typeface="Arial" charset="0"/>
                  <a:cs typeface="Arial" charset="0"/>
                </a:defRPr>
              </a:lvl2pPr>
              <a:lvl3pPr marL="1042988" defTabSz="1042988" eaLnBrk="0" hangingPunct="0">
                <a:defRPr sz="3900" b="1">
                  <a:solidFill>
                    <a:srgbClr val="000066"/>
                  </a:solidFill>
                  <a:latin typeface="Arial" charset="0"/>
                  <a:cs typeface="Arial" charset="0"/>
                </a:defRPr>
              </a:lvl3pPr>
              <a:lvl4pPr marL="1563688" defTabSz="1042988" eaLnBrk="0" hangingPunct="0">
                <a:defRPr sz="3900" b="1">
                  <a:solidFill>
                    <a:srgbClr val="000066"/>
                  </a:solidFill>
                  <a:latin typeface="Arial" charset="0"/>
                  <a:cs typeface="Arial" charset="0"/>
                </a:defRPr>
              </a:lvl4pPr>
              <a:lvl5pPr marL="2085975" defTabSz="1042988" eaLnBrk="0" hangingPunct="0">
                <a:defRPr sz="3900" b="1">
                  <a:solidFill>
                    <a:srgbClr val="000066"/>
                  </a:solidFill>
                  <a:latin typeface="Arial" charset="0"/>
                  <a:cs typeface="Arial" charset="0"/>
                </a:defRPr>
              </a:lvl5pPr>
              <a:lvl6pPr marL="2543175" defTabSz="1042988" rtl="1" eaLnBrk="0" fontAlgn="base" hangingPunct="0">
                <a:spcBef>
                  <a:spcPct val="0"/>
                </a:spcBef>
                <a:spcAft>
                  <a:spcPct val="0"/>
                </a:spcAft>
                <a:defRPr sz="3900" b="1">
                  <a:solidFill>
                    <a:srgbClr val="000066"/>
                  </a:solidFill>
                  <a:latin typeface="Arial" charset="0"/>
                  <a:cs typeface="Arial" charset="0"/>
                </a:defRPr>
              </a:lvl6pPr>
              <a:lvl7pPr marL="3000375" defTabSz="1042988" rtl="1" eaLnBrk="0" fontAlgn="base" hangingPunct="0">
                <a:spcBef>
                  <a:spcPct val="0"/>
                </a:spcBef>
                <a:spcAft>
                  <a:spcPct val="0"/>
                </a:spcAft>
                <a:defRPr sz="3900" b="1">
                  <a:solidFill>
                    <a:srgbClr val="000066"/>
                  </a:solidFill>
                  <a:latin typeface="Arial" charset="0"/>
                  <a:cs typeface="Arial" charset="0"/>
                </a:defRPr>
              </a:lvl7pPr>
              <a:lvl8pPr marL="3457575" defTabSz="1042988" rtl="1" eaLnBrk="0" fontAlgn="base" hangingPunct="0">
                <a:spcBef>
                  <a:spcPct val="0"/>
                </a:spcBef>
                <a:spcAft>
                  <a:spcPct val="0"/>
                </a:spcAft>
                <a:defRPr sz="3900" b="1">
                  <a:solidFill>
                    <a:srgbClr val="000066"/>
                  </a:solidFill>
                  <a:latin typeface="Arial" charset="0"/>
                  <a:cs typeface="Arial" charset="0"/>
                </a:defRPr>
              </a:lvl8pPr>
              <a:lvl9pPr marL="3914775"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spcBef>
                  <a:spcPct val="50000"/>
                </a:spcBef>
                <a:defRPr/>
              </a:pPr>
              <a:r>
                <a:rPr lang="fr-FR" sz="1200" b="0" dirty="0">
                  <a:solidFill>
                    <a:srgbClr val="002060"/>
                  </a:solidFill>
                </a:rPr>
                <a:t>Q1 : </a:t>
              </a:r>
              <a:r>
                <a:rPr lang="fr-FR" sz="1200" dirty="0">
                  <a:solidFill>
                    <a:srgbClr val="002060"/>
                  </a:solidFill>
                </a:rPr>
                <a:t>impact grave sur la santé publique ?</a:t>
              </a:r>
            </a:p>
            <a:p>
              <a:pPr eaLnBrk="1" hangingPunct="1">
                <a:spcBef>
                  <a:spcPct val="50000"/>
                </a:spcBef>
                <a:defRPr/>
              </a:pPr>
              <a:r>
                <a:rPr lang="fr-FR" sz="1200" b="0" dirty="0">
                  <a:solidFill>
                    <a:srgbClr val="002060"/>
                  </a:solidFill>
                </a:rPr>
                <a:t>Q2 : </a:t>
              </a:r>
              <a:r>
                <a:rPr lang="fr-FR" sz="1200" dirty="0">
                  <a:solidFill>
                    <a:srgbClr val="002060"/>
                  </a:solidFill>
                </a:rPr>
                <a:t>Inhabituel ou inattendu ?</a:t>
              </a:r>
            </a:p>
            <a:p>
              <a:pPr eaLnBrk="1" hangingPunct="1">
                <a:spcBef>
                  <a:spcPct val="50000"/>
                </a:spcBef>
                <a:defRPr/>
              </a:pPr>
              <a:r>
                <a:rPr lang="fr-FR" sz="1200" b="0" dirty="0">
                  <a:solidFill>
                    <a:srgbClr val="002060"/>
                  </a:solidFill>
                </a:rPr>
                <a:t>Q3 : </a:t>
              </a:r>
              <a:r>
                <a:rPr lang="fr-FR" sz="1200" dirty="0">
                  <a:solidFill>
                    <a:srgbClr val="002060"/>
                  </a:solidFill>
                </a:rPr>
                <a:t>Risque de propagation internationale ?</a:t>
              </a:r>
            </a:p>
            <a:p>
              <a:pPr eaLnBrk="1" hangingPunct="1">
                <a:spcBef>
                  <a:spcPct val="50000"/>
                </a:spcBef>
                <a:defRPr/>
              </a:pPr>
              <a:r>
                <a:rPr lang="fr-FR" sz="1200" b="0" dirty="0">
                  <a:solidFill>
                    <a:srgbClr val="002060"/>
                  </a:solidFill>
                </a:rPr>
                <a:t>Q4 : </a:t>
              </a:r>
              <a:r>
                <a:rPr lang="fr-FR" sz="1200" dirty="0">
                  <a:solidFill>
                    <a:srgbClr val="002060"/>
                  </a:solidFill>
                </a:rPr>
                <a:t>Risque de restriction des voyages/des échanges commerciaux ?</a:t>
              </a:r>
            </a:p>
          </p:txBody>
        </p:sp>
        <p:sp>
          <p:nvSpPr>
            <p:cNvPr id="16397" name="Line 12"/>
            <p:cNvSpPr>
              <a:spLocks noChangeShapeType="1"/>
            </p:cNvSpPr>
            <p:nvPr/>
          </p:nvSpPr>
          <p:spPr bwMode="auto">
            <a:xfrm flipV="1">
              <a:off x="2699" y="1979"/>
              <a:ext cx="1497" cy="362"/>
            </a:xfrm>
            <a:prstGeom prst="line">
              <a:avLst/>
            </a:prstGeom>
            <a:noFill/>
            <a:ln w="38100">
              <a:solidFill>
                <a:srgbClr val="FF0000"/>
              </a:solidFill>
              <a:round/>
              <a:headEnd/>
              <a:tailEnd type="triangle" w="med" len="med"/>
            </a:ln>
            <a:effectLst/>
          </p:spPr>
          <p:txBody>
            <a:bodyPr/>
            <a:lstStyle/>
            <a:p>
              <a:endParaRPr lang="fr-FR"/>
            </a:p>
          </p:txBody>
        </p:sp>
        <p:sp>
          <p:nvSpPr>
            <p:cNvPr id="16398" name="Line 13"/>
            <p:cNvSpPr>
              <a:spLocks noChangeShapeType="1"/>
            </p:cNvSpPr>
            <p:nvPr/>
          </p:nvSpPr>
          <p:spPr bwMode="auto">
            <a:xfrm flipV="1">
              <a:off x="2699" y="2341"/>
              <a:ext cx="1043" cy="227"/>
            </a:xfrm>
            <a:prstGeom prst="line">
              <a:avLst/>
            </a:prstGeom>
            <a:noFill/>
            <a:ln w="38100">
              <a:solidFill>
                <a:srgbClr val="FF0000"/>
              </a:solidFill>
              <a:round/>
              <a:headEnd/>
              <a:tailEnd type="triangle" w="med" len="med"/>
            </a:ln>
            <a:effectLst/>
          </p:spPr>
          <p:txBody>
            <a:bodyPr/>
            <a:lstStyle/>
            <a:p>
              <a:endParaRPr lang="fr-FR"/>
            </a:p>
          </p:txBody>
        </p:sp>
        <p:sp>
          <p:nvSpPr>
            <p:cNvPr id="16399" name="Line 14"/>
            <p:cNvSpPr>
              <a:spLocks noChangeShapeType="1"/>
            </p:cNvSpPr>
            <p:nvPr/>
          </p:nvSpPr>
          <p:spPr bwMode="auto">
            <a:xfrm flipV="1">
              <a:off x="2699" y="2704"/>
              <a:ext cx="1315" cy="91"/>
            </a:xfrm>
            <a:prstGeom prst="line">
              <a:avLst/>
            </a:prstGeom>
            <a:noFill/>
            <a:ln w="38100">
              <a:solidFill>
                <a:srgbClr val="FF0000"/>
              </a:solidFill>
              <a:round/>
              <a:headEnd/>
              <a:tailEnd type="triangle" w="med" len="med"/>
            </a:ln>
            <a:effectLst/>
          </p:spPr>
          <p:txBody>
            <a:bodyPr/>
            <a:lstStyle/>
            <a:p>
              <a:endParaRPr lang="fr-FR"/>
            </a:p>
          </p:txBody>
        </p:sp>
        <p:sp>
          <p:nvSpPr>
            <p:cNvPr id="16400" name="Line 15"/>
            <p:cNvSpPr>
              <a:spLocks noChangeShapeType="1"/>
            </p:cNvSpPr>
            <p:nvPr/>
          </p:nvSpPr>
          <p:spPr bwMode="auto">
            <a:xfrm>
              <a:off x="2699" y="3067"/>
              <a:ext cx="1588" cy="46"/>
            </a:xfrm>
            <a:prstGeom prst="line">
              <a:avLst/>
            </a:prstGeom>
            <a:noFill/>
            <a:ln w="38100">
              <a:solidFill>
                <a:srgbClr val="FF0000"/>
              </a:solidFill>
              <a:round/>
              <a:headEnd/>
              <a:tailEnd type="triangle" w="med" len="med"/>
            </a:ln>
            <a:effectLst/>
          </p:spPr>
          <p:txBody>
            <a:bodyPr/>
            <a:lstStyle/>
            <a:p>
              <a:endParaRPr lang="fr-FR"/>
            </a:p>
          </p:txBody>
        </p:sp>
      </p:grpSp>
      <p:grpSp>
        <p:nvGrpSpPr>
          <p:cNvPr id="902160" name="Group 16"/>
          <p:cNvGrpSpPr>
            <a:grpSpLocks/>
          </p:cNvGrpSpPr>
          <p:nvPr/>
        </p:nvGrpSpPr>
        <p:grpSpPr bwMode="auto">
          <a:xfrm>
            <a:off x="250826" y="5157192"/>
            <a:ext cx="7488237" cy="690563"/>
            <a:chOff x="158" y="3294"/>
            <a:chExt cx="4718" cy="435"/>
          </a:xfrm>
        </p:grpSpPr>
        <p:sp>
          <p:nvSpPr>
            <p:cNvPr id="902161" name="Text Box 17"/>
            <p:cNvSpPr txBox="1">
              <a:spLocks noChangeArrowheads="1"/>
            </p:cNvSpPr>
            <p:nvPr/>
          </p:nvSpPr>
          <p:spPr bwMode="auto">
            <a:xfrm>
              <a:off x="158" y="3430"/>
              <a:ext cx="2540" cy="299"/>
            </a:xfrm>
            <a:prstGeom prst="rect">
              <a:avLst/>
            </a:prstGeom>
            <a:gradFill rotWithShape="1">
              <a:gsLst>
                <a:gs pos="0">
                  <a:schemeClr val="hlink">
                    <a:alpha val="44000"/>
                  </a:schemeClr>
                </a:gs>
                <a:gs pos="100000">
                  <a:schemeClr val="hlink">
                    <a:gamma/>
                    <a:tint val="53725"/>
                    <a:invGamma/>
                    <a:alpha val="48000"/>
                  </a:schemeClr>
                </a:gs>
              </a:gsLst>
              <a:lin ang="5400000" scaled="1"/>
            </a:gra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96" tIns="52148" rIns="104296" bIns="52148">
              <a:spAutoFit/>
            </a:bodyPr>
            <a:lstStyle>
              <a:lvl1pPr defTabSz="1042988" eaLnBrk="0" hangingPunct="0">
                <a:defRPr sz="3900" b="1">
                  <a:solidFill>
                    <a:srgbClr val="000066"/>
                  </a:solidFill>
                  <a:latin typeface="Arial" charset="0"/>
                  <a:cs typeface="Arial" charset="0"/>
                </a:defRPr>
              </a:lvl1pPr>
              <a:lvl2pPr marL="520700" defTabSz="1042988" eaLnBrk="0" hangingPunct="0">
                <a:defRPr sz="3900" b="1">
                  <a:solidFill>
                    <a:srgbClr val="000066"/>
                  </a:solidFill>
                  <a:latin typeface="Arial" charset="0"/>
                  <a:cs typeface="Arial" charset="0"/>
                </a:defRPr>
              </a:lvl2pPr>
              <a:lvl3pPr marL="1042988" defTabSz="1042988" eaLnBrk="0" hangingPunct="0">
                <a:defRPr sz="3900" b="1">
                  <a:solidFill>
                    <a:srgbClr val="000066"/>
                  </a:solidFill>
                  <a:latin typeface="Arial" charset="0"/>
                  <a:cs typeface="Arial" charset="0"/>
                </a:defRPr>
              </a:lvl3pPr>
              <a:lvl4pPr marL="1563688" defTabSz="1042988" eaLnBrk="0" hangingPunct="0">
                <a:defRPr sz="3900" b="1">
                  <a:solidFill>
                    <a:srgbClr val="000066"/>
                  </a:solidFill>
                  <a:latin typeface="Arial" charset="0"/>
                  <a:cs typeface="Arial" charset="0"/>
                </a:defRPr>
              </a:lvl4pPr>
              <a:lvl5pPr marL="2085975" defTabSz="1042988" eaLnBrk="0" hangingPunct="0">
                <a:defRPr sz="3900" b="1">
                  <a:solidFill>
                    <a:srgbClr val="000066"/>
                  </a:solidFill>
                  <a:latin typeface="Arial" charset="0"/>
                  <a:cs typeface="Arial" charset="0"/>
                </a:defRPr>
              </a:lvl5pPr>
              <a:lvl6pPr marL="2543175" defTabSz="1042988" rtl="1" eaLnBrk="0" fontAlgn="base" hangingPunct="0">
                <a:spcBef>
                  <a:spcPct val="0"/>
                </a:spcBef>
                <a:spcAft>
                  <a:spcPct val="0"/>
                </a:spcAft>
                <a:defRPr sz="3900" b="1">
                  <a:solidFill>
                    <a:srgbClr val="000066"/>
                  </a:solidFill>
                  <a:latin typeface="Arial" charset="0"/>
                  <a:cs typeface="Arial" charset="0"/>
                </a:defRPr>
              </a:lvl6pPr>
              <a:lvl7pPr marL="3000375" defTabSz="1042988" rtl="1" eaLnBrk="0" fontAlgn="base" hangingPunct="0">
                <a:spcBef>
                  <a:spcPct val="0"/>
                </a:spcBef>
                <a:spcAft>
                  <a:spcPct val="0"/>
                </a:spcAft>
                <a:defRPr sz="3900" b="1">
                  <a:solidFill>
                    <a:srgbClr val="000066"/>
                  </a:solidFill>
                  <a:latin typeface="Arial" charset="0"/>
                  <a:cs typeface="Arial" charset="0"/>
                </a:defRPr>
              </a:lvl7pPr>
              <a:lvl8pPr marL="3457575" defTabSz="1042988" rtl="1" eaLnBrk="0" fontAlgn="base" hangingPunct="0">
                <a:spcBef>
                  <a:spcPct val="0"/>
                </a:spcBef>
                <a:spcAft>
                  <a:spcPct val="0"/>
                </a:spcAft>
                <a:defRPr sz="3900" b="1">
                  <a:solidFill>
                    <a:srgbClr val="000066"/>
                  </a:solidFill>
                  <a:latin typeface="Arial" charset="0"/>
                  <a:cs typeface="Arial" charset="0"/>
                </a:defRPr>
              </a:lvl8pPr>
              <a:lvl9pPr marL="3914775"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spcBef>
                  <a:spcPct val="50000"/>
                </a:spcBef>
                <a:defRPr/>
              </a:pPr>
              <a:r>
                <a:rPr lang="fr-FR" sz="1200" dirty="0">
                  <a:solidFill>
                    <a:srgbClr val="002060"/>
                  </a:solidFill>
                </a:rPr>
                <a:t>Information insuffisante : procéder à une réévaluation</a:t>
              </a:r>
            </a:p>
          </p:txBody>
        </p:sp>
        <p:sp>
          <p:nvSpPr>
            <p:cNvPr id="16395" name="Line 18"/>
            <p:cNvSpPr>
              <a:spLocks noChangeShapeType="1"/>
            </p:cNvSpPr>
            <p:nvPr/>
          </p:nvSpPr>
          <p:spPr bwMode="auto">
            <a:xfrm flipV="1">
              <a:off x="2699" y="3294"/>
              <a:ext cx="2177" cy="363"/>
            </a:xfrm>
            <a:prstGeom prst="line">
              <a:avLst/>
            </a:prstGeom>
            <a:noFill/>
            <a:ln w="38100">
              <a:solidFill>
                <a:srgbClr val="FF0000"/>
              </a:solidFill>
              <a:round/>
              <a:headEnd/>
              <a:tailEnd type="triangle" w="med" len="med"/>
            </a:ln>
            <a:effectLst/>
          </p:spPr>
          <p:txBody>
            <a:bodyPr/>
            <a:lstStyle/>
            <a:p>
              <a:endParaRPr lang="fr-FR"/>
            </a:p>
          </p:txBody>
        </p:sp>
      </p:grpSp>
      <p:sp>
        <p:nvSpPr>
          <p:cNvPr id="16392" name="Rectangle 19"/>
          <p:cNvSpPr>
            <a:spLocks noChangeArrowheads="1"/>
          </p:cNvSpPr>
          <p:nvPr/>
        </p:nvSpPr>
        <p:spPr bwMode="auto">
          <a:xfrm>
            <a:off x="0" y="0"/>
            <a:ext cx="9144000" cy="1128500"/>
          </a:xfrm>
          <a:prstGeom prst="rect">
            <a:avLst/>
          </a:prstGeom>
          <a:solidFill>
            <a:srgbClr val="1E7FB8"/>
          </a:solidFill>
          <a:ln w="9525">
            <a:noFill/>
            <a:miter lim="800000"/>
            <a:headEnd/>
            <a:tailEnd/>
          </a:ln>
          <a:effectLst>
            <a:outerShdw dist="17961" dir="2700000" algn="ctr" rotWithShape="0">
              <a:srgbClr val="96CCEE"/>
            </a:outerShdw>
          </a:effectLst>
        </p:spPr>
        <p:txBody>
          <a:bodyPr lIns="0" tIns="0" rIns="0" bIns="0" anchor="ctr"/>
          <a:lstStyle/>
          <a:p>
            <a:pPr algn="ctr" defTabSz="912813" eaLnBrk="0" hangingPunct="0"/>
            <a:r>
              <a:rPr lang="fr-FR" altLang="zh-CN" sz="3000" b="1" dirty="0">
                <a:solidFill>
                  <a:schemeClr val="bg1"/>
                </a:solidFill>
                <a:latin typeface="Calibri" panose="020F0502020204030204" pitchFamily="34" charset="0"/>
                <a:ea typeface="SimSun" pitchFamily="2" charset="-122"/>
                <a:cs typeface="Calibri" panose="020F0502020204030204" pitchFamily="34" charset="0"/>
              </a:rPr>
              <a:t>Instrument de décision (Annexe 2)</a:t>
            </a:r>
            <a:endParaRPr lang="fr-FR" sz="3000" b="1" dirty="0">
              <a:solidFill>
                <a:schemeClr val="bg1"/>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 xmlns:a16="http://schemas.microsoft.com/office/drawing/2014/main" id="{73DCA9AD-E017-4921-B26F-2992DFBDBE1A}"/>
              </a:ext>
            </a:extLst>
          </p:cNvPr>
          <p:cNvSpPr/>
          <p:nvPr/>
        </p:nvSpPr>
        <p:spPr bwMode="auto">
          <a:xfrm>
            <a:off x="0" y="5985261"/>
            <a:ext cx="9144000" cy="900123"/>
          </a:xfrm>
          <a:prstGeom prst="rect">
            <a:avLst/>
          </a:prstGeom>
          <a:solidFill>
            <a:srgbClr val="1E7FB8"/>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fr-FR" sz="1600" b="1" dirty="0">
                <a:solidFill>
                  <a:schemeClr val="bg1"/>
                </a:solidFill>
                <a:latin typeface="Calibri" panose="020F0502020204030204" pitchFamily="34" charset="0"/>
                <a:cs typeface="Calibri" panose="020F0502020204030204" pitchFamily="34" charset="0"/>
              </a:rPr>
              <a:t>Les États parties qui répondent par « l’affirmative » à la question de savoir si l’événement satisfait à deux des quatre critères ci-dessus devront notifier l’OMS conformément à l’article 6 du RSI.</a:t>
            </a:r>
          </a:p>
        </p:txBody>
      </p:sp>
    </p:spTree>
    <p:extLst>
      <p:ext uri="{BB962C8B-B14F-4D97-AF65-F5344CB8AC3E}">
        <p14:creationId xmlns:p14="http://schemas.microsoft.com/office/powerpoint/2010/main" val="3545922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02148"/>
                                        </p:tgtEl>
                                        <p:attrNameLst>
                                          <p:attrName>style.visibility</p:attrName>
                                        </p:attrNameLst>
                                      </p:cBhvr>
                                      <p:to>
                                        <p:strVal val="visible"/>
                                      </p:to>
                                    </p:set>
                                    <p:animEffect transition="in" filter="wipe(left)">
                                      <p:cBhvr>
                                        <p:cTn id="7" dur="500"/>
                                        <p:tgtEl>
                                          <p:spTgt spid="902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02151"/>
                                        </p:tgtEl>
                                        <p:attrNameLst>
                                          <p:attrName>style.visibility</p:attrName>
                                        </p:attrNameLst>
                                      </p:cBhvr>
                                      <p:to>
                                        <p:strVal val="visible"/>
                                      </p:to>
                                    </p:set>
                                    <p:animEffect transition="in" filter="wipe(left)">
                                      <p:cBhvr>
                                        <p:cTn id="12" dur="500"/>
                                        <p:tgtEl>
                                          <p:spTgt spid="9021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02154"/>
                                        </p:tgtEl>
                                        <p:attrNameLst>
                                          <p:attrName>style.visibility</p:attrName>
                                        </p:attrNameLst>
                                      </p:cBhvr>
                                      <p:to>
                                        <p:strVal val="visible"/>
                                      </p:to>
                                    </p:set>
                                    <p:animEffect transition="in" filter="wipe(left)">
                                      <p:cBhvr>
                                        <p:cTn id="17" dur="500"/>
                                        <p:tgtEl>
                                          <p:spTgt spid="9021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02160"/>
                                        </p:tgtEl>
                                        <p:attrNameLst>
                                          <p:attrName>style.visibility</p:attrName>
                                        </p:attrNameLst>
                                      </p:cBhvr>
                                      <p:to>
                                        <p:strVal val="visible"/>
                                      </p:to>
                                    </p:set>
                                    <p:animEffect transition="in" filter="wipe(left)">
                                      <p:cBhvr>
                                        <p:cTn id="22" dur="500"/>
                                        <p:tgtEl>
                                          <p:spTgt spid="902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340768"/>
          </a:xfrm>
          <a:solidFill>
            <a:srgbClr val="1E7FB8"/>
          </a:solidFill>
        </p:spPr>
        <p:txBody>
          <a:bodyPr/>
          <a:lstStyle/>
          <a:p>
            <a:pPr algn="ctr"/>
            <a:r>
              <a:rPr lang="fr-FR" sz="3000" dirty="0">
                <a:solidFill>
                  <a:schemeClr val="bg1"/>
                </a:solidFill>
              </a:rPr>
              <a:t>Principes d’un nouveau Cadre de suivi et </a:t>
            </a:r>
            <a:br>
              <a:rPr lang="fr-FR" sz="3000" dirty="0">
                <a:solidFill>
                  <a:schemeClr val="bg1"/>
                </a:solidFill>
              </a:rPr>
            </a:br>
            <a:r>
              <a:rPr lang="fr-FR" sz="3000" dirty="0">
                <a:solidFill>
                  <a:schemeClr val="bg1"/>
                </a:solidFill>
              </a:rPr>
              <a:t>d’évaluation du RSI (CSE du RSI)</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5" name="Footer Placeholder 3">
            <a:extLst>
              <a:ext uri="{FF2B5EF4-FFF2-40B4-BE49-F238E27FC236}">
                <a16:creationId xmlns="" xmlns:a16="http://schemas.microsoft.com/office/drawing/2014/main" id="{9092771E-94D7-4DFD-BE11-A3653B364D26}"/>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pic>
        <p:nvPicPr>
          <p:cNvPr id="9" name="Picture 8" descr="A screenshot of a cell phone&#10;&#10;Description generated with very high confidence">
            <a:extLst>
              <a:ext uri="{FF2B5EF4-FFF2-40B4-BE49-F238E27FC236}">
                <a16:creationId xmlns="" xmlns:a16="http://schemas.microsoft.com/office/drawing/2014/main" id="{7B838F21-08A8-4C70-BD9F-AB0819EE2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753" y="1641577"/>
            <a:ext cx="6282575" cy="3803647"/>
          </a:xfrm>
          <a:prstGeom prst="rect">
            <a:avLst/>
          </a:prstGeom>
        </p:spPr>
      </p:pic>
    </p:spTree>
    <p:extLst>
      <p:ext uri="{BB962C8B-B14F-4D97-AF65-F5344CB8AC3E}">
        <p14:creationId xmlns:p14="http://schemas.microsoft.com/office/powerpoint/2010/main" val="31834619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384"/>
            <a:ext cx="9143999" cy="1152128"/>
          </a:xfrm>
          <a:solidFill>
            <a:srgbClr val="1E7FB8"/>
          </a:solidFill>
        </p:spPr>
        <p:txBody>
          <a:bodyPr/>
          <a:lstStyle/>
          <a:p>
            <a:pPr lvl="0" algn="ctr"/>
            <a:r>
              <a:rPr lang="fr-FR" sz="3000" dirty="0">
                <a:solidFill>
                  <a:schemeClr val="bg1"/>
                </a:solidFill>
              </a:rPr>
              <a:t>Rôles et responsabilités des différents </a:t>
            </a:r>
            <a:br>
              <a:rPr lang="fr-FR" sz="3000" dirty="0">
                <a:solidFill>
                  <a:schemeClr val="bg1"/>
                </a:solidFill>
              </a:rPr>
            </a:br>
            <a:r>
              <a:rPr lang="fr-FR" sz="3000" dirty="0">
                <a:solidFill>
                  <a:schemeClr val="bg1"/>
                </a:solidFill>
              </a:rPr>
              <a:t>acteurs de la SIMR</a:t>
            </a:r>
            <a:endParaRPr lang="fr-FR" altLang="en-US" sz="3000" dirty="0">
              <a:solidFill>
                <a:schemeClr val="bg1"/>
              </a:solidFill>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07048" y="1178743"/>
            <a:ext cx="8562482" cy="4770537"/>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spcBef>
                <a:spcPts val="600"/>
              </a:spcBef>
            </a:pPr>
            <a:r>
              <a:rPr lang="fr-FR" sz="2400" dirty="0">
                <a:solidFill>
                  <a:schemeClr val="tx1"/>
                </a:solidFill>
                <a:latin typeface="Calibri" panose="020F0502020204030204" pitchFamily="34" charset="0"/>
                <a:cs typeface="Calibri" panose="020F0502020204030204" pitchFamily="34" charset="0"/>
              </a:rPr>
              <a:t>Veuillez vous référer à l’Annexe G de la 3</a:t>
            </a:r>
            <a:r>
              <a:rPr lang="fr-FR" sz="2400" baseline="30000" dirty="0">
                <a:solidFill>
                  <a:schemeClr val="tx1"/>
                </a:solidFill>
                <a:latin typeface="Calibri" panose="020F0502020204030204" pitchFamily="34" charset="0"/>
                <a:cs typeface="Calibri" panose="020F0502020204030204" pitchFamily="34" charset="0"/>
              </a:rPr>
              <a:t>e</a:t>
            </a:r>
            <a:r>
              <a:rPr lang="fr-FR" sz="2400" dirty="0">
                <a:solidFill>
                  <a:schemeClr val="tx1"/>
                </a:solidFill>
                <a:latin typeface="Calibri" panose="020F0502020204030204" pitchFamily="34" charset="0"/>
                <a:cs typeface="Calibri" panose="020F0502020204030204" pitchFamily="34" charset="0"/>
              </a:rPr>
              <a:t> édition du Guide technique pour la SIMR pour décrire </a:t>
            </a:r>
            <a:r>
              <a:rPr lang="fr-FR" sz="2400" b="1" u="sng" dirty="0">
                <a:latin typeface="Calibri" panose="020F0502020204030204" pitchFamily="34" charset="0"/>
                <a:cs typeface="Calibri" panose="020F0502020204030204" pitchFamily="34" charset="0"/>
              </a:rPr>
              <a:t>les rôles des acteurs ci-après dans la SIMR :</a:t>
            </a:r>
          </a:p>
          <a:p>
            <a:pPr marL="396875" lvl="0" indent="-396875" algn="just">
              <a:spcBef>
                <a:spcPts val="600"/>
              </a:spcBef>
              <a:buFont typeface="+mj-lt"/>
              <a:buAutoNum type="arabicPeriod"/>
            </a:pPr>
            <a:r>
              <a:rPr lang="fr-FR" sz="2400" dirty="0">
                <a:latin typeface="Calibri" panose="020F0502020204030204" pitchFamily="34" charset="0"/>
                <a:cs typeface="Calibri" panose="020F0502020204030204" pitchFamily="34" charset="0"/>
              </a:rPr>
              <a:t>agent de santé communautaire ;</a:t>
            </a:r>
          </a:p>
          <a:p>
            <a:pPr marL="396875" lvl="0" indent="-396875" algn="just">
              <a:spcBef>
                <a:spcPts val="600"/>
              </a:spcBef>
              <a:buFont typeface="+mj-lt"/>
              <a:buAutoNum type="arabicPeriod"/>
            </a:pPr>
            <a:r>
              <a:rPr lang="fr-FR" sz="2400" dirty="0">
                <a:latin typeface="Calibri" panose="020F0502020204030204" pitchFamily="34" charset="0"/>
                <a:cs typeface="Calibri" panose="020F0502020204030204" pitchFamily="34" charset="0"/>
              </a:rPr>
              <a:t>personnel des établissements de santé et point d’entrée ;</a:t>
            </a:r>
          </a:p>
          <a:p>
            <a:pPr marL="396875" lvl="0" indent="-396875" algn="just">
              <a:spcBef>
                <a:spcPts val="600"/>
              </a:spcBef>
              <a:buFont typeface="+mj-lt"/>
              <a:buAutoNum type="arabicPeriod"/>
            </a:pPr>
            <a:r>
              <a:rPr lang="fr-FR" sz="2400" dirty="0">
                <a:latin typeface="Calibri" panose="020F0502020204030204" pitchFamily="34" charset="0"/>
                <a:cs typeface="Calibri" panose="020F0502020204030204" pitchFamily="34" charset="0"/>
              </a:rPr>
              <a:t>responsable de la surveillance au niveau districal ;</a:t>
            </a:r>
          </a:p>
          <a:p>
            <a:pPr marL="396875" lvl="0" indent="-396875" algn="just">
              <a:spcBef>
                <a:spcPts val="600"/>
              </a:spcBef>
              <a:buFont typeface="+mj-lt"/>
              <a:buAutoNum type="arabicPeriod"/>
            </a:pPr>
            <a:r>
              <a:rPr lang="fr-FR" sz="2400" dirty="0">
                <a:latin typeface="Calibri" panose="020F0502020204030204" pitchFamily="34" charset="0"/>
                <a:cs typeface="Calibri" panose="020F0502020204030204" pitchFamily="34" charset="0"/>
              </a:rPr>
              <a:t>équipe de gestion sanitaire de district ;</a:t>
            </a:r>
          </a:p>
          <a:p>
            <a:pPr marL="396875" lvl="0" indent="-396875" algn="just">
              <a:spcBef>
                <a:spcPts val="600"/>
              </a:spcBef>
              <a:buFont typeface="+mj-lt"/>
              <a:buAutoNum type="arabicPeriod"/>
            </a:pPr>
            <a:r>
              <a:rPr lang="fr-FR" sz="2400" dirty="0">
                <a:latin typeface="Calibri" panose="020F0502020204030204" pitchFamily="34" charset="0"/>
                <a:cs typeface="Calibri" panose="020F0502020204030204" pitchFamily="34" charset="0"/>
              </a:rPr>
              <a:t>responsables politiques au niveau districal ;</a:t>
            </a:r>
          </a:p>
          <a:p>
            <a:pPr marL="396875" lvl="0" indent="-396875" algn="just">
              <a:spcBef>
                <a:spcPts val="600"/>
              </a:spcBef>
              <a:buFont typeface="+mj-lt"/>
              <a:buAutoNum type="arabicPeriod"/>
            </a:pPr>
            <a:r>
              <a:rPr lang="fr-FR" sz="2400" dirty="0">
                <a:latin typeface="Calibri" panose="020F0502020204030204" pitchFamily="34" charset="0"/>
                <a:cs typeface="Calibri" panose="020F0502020204030204" pitchFamily="34" charset="0"/>
              </a:rPr>
              <a:t>équipe de gestion de la santé au niveau régional ou provincial ;</a:t>
            </a:r>
          </a:p>
          <a:p>
            <a:pPr marL="396875" lvl="0" indent="-396875" algn="just">
              <a:spcBef>
                <a:spcPts val="600"/>
              </a:spcBef>
              <a:buFont typeface="+mj-lt"/>
              <a:buAutoNum type="arabicPeriod"/>
            </a:pPr>
            <a:r>
              <a:rPr lang="fr-FR" sz="2400" dirty="0">
                <a:latin typeface="Calibri" panose="020F0502020204030204" pitchFamily="34" charset="0"/>
                <a:cs typeface="Calibri" panose="020F0502020204030204" pitchFamily="34" charset="0"/>
              </a:rPr>
              <a:t>ministère de la Santé ;</a:t>
            </a:r>
          </a:p>
          <a:p>
            <a:pPr marL="396875" lvl="0" indent="-396875" algn="just">
              <a:spcBef>
                <a:spcPts val="600"/>
              </a:spcBef>
              <a:buFont typeface="+mj-lt"/>
              <a:buAutoNum type="arabicPeriod"/>
            </a:pPr>
            <a:r>
              <a:rPr lang="fr-FR" sz="2400" dirty="0">
                <a:latin typeface="Calibri" panose="020F0502020204030204" pitchFamily="34" charset="0"/>
                <a:cs typeface="Calibri" panose="020F0502020204030204" pitchFamily="34" charset="0"/>
              </a:rPr>
              <a:t>OMS et autres partenaires.</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E6DF3BF3-05FA-40CF-8BC1-12D5DE7DF16B}"/>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15879052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a:solidFill>
            <a:srgbClr val="1E7FB8"/>
          </a:solidFill>
        </p:spPr>
        <p:txBody>
          <a:bodyPr/>
          <a:lstStyle/>
          <a:p>
            <a:endParaRPr lang="fr-FR" dirty="0"/>
          </a:p>
        </p:txBody>
      </p:sp>
      <p:sp>
        <p:nvSpPr>
          <p:cNvPr id="3" name="Content Placeholder 2"/>
          <p:cNvSpPr>
            <a:spLocks noGrp="1"/>
          </p:cNvSpPr>
          <p:nvPr>
            <p:ph idx="1"/>
          </p:nvPr>
        </p:nvSpPr>
        <p:spPr>
          <a:xfrm>
            <a:off x="390550" y="2788433"/>
            <a:ext cx="8291501" cy="864096"/>
          </a:xfrm>
          <a:solidFill>
            <a:srgbClr val="1E7FB8"/>
          </a:solidFill>
          <a:ln>
            <a:noFill/>
          </a:ln>
        </p:spPr>
        <p:style>
          <a:lnRef idx="2">
            <a:schemeClr val="accent6"/>
          </a:lnRef>
          <a:fillRef idx="1">
            <a:schemeClr val="lt1"/>
          </a:fillRef>
          <a:effectRef idx="0">
            <a:schemeClr val="accent6"/>
          </a:effectRef>
          <a:fontRef idx="minor">
            <a:schemeClr val="dk1"/>
          </a:fontRef>
        </p:style>
        <p:txBody>
          <a:bodyPr anchor="ctr"/>
          <a:lstStyle/>
          <a:p>
            <a:pPr marL="0" indent="0" algn="ctr">
              <a:buNone/>
            </a:pPr>
            <a:r>
              <a:rPr lang="fr-FR" sz="3000" b="1" dirty="0">
                <a:solidFill>
                  <a:schemeClr val="bg1"/>
                </a:solidFill>
              </a:rPr>
              <a:t>Autres liens avec la SIMR</a:t>
            </a:r>
          </a:p>
        </p:txBody>
      </p:sp>
      <p:sp>
        <p:nvSpPr>
          <p:cNvPr id="5" name="Slide Number Placeholder 4"/>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Footer Placeholder 3">
            <a:extLst>
              <a:ext uri="{FF2B5EF4-FFF2-40B4-BE49-F238E27FC236}">
                <a16:creationId xmlns="" xmlns:a16="http://schemas.microsoft.com/office/drawing/2014/main" id="{57DF7A3D-DDC6-451B-BA8E-9C3355DCA0F4}"/>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2774048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275762"/>
          </a:xfrm>
          <a:solidFill>
            <a:srgbClr val="1E7FB8"/>
          </a:solidFill>
        </p:spPr>
        <p:txBody>
          <a:bodyPr/>
          <a:lstStyle/>
          <a:p>
            <a:pPr lvl="0" algn="ctr"/>
            <a:r>
              <a:rPr lang="fr-FR" sz="3000" dirty="0">
                <a:solidFill>
                  <a:schemeClr val="bg1"/>
                </a:solidFill>
              </a:rPr>
              <a:t>La SIMR dans le cadre de l’approche « Un monde, </a:t>
            </a:r>
            <a:br>
              <a:rPr lang="fr-FR" sz="3000" dirty="0">
                <a:solidFill>
                  <a:schemeClr val="bg1"/>
                </a:solidFill>
              </a:rPr>
            </a:br>
            <a:r>
              <a:rPr lang="fr-FR" sz="3000" dirty="0">
                <a:solidFill>
                  <a:schemeClr val="bg1"/>
                </a:solidFill>
              </a:rPr>
              <a:t>une santé » –1 </a:t>
            </a:r>
            <a:endParaRPr lang="fr-FR" altLang="en-US" sz="3000" dirty="0">
              <a:solidFill>
                <a:schemeClr val="bg1"/>
              </a:solidFill>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45672" y="1340768"/>
            <a:ext cx="8452655" cy="4555093"/>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lgn="just" eaLnBrk="0" fontAlgn="base" hangingPunct="0">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L’approche « Un monde, une santé » porte sur les événements de santé publique qui surviennent à l’intersection :</a:t>
            </a:r>
          </a:p>
          <a:p>
            <a:pPr marL="800100" lvl="1" indent="-458788" algn="just" eaLnBrk="0" fontAlgn="base" hangingPunct="0">
              <a:spcAft>
                <a:spcPts val="600"/>
              </a:spcAft>
              <a:buFont typeface="Wingdings" panose="05000000000000000000" pitchFamily="2" charset="2"/>
              <a:buChar char="§"/>
            </a:pPr>
            <a:r>
              <a:rPr lang="fr-FR" sz="2600" dirty="0">
                <a:latin typeface="Calibri" panose="020F0502020204030204" pitchFamily="34" charset="0"/>
                <a:cs typeface="Calibri" panose="020F0502020204030204" pitchFamily="34" charset="0"/>
              </a:rPr>
              <a:t>de l’interface entre les humains, les animaux (domestiques et sauvages) et l’environnement. </a:t>
            </a:r>
          </a:p>
          <a:p>
            <a:pPr marL="800100" lvl="1" indent="-458788" algn="just" eaLnBrk="0" fontAlgn="base" hangingPunct="0">
              <a:spcAft>
                <a:spcPts val="1200"/>
              </a:spcAft>
              <a:buFont typeface="Wingdings" panose="05000000000000000000" pitchFamily="2" charset="2"/>
              <a:buChar char="§"/>
            </a:pPr>
            <a:r>
              <a:rPr lang="fr-FR" sz="2600" dirty="0">
                <a:latin typeface="Calibri" panose="020F0502020204030204" pitchFamily="34" charset="0"/>
                <a:cs typeface="Calibri" panose="020F0502020204030204" pitchFamily="34" charset="0"/>
              </a:rPr>
              <a:t>Les humains et les animaux partagent le même écosystème.</a:t>
            </a:r>
          </a:p>
          <a:p>
            <a:pPr marL="342900" indent="-342900" algn="just" eaLnBrk="0" fontAlgn="base" hangingPunct="0">
              <a:spcAft>
                <a:spcPts val="1200"/>
              </a:spcAft>
              <a:buFont typeface="Arial" panose="020B0604020202020204" pitchFamily="34" charset="0"/>
              <a:buChar char="•"/>
            </a:pPr>
            <a:r>
              <a:rPr lang="fr-FR" altLang="en-US" sz="2600" b="1" i="1" dirty="0">
                <a:solidFill>
                  <a:schemeClr val="tx1"/>
                </a:solidFill>
                <a:latin typeface="Calibri" panose="020F0502020204030204" pitchFamily="34" charset="0"/>
                <a:ea typeface="Calibri" panose="020F0502020204030204" pitchFamily="34" charset="0"/>
                <a:cs typeface="Calibri" panose="020F0502020204030204" pitchFamily="34" charset="0"/>
              </a:rPr>
              <a:t>L’approche « Un monde, une santé » est intrinsèque au RSI de l’OMS ainsi qu’à la SIMR et fortement renforcée par ceux-ci.</a:t>
            </a:r>
            <a:endParaRPr lang="fr-FR" altLang="en-US" sz="2600" b="1" i="1" dirty="0">
              <a:solidFill>
                <a:schemeClr val="tx1"/>
              </a:solidFill>
              <a:latin typeface="Calibri" panose="020F0502020204030204" pitchFamily="34" charset="0"/>
              <a:cs typeface="Calibri" panose="020F0502020204030204" pitchFamily="34" charset="0"/>
            </a:endParaRP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003D386E-EB5A-49A5-8D89-11A831ECD0B6}"/>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5434863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275762"/>
          </a:xfrm>
          <a:solidFill>
            <a:srgbClr val="1E7FB8"/>
          </a:solidFill>
        </p:spPr>
        <p:txBody>
          <a:bodyPr/>
          <a:lstStyle/>
          <a:p>
            <a:pPr lvl="0" algn="ctr"/>
            <a:r>
              <a:rPr lang="fr-FR" sz="3000" dirty="0">
                <a:solidFill>
                  <a:schemeClr val="bg1"/>
                </a:solidFill>
              </a:rPr>
              <a:t>La SIMR dans le cadre de l’approche « Un monde, </a:t>
            </a:r>
            <a:br>
              <a:rPr lang="fr-FR" sz="3000" dirty="0">
                <a:solidFill>
                  <a:schemeClr val="bg1"/>
                </a:solidFill>
              </a:rPr>
            </a:br>
            <a:r>
              <a:rPr lang="fr-FR" sz="3000" dirty="0">
                <a:solidFill>
                  <a:schemeClr val="bg1"/>
                </a:solidFill>
              </a:rPr>
              <a:t>une santé » – 2 </a:t>
            </a:r>
            <a:endParaRPr lang="fr-FR" altLang="en-US" sz="3000" dirty="0">
              <a:solidFill>
                <a:schemeClr val="bg1"/>
              </a:solidFill>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56</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61961" y="1982305"/>
            <a:ext cx="8452655" cy="2646878"/>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lgn="just" eaLnBrk="0" fontAlgn="base" hangingPunct="0">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Les agents de santé animale et humaine ainsi que les autres partenaires pertinents devraient être impliqués à différents niveaux afin d’être des sources d’information pour la SIMR :</a:t>
            </a:r>
          </a:p>
          <a:p>
            <a:pPr marL="803275" lvl="1" indent="-461963" algn="just" eaLnBrk="0" fontAlgn="base" hangingPunct="0">
              <a:spcAft>
                <a:spcPts val="1200"/>
              </a:spcAft>
              <a:buFont typeface="Wingdings" panose="05000000000000000000" pitchFamily="2" charset="2"/>
              <a:buChar char="§"/>
            </a:pPr>
            <a:r>
              <a:rPr lang="fr-FR" sz="2600" dirty="0">
                <a:latin typeface="Calibri" panose="020F0502020204030204" pitchFamily="34" charset="0"/>
                <a:cs typeface="Calibri" panose="020F0502020204030204" pitchFamily="34" charset="0"/>
              </a:rPr>
              <a:t>pour faciliter le partage d’informations et les activités de riposte collective rapide.</a:t>
            </a:r>
            <a:endParaRPr lang="fr-FR" altLang="en-US" sz="2600" b="1" i="1" dirty="0">
              <a:solidFill>
                <a:schemeClr val="tx1"/>
              </a:solidFill>
              <a:latin typeface="Calibri" panose="020F0502020204030204" pitchFamily="34" charset="0"/>
              <a:cs typeface="Calibri" panose="020F0502020204030204" pitchFamily="34" charset="0"/>
            </a:endParaRP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06A4191F-C9E6-42E9-963A-437BFEBC52A7}"/>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6803923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275762"/>
          </a:xfrm>
          <a:solidFill>
            <a:srgbClr val="1E7FB8"/>
          </a:solidFill>
        </p:spPr>
        <p:txBody>
          <a:bodyPr/>
          <a:lstStyle/>
          <a:p>
            <a:pPr algn="ctr"/>
            <a:r>
              <a:rPr lang="fr-FR" sz="3000" dirty="0">
                <a:solidFill>
                  <a:schemeClr val="bg1"/>
                </a:solidFill>
              </a:rPr>
              <a:t>La SIMR et la gestion des risques de catastrophe (GRC)</a:t>
            </a:r>
            <a:endParaRPr lang="fr-FR" altLang="en-US" sz="3000" dirty="0">
              <a:solidFill>
                <a:schemeClr val="bg1"/>
              </a:solidFill>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45672" y="1321955"/>
            <a:ext cx="8452656" cy="4447371"/>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lgn="just">
              <a:spcBef>
                <a:spcPts val="1200"/>
              </a:spcBef>
              <a:buSzPct val="110000"/>
              <a:buFont typeface="Arial" panose="020B0604020202020204" pitchFamily="34" charset="0"/>
              <a:buChar char="•"/>
            </a:pPr>
            <a:r>
              <a:rPr lang="fr-FR" sz="2300" dirty="0">
                <a:latin typeface="Calibri" panose="020F0502020204030204" pitchFamily="34" charset="0"/>
                <a:cs typeface="Calibri" panose="020F0502020204030204" pitchFamily="34" charset="0"/>
              </a:rPr>
              <a:t>La </a:t>
            </a:r>
            <a:r>
              <a:rPr lang="fr-FR" sz="2300" b="1" dirty="0">
                <a:latin typeface="Calibri" panose="020F0502020204030204" pitchFamily="34" charset="0"/>
                <a:cs typeface="Calibri" panose="020F0502020204030204" pitchFamily="34" charset="0"/>
              </a:rPr>
              <a:t>GRC </a:t>
            </a:r>
            <a:r>
              <a:rPr lang="fr-FR" sz="2300" dirty="0">
                <a:latin typeface="Calibri" panose="020F0502020204030204" pitchFamily="34" charset="0"/>
                <a:cs typeface="Calibri" panose="020F0502020204030204" pitchFamily="34" charset="0"/>
              </a:rPr>
              <a:t>se définit comme le processus systématique d’exploitation des Lignes directrices administratives et organisationnelles, des compétences et des capacités opérationnelles pour mettre en œuvre des stratégies, des politiques et des capacités d’adaptation améliorées afin d’amoindrir l’impact négatif des risques et la possibilité de catastrophe.</a:t>
            </a:r>
          </a:p>
          <a:p>
            <a:pPr marL="403225" lvl="0" indent="-342900" algn="just" eaLnBrk="0" fontAlgn="base" hangingPunct="0">
              <a:spcBef>
                <a:spcPts val="1200"/>
              </a:spcBef>
              <a:spcAft>
                <a:spcPct val="0"/>
              </a:spcAft>
              <a:buSzPct val="110000"/>
              <a:buFont typeface="Arial" panose="020B0604020202020204" pitchFamily="34" charset="0"/>
              <a:buChar char="•"/>
            </a:pPr>
            <a:r>
              <a:rPr lang="fr-FR" altLang="en-US" sz="23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La SIMR est un outil de GRC :</a:t>
            </a:r>
          </a:p>
          <a:p>
            <a:pPr marL="739775" lvl="1" indent="-398463" algn="just" eaLnBrk="0" fontAlgn="base" hangingPunct="0">
              <a:spcBef>
                <a:spcPts val="1200"/>
              </a:spcBef>
              <a:spcAft>
                <a:spcPct val="0"/>
              </a:spcAft>
              <a:buSzPct val="110000"/>
              <a:buFont typeface="Wingdings" panose="05000000000000000000" pitchFamily="2" charset="2"/>
              <a:buChar char="§"/>
            </a:pPr>
            <a:r>
              <a:rPr lang="fr-FR" altLang="en-US" sz="2300" dirty="0">
                <a:solidFill>
                  <a:schemeClr val="tx1"/>
                </a:solidFill>
                <a:latin typeface="Calibri" panose="020F0502020204030204" pitchFamily="34" charset="0"/>
                <a:ea typeface="Times New Roman" panose="02020603050405020304" pitchFamily="18" charset="0"/>
                <a:cs typeface="Calibri" panose="020F0502020204030204" pitchFamily="34" charset="0"/>
              </a:rPr>
              <a:t>elle fournit des informations d’alerte précoce pour l’évaluation des risques et leur réduction ;</a:t>
            </a:r>
          </a:p>
          <a:p>
            <a:pPr marL="739775" lvl="1" indent="-398463" algn="just" eaLnBrk="0" fontAlgn="base" hangingPunct="0">
              <a:spcBef>
                <a:spcPts val="1200"/>
              </a:spcBef>
              <a:spcAft>
                <a:spcPct val="0"/>
              </a:spcAft>
              <a:buSzPct val="110000"/>
              <a:buFont typeface="Wingdings" panose="05000000000000000000" pitchFamily="2" charset="2"/>
              <a:buChar char="§"/>
            </a:pPr>
            <a:r>
              <a:rPr lang="fr-FR" altLang="en-US" sz="2300" dirty="0">
                <a:solidFill>
                  <a:schemeClr val="tx1"/>
                </a:solidFill>
                <a:latin typeface="Calibri" panose="020F0502020204030204" pitchFamily="34" charset="0"/>
                <a:ea typeface="Times New Roman" panose="02020603050405020304" pitchFamily="18" charset="0"/>
                <a:cs typeface="Calibri" panose="020F0502020204030204" pitchFamily="34" charset="0"/>
              </a:rPr>
              <a:t>elle contribue à l’identification des risques, à l’évaluation et à la surveillance des risques de catastrophe.</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84B0965D-5EEE-4691-9C4C-9BF4EF410F78}"/>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12512536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1"/>
            <a:ext cx="9144000" cy="1101087"/>
          </a:xfrm>
          <a:solidFill>
            <a:srgbClr val="1E7FB8"/>
          </a:solidFill>
        </p:spPr>
        <p:txBody>
          <a:bodyPr/>
          <a:lstStyle/>
          <a:p>
            <a:pPr algn="ctr"/>
            <a:r>
              <a:rPr lang="fr-FR" sz="3000" dirty="0">
                <a:solidFill>
                  <a:schemeClr val="bg1"/>
                </a:solidFill>
              </a:rPr>
              <a:t>SIMR et surveillance transfrontières</a:t>
            </a:r>
            <a:endParaRPr lang="fr-FR" altLang="en-US" sz="3000" dirty="0">
              <a:solidFill>
                <a:schemeClr val="bg1"/>
              </a:solidFill>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58</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61961" y="1238271"/>
            <a:ext cx="8452655" cy="4662815"/>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4163" indent="-284163" algn="just">
              <a:spcBef>
                <a:spcPts val="1800"/>
              </a:spcBef>
              <a:buFont typeface="Arial" panose="020B0604020202020204" pitchFamily="34" charset="0"/>
              <a:buChar char="•"/>
            </a:pPr>
            <a:r>
              <a:rPr lang="fr-FR" sz="2200" dirty="0">
                <a:latin typeface="Calibri" panose="020F0502020204030204" pitchFamily="34" charset="0"/>
                <a:cs typeface="Calibri" panose="020F0502020204030204" pitchFamily="34" charset="0"/>
              </a:rPr>
              <a:t>En collaboration avec l’OMS, les pays devraient :</a:t>
            </a:r>
          </a:p>
          <a:p>
            <a:pPr marL="800100" lvl="1" indent="-514350" algn="just">
              <a:spcBef>
                <a:spcPts val="600"/>
              </a:spcBef>
              <a:spcAft>
                <a:spcPts val="600"/>
              </a:spcAft>
              <a:buFont typeface="Wingdings" panose="05000000000000000000" pitchFamily="2" charset="2"/>
              <a:buChar char="§"/>
            </a:pPr>
            <a:r>
              <a:rPr lang="fr-FR" sz="2200" dirty="0">
                <a:latin typeface="Calibri" panose="020F0502020204030204" pitchFamily="34" charset="0"/>
                <a:cs typeface="Calibri" panose="020F0502020204030204" pitchFamily="34" charset="0"/>
              </a:rPr>
              <a:t>mettre en place un cadre de surveillance et de riposte transfrontières avec les pays voisins ; </a:t>
            </a:r>
          </a:p>
          <a:p>
            <a:pPr marL="800100" lvl="1" indent="-514350" algn="just">
              <a:spcBef>
                <a:spcPts val="600"/>
              </a:spcBef>
              <a:spcAft>
                <a:spcPts val="600"/>
              </a:spcAft>
              <a:buFont typeface="Wingdings" panose="05000000000000000000" pitchFamily="2" charset="2"/>
              <a:buChar char="§"/>
            </a:pPr>
            <a:r>
              <a:rPr lang="fr-FR" sz="2200" dirty="0">
                <a:latin typeface="Calibri" panose="020F0502020204030204" pitchFamily="34" charset="0"/>
                <a:cs typeface="Calibri" panose="020F0502020204030204" pitchFamily="34" charset="0"/>
              </a:rPr>
              <a:t>mettre en place des procédures pour le partage d’informations dans le cadre de la SIMR ;</a:t>
            </a:r>
            <a:endParaRPr lang="fr-FR" sz="2200" dirty="0">
              <a:solidFill>
                <a:schemeClr val="tx1"/>
              </a:solidFill>
              <a:latin typeface="Calibri" panose="020F0502020204030204" pitchFamily="34" charset="0"/>
              <a:cs typeface="Calibri" panose="020F0502020204030204" pitchFamily="34" charset="0"/>
            </a:endParaRPr>
          </a:p>
          <a:p>
            <a:pPr marL="800100" lvl="1" indent="-514350" algn="just">
              <a:spcBef>
                <a:spcPts val="600"/>
              </a:spcBef>
              <a:spcAft>
                <a:spcPts val="600"/>
              </a:spcAft>
              <a:buFont typeface="Wingdings" panose="05000000000000000000" pitchFamily="2" charset="2"/>
              <a:buChar char="§"/>
            </a:pPr>
            <a:r>
              <a:rPr lang="fr-FR" sz="2200" dirty="0">
                <a:solidFill>
                  <a:schemeClr val="tx1"/>
                </a:solidFill>
                <a:latin typeface="Calibri" panose="020F0502020204030204" pitchFamily="34" charset="0"/>
                <a:cs typeface="Calibri" panose="020F0502020204030204" pitchFamily="34" charset="0"/>
              </a:rPr>
              <a:t>élaborer des procédures de notification des flambées détectées dans les zones et districts transfrontaliers voisins ;</a:t>
            </a:r>
          </a:p>
          <a:p>
            <a:pPr marL="800100" lvl="1" indent="-514350" algn="just">
              <a:spcBef>
                <a:spcPts val="600"/>
              </a:spcBef>
              <a:spcAft>
                <a:spcPts val="600"/>
              </a:spcAft>
              <a:buFont typeface="Wingdings" panose="05000000000000000000" pitchFamily="2" charset="2"/>
              <a:buChar char="§"/>
            </a:pPr>
            <a:r>
              <a:rPr lang="fr-FR" sz="2200" dirty="0">
                <a:latin typeface="Calibri" panose="020F0502020204030204" pitchFamily="34" charset="0"/>
                <a:cs typeface="Calibri" panose="020F0502020204030204" pitchFamily="34" charset="0"/>
              </a:rPr>
              <a:t>élaborer et organiser des exercices de simulation avec des équipes de district transfrontalier ;</a:t>
            </a:r>
          </a:p>
          <a:p>
            <a:pPr marL="800100" lvl="1" indent="-514350" algn="just">
              <a:spcBef>
                <a:spcPts val="600"/>
              </a:spcBef>
              <a:buFont typeface="Wingdings" panose="05000000000000000000" pitchFamily="2" charset="2"/>
              <a:buChar char="§"/>
            </a:pPr>
            <a:r>
              <a:rPr lang="fr-FR" sz="2200" dirty="0">
                <a:latin typeface="Calibri" panose="020F0502020204030204" pitchFamily="34" charset="0"/>
                <a:cs typeface="Calibri" panose="020F0502020204030204" pitchFamily="34" charset="0"/>
              </a:rPr>
              <a:t>organiser des réunions transfrontalières régulières.</a:t>
            </a:r>
          </a:p>
          <a:p>
            <a:pPr marL="285750" indent="-285750" algn="just">
              <a:spcBef>
                <a:spcPts val="1200"/>
              </a:spcBef>
              <a:buFont typeface="Arial" panose="020B0604020202020204" pitchFamily="34" charset="0"/>
              <a:buChar char="•"/>
            </a:pPr>
            <a:r>
              <a:rPr lang="fr-FR" sz="2200" b="1" dirty="0">
                <a:latin typeface="Calibri" panose="020F0502020204030204" pitchFamily="34" charset="0"/>
                <a:cs typeface="Calibri" panose="020F0502020204030204" pitchFamily="34" charset="0"/>
              </a:rPr>
              <a:t>Remarque : Leadership politique fort requis. </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8C32751A-F5EF-43CC-BF6B-1FD8D632EA7A}"/>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23679682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166842"/>
          </a:xfrm>
          <a:solidFill>
            <a:srgbClr val="1E7FB8"/>
          </a:solidFill>
        </p:spPr>
        <p:txBody>
          <a:bodyPr/>
          <a:lstStyle/>
          <a:p>
            <a:pPr algn="ctr"/>
            <a:r>
              <a:rPr lang="fr-FR" sz="3000" dirty="0">
                <a:solidFill>
                  <a:schemeClr val="bg1"/>
                </a:solidFill>
              </a:rPr>
              <a:t>SIMR et points d’entrée (</a:t>
            </a:r>
            <a:r>
              <a:rPr lang="fr-FR" sz="3000" dirty="0" err="1">
                <a:solidFill>
                  <a:schemeClr val="bg1"/>
                </a:solidFill>
              </a:rPr>
              <a:t>PoE</a:t>
            </a:r>
            <a:r>
              <a:rPr lang="fr-FR" sz="3000" dirty="0">
                <a:solidFill>
                  <a:schemeClr val="bg1"/>
                </a:solidFill>
              </a:rPr>
              <a:t>)</a:t>
            </a:r>
            <a:endParaRPr lang="fr-FR" altLang="en-US" sz="3000" dirty="0">
              <a:solidFill>
                <a:schemeClr val="bg1"/>
              </a:solidFill>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59</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45672" y="1280949"/>
            <a:ext cx="8452655" cy="4524315"/>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buFont typeface="Arial" panose="020B0604020202020204" pitchFamily="34" charset="0"/>
              <a:buChar char="•"/>
            </a:pPr>
            <a:r>
              <a:rPr lang="fr-FR" sz="2300" dirty="0">
                <a:latin typeface="Calibri" panose="020F0502020204030204" pitchFamily="34" charset="0"/>
                <a:cs typeface="Calibri" panose="020F0502020204030204" pitchFamily="34" charset="0"/>
              </a:rPr>
              <a:t>Le RSI 2005 exige le renforcement des capacités nationales de surveillance et de contrôle, y compris les points d’entrée :</a:t>
            </a:r>
          </a:p>
          <a:p>
            <a:pPr marL="800100" lvl="1" indent="-342900" algn="just">
              <a:spcBef>
                <a:spcPts val="600"/>
              </a:spcBef>
              <a:spcAft>
                <a:spcPts val="1200"/>
              </a:spcAft>
              <a:buFont typeface="Wingdings" panose="05000000000000000000" pitchFamily="2" charset="2"/>
              <a:buChar char="§"/>
            </a:pPr>
            <a:r>
              <a:rPr lang="fr-FR" sz="2300" dirty="0">
                <a:latin typeface="Calibri" panose="020F0502020204030204" pitchFamily="34" charset="0"/>
                <a:cs typeface="Calibri" panose="020F0502020204030204" pitchFamily="34" charset="0"/>
              </a:rPr>
              <a:t>c’est-à-dire les ports, les aéroports et les points de passage terrestres.</a:t>
            </a:r>
          </a:p>
          <a:p>
            <a:pPr marL="285750" lvl="0" indent="-285750" algn="just">
              <a:spcAft>
                <a:spcPts val="1200"/>
              </a:spcAft>
              <a:buFont typeface="Arial" panose="020B0604020202020204" pitchFamily="34" charset="0"/>
              <a:buChar char="•"/>
            </a:pPr>
            <a:r>
              <a:rPr lang="fr-FR" sz="2300" dirty="0">
                <a:latin typeface="Calibri" panose="020F0502020204030204" pitchFamily="34" charset="0"/>
                <a:cs typeface="Calibri" panose="020F0502020204030204" pitchFamily="34" charset="0"/>
              </a:rPr>
              <a:t>Les activités sanitaires aux frontières devraient être durables et harmonisées avec les autres activités de surveillance menées dans le cadre de la SIMR.</a:t>
            </a:r>
          </a:p>
          <a:p>
            <a:pPr marL="285750" indent="-285750" algn="just">
              <a:spcAft>
                <a:spcPts val="1200"/>
              </a:spcAft>
              <a:buFont typeface="Arial" panose="020B0604020202020204" pitchFamily="34" charset="0"/>
              <a:buChar char="•"/>
            </a:pPr>
            <a:r>
              <a:rPr lang="fr-FR" sz="2300" dirty="0">
                <a:latin typeface="Calibri" panose="020F0502020204030204" pitchFamily="34" charset="0"/>
                <a:cs typeface="Calibri" panose="020F0502020204030204" pitchFamily="34" charset="0"/>
              </a:rPr>
              <a:t>Tous les points d’entrée désignés doivent disposer de capacités pour la </a:t>
            </a:r>
            <a:r>
              <a:rPr lang="fr-FR" sz="2300" b="1" u="sng" dirty="0">
                <a:latin typeface="Calibri" panose="020F0502020204030204" pitchFamily="34" charset="0"/>
                <a:cs typeface="Calibri" panose="020F0502020204030204" pitchFamily="34" charset="0"/>
              </a:rPr>
              <a:t>surveillance</a:t>
            </a:r>
            <a:r>
              <a:rPr lang="fr-FR" sz="2300" dirty="0">
                <a:latin typeface="Calibri" panose="020F0502020204030204" pitchFamily="34" charset="0"/>
                <a:cs typeface="Calibri" panose="020F0502020204030204" pitchFamily="34" charset="0"/>
              </a:rPr>
              <a:t> et d’un </a:t>
            </a:r>
            <a:r>
              <a:rPr lang="fr-FR" sz="2300" b="1" u="sng" dirty="0">
                <a:latin typeface="Calibri" panose="020F0502020204030204" pitchFamily="34" charset="0"/>
                <a:cs typeface="Calibri" panose="020F0502020204030204" pitchFamily="34" charset="0"/>
              </a:rPr>
              <a:t>système de riposte efficace de santé publique</a:t>
            </a:r>
            <a:r>
              <a:rPr lang="fr-FR" sz="2300" b="1" dirty="0">
                <a:latin typeface="Calibri" panose="020F0502020204030204" pitchFamily="34" charset="0"/>
                <a:cs typeface="Calibri" panose="020F0502020204030204" pitchFamily="34" charset="0"/>
              </a:rPr>
              <a:t> </a:t>
            </a:r>
            <a:r>
              <a:rPr lang="fr-FR" sz="2300" dirty="0">
                <a:latin typeface="Calibri" panose="020F0502020204030204" pitchFamily="34" charset="0"/>
                <a:cs typeface="Calibri" panose="020F0502020204030204" pitchFamily="34" charset="0"/>
              </a:rPr>
              <a:t>conformément à la </a:t>
            </a:r>
            <a:r>
              <a:rPr lang="fr-FR" sz="2300" b="1" u="sng" dirty="0">
                <a:latin typeface="Calibri" panose="020F0502020204030204" pitchFamily="34" charset="0"/>
                <a:cs typeface="Calibri" panose="020F0502020204030204" pitchFamily="34" charset="0"/>
              </a:rPr>
              <a:t>SIMR existante</a:t>
            </a:r>
            <a:r>
              <a:rPr lang="fr-FR" sz="2300" dirty="0">
                <a:latin typeface="Calibri" panose="020F0502020204030204" pitchFamily="34" charset="0"/>
                <a:cs typeface="Calibri" panose="020F0502020204030204" pitchFamily="34" charset="0"/>
              </a:rPr>
              <a:t> dans les régions/provinces et districts respectifs.</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782F3CCE-1E23-4E5A-A19E-6A54A2439645}"/>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1560973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20DFB9-5955-4CAB-8D41-5B2CD7D9DCBE}"/>
              </a:ext>
            </a:extLst>
          </p:cNvPr>
          <p:cNvSpPr>
            <a:spLocks noGrp="1"/>
          </p:cNvSpPr>
          <p:nvPr>
            <p:ph type="title"/>
          </p:nvPr>
        </p:nvSpPr>
        <p:spPr>
          <a:xfrm>
            <a:off x="0" y="0"/>
            <a:ext cx="9144000" cy="1275762"/>
          </a:xfrm>
          <a:solidFill>
            <a:srgbClr val="1E7FB8"/>
          </a:solidFill>
        </p:spPr>
        <p:txBody>
          <a:bodyPr/>
          <a:lstStyle/>
          <a:p>
            <a:pPr algn="ctr"/>
            <a:r>
              <a:rPr lang="fr-FR" altLang="fr-FR" sz="3200" dirty="0">
                <a:solidFill>
                  <a:schemeClr val="bg1"/>
                </a:solidFill>
              </a:rPr>
              <a:t>Justificatif et fondement de la SIMR (1)</a:t>
            </a:r>
            <a:endParaRPr lang="fr-FR" sz="3000" dirty="0">
              <a:solidFill>
                <a:schemeClr val="bg1"/>
              </a:solidFill>
            </a:endParaRPr>
          </a:p>
        </p:txBody>
      </p:sp>
      <p:sp>
        <p:nvSpPr>
          <p:cNvPr id="3" name="Content Placeholder 2">
            <a:extLst>
              <a:ext uri="{FF2B5EF4-FFF2-40B4-BE49-F238E27FC236}">
                <a16:creationId xmlns:a16="http://schemas.microsoft.com/office/drawing/2014/main" xmlns="" id="{BD30D0E9-BC0B-40D2-AD52-903F16DF581A}"/>
              </a:ext>
            </a:extLst>
          </p:cNvPr>
          <p:cNvSpPr>
            <a:spLocks noGrp="1"/>
          </p:cNvSpPr>
          <p:nvPr>
            <p:ph idx="1"/>
          </p:nvPr>
        </p:nvSpPr>
        <p:spPr>
          <a:xfrm>
            <a:off x="442539" y="1238271"/>
            <a:ext cx="8291501" cy="4134946"/>
          </a:xfrm>
        </p:spPr>
        <p:txBody>
          <a:bodyPr/>
          <a:lstStyle/>
          <a:p>
            <a:pPr marL="0" indent="0">
              <a:buNone/>
            </a:pPr>
            <a:r>
              <a:rPr lang="fr-FR" dirty="0"/>
              <a:t> </a:t>
            </a:r>
          </a:p>
        </p:txBody>
      </p:sp>
      <p:sp>
        <p:nvSpPr>
          <p:cNvPr id="5" name="Slide Number Placeholder 4">
            <a:extLst>
              <a:ext uri="{FF2B5EF4-FFF2-40B4-BE49-F238E27FC236}">
                <a16:creationId xmlns:a16="http://schemas.microsoft.com/office/drawing/2014/main" xmlns="" id="{78CE27DD-82E3-4EEB-9990-ED77A8C0E3B5}"/>
              </a:ext>
            </a:extLst>
          </p:cNvPr>
          <p:cNvSpPr>
            <a:spLocks noGrp="1"/>
          </p:cNvSpPr>
          <p:nvPr>
            <p:ph type="sldNum" sz="quarter" idx="4"/>
          </p:nvPr>
        </p:nvSpPr>
        <p:spPr/>
        <p:txBody>
          <a:bodyPr/>
          <a:lstStyle/>
          <a:p>
            <a:pPr defTabSz="912788">
              <a:defRPr/>
            </a:pPr>
            <a:fld id="{7698B45C-09C7-497B-9261-07F290CB2D4C}" type="slidenum">
              <a:rPr lang="fr-FR" smtClean="0">
                <a:solidFill>
                  <a:prstClr val="white"/>
                </a:solidFill>
              </a:rPr>
              <a:pPr defTabSz="912788">
                <a:defRPr/>
              </a:pPr>
              <a:t>6</a:t>
            </a:fld>
            <a:endParaRPr lang="fr-FR">
              <a:solidFill>
                <a:prstClr val="white"/>
              </a:solidFill>
            </a:endParaRPr>
          </a:p>
        </p:txBody>
      </p:sp>
      <p:sp>
        <p:nvSpPr>
          <p:cNvPr id="6" name="TextBox 5">
            <a:extLst>
              <a:ext uri="{FF2B5EF4-FFF2-40B4-BE49-F238E27FC236}">
                <a16:creationId xmlns:a16="http://schemas.microsoft.com/office/drawing/2014/main" xmlns="" id="{B6993E6B-75D8-4C3B-BE3F-F19EEDF00F4C}"/>
              </a:ext>
            </a:extLst>
          </p:cNvPr>
          <p:cNvSpPr txBox="1"/>
          <p:nvPr/>
        </p:nvSpPr>
        <p:spPr>
          <a:xfrm>
            <a:off x="264816" y="1484784"/>
            <a:ext cx="8452655" cy="4524315"/>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514350" indent="-514350">
              <a:buFont typeface="+mj-lt"/>
              <a:buAutoNum type="arabicPeriod"/>
            </a:pPr>
            <a:r>
              <a:rPr lang="fr-FR" altLang="fr-FR" sz="2400" i="1" dirty="0">
                <a:solidFill>
                  <a:srgbClr val="0070C0"/>
                </a:solidFill>
              </a:rPr>
              <a:t>Résolution WHA 22.47 (1969</a:t>
            </a:r>
            <a:r>
              <a:rPr lang="fr-FR" altLang="fr-FR" sz="2400" i="1" dirty="0">
                <a:solidFill>
                  <a:prstClr val="black"/>
                </a:solidFill>
              </a:rPr>
              <a:t>): </a:t>
            </a:r>
            <a:r>
              <a:rPr lang="fr-FR" altLang="fr-FR" sz="2400" dirty="0">
                <a:solidFill>
                  <a:prstClr val="black"/>
                </a:solidFill>
              </a:rPr>
              <a:t>Demandant au DG de soutenir les Etats membres  à l’utilisation des services pour </a:t>
            </a:r>
            <a:r>
              <a:rPr lang="fr-FR" altLang="fr-FR" sz="2400" dirty="0">
                <a:solidFill>
                  <a:srgbClr val="FF0000"/>
                </a:solidFill>
              </a:rPr>
              <a:t>assurer la surveillance épidémiologique</a:t>
            </a:r>
          </a:p>
          <a:p>
            <a:pPr marL="514350" indent="-514350">
              <a:buFont typeface="+mj-lt"/>
              <a:buAutoNum type="arabicPeriod"/>
            </a:pPr>
            <a:r>
              <a:rPr lang="fr-FR" altLang="fr-FR" sz="2400" i="1" dirty="0">
                <a:solidFill>
                  <a:srgbClr val="0070C0"/>
                </a:solidFill>
              </a:rPr>
              <a:t>Résolution WHA 41.28 (1988</a:t>
            </a:r>
            <a:r>
              <a:rPr lang="fr-FR" altLang="fr-FR" sz="2400" i="1" dirty="0">
                <a:solidFill>
                  <a:prstClr val="black"/>
                </a:solidFill>
              </a:rPr>
              <a:t>):</a:t>
            </a:r>
            <a:r>
              <a:rPr lang="fr-FR" altLang="fr-FR" sz="2400" dirty="0">
                <a:solidFill>
                  <a:prstClr val="black"/>
                </a:solidFill>
              </a:rPr>
              <a:t> Engagement de l’OMS pour l’éradication de la poliomyélite d’ici l’an 2000….</a:t>
            </a:r>
            <a:r>
              <a:rPr lang="fr-FR" altLang="fr-FR" sz="2400" dirty="0">
                <a:solidFill>
                  <a:srgbClr val="FF0000"/>
                </a:solidFill>
              </a:rPr>
              <a:t>intensification de la SE </a:t>
            </a:r>
            <a:r>
              <a:rPr lang="fr-FR" altLang="fr-FR" sz="2400" dirty="0">
                <a:solidFill>
                  <a:prstClr val="black"/>
                </a:solidFill>
              </a:rPr>
              <a:t>et invitant les Etats membres à intensifier la SE</a:t>
            </a:r>
          </a:p>
          <a:p>
            <a:pPr marL="514350" indent="-514350">
              <a:buFont typeface="+mj-lt"/>
              <a:buAutoNum type="arabicPeriod"/>
            </a:pPr>
            <a:r>
              <a:rPr lang="fr-FR" altLang="fr-FR" sz="2400" i="1" dirty="0">
                <a:solidFill>
                  <a:srgbClr val="0070C0"/>
                </a:solidFill>
              </a:rPr>
              <a:t>Résolution WHA 48.13 (1995): </a:t>
            </a:r>
            <a:r>
              <a:rPr lang="fr-FR" altLang="fr-FR" sz="2400" i="1" dirty="0">
                <a:solidFill>
                  <a:prstClr val="black"/>
                </a:solidFill>
              </a:rPr>
              <a:t>exhorte les états membres à renforcer les programmes nationaux et locaux de </a:t>
            </a:r>
            <a:r>
              <a:rPr lang="fr-FR" altLang="fr-FR" sz="2400" i="1" dirty="0">
                <a:solidFill>
                  <a:srgbClr val="FF0000"/>
                </a:solidFill>
              </a:rPr>
              <a:t>surveillance active des maladies </a:t>
            </a:r>
            <a:r>
              <a:rPr lang="fr-FR" altLang="fr-FR" sz="2400" i="1" dirty="0">
                <a:solidFill>
                  <a:prstClr val="black"/>
                </a:solidFill>
              </a:rPr>
              <a:t>transmissibles en orientant les efforts sur </a:t>
            </a:r>
            <a:r>
              <a:rPr lang="fr-FR" altLang="fr-FR" sz="2400" i="1" dirty="0">
                <a:solidFill>
                  <a:srgbClr val="FF0000"/>
                </a:solidFill>
              </a:rPr>
              <a:t>la détection précoce des flambées épidémiques</a:t>
            </a:r>
            <a:endParaRPr lang="fr-FR" altLang="fr-FR" sz="2400" dirty="0">
              <a:solidFill>
                <a:srgbClr val="FF0000"/>
              </a:solidFill>
            </a:endParaRPr>
          </a:p>
        </p:txBody>
      </p:sp>
      <p:sp>
        <p:nvSpPr>
          <p:cNvPr id="8" name="Rectangle 2">
            <a:extLst>
              <a:ext uri="{FF2B5EF4-FFF2-40B4-BE49-F238E27FC236}">
                <a16:creationId xmlns:a16="http://schemas.microsoft.com/office/drawing/2014/main" xmlns=""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fr-FR" altLang="en-US">
              <a:solidFill>
                <a:prstClr val="black"/>
              </a:solidFill>
            </a:endParaRPr>
          </a:p>
        </p:txBody>
      </p:sp>
      <p:sp>
        <p:nvSpPr>
          <p:cNvPr id="7" name="Rectangle 1">
            <a:extLst>
              <a:ext uri="{FF2B5EF4-FFF2-40B4-BE49-F238E27FC236}">
                <a16:creationId xmlns:a16="http://schemas.microsoft.com/office/drawing/2014/main" xmlns="" id="{BDD5F810-9866-49B5-BF64-A7DD1E65E10D}"/>
              </a:ext>
            </a:extLst>
          </p:cNvPr>
          <p:cNvSpPr>
            <a:spLocks noChangeArrowheads="1"/>
          </p:cNvSpPr>
          <p:nvPr/>
        </p:nvSpPr>
        <p:spPr bwMode="auto">
          <a:xfrm>
            <a:off x="0" y="43934"/>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FontTx/>
              <a:buChar char="•"/>
            </a:pPr>
            <a:endParaRPr lang="fr-FR" altLang="en-US">
              <a:solidFill>
                <a:prstClr val="black"/>
              </a:solidFill>
            </a:endParaRPr>
          </a:p>
        </p:txBody>
      </p:sp>
      <p:sp>
        <p:nvSpPr>
          <p:cNvPr id="9" name="Footer Placeholder 3">
            <a:extLst>
              <a:ext uri="{FF2B5EF4-FFF2-40B4-BE49-F238E27FC236}">
                <a16:creationId xmlns:a16="http://schemas.microsoft.com/office/drawing/2014/main" xmlns="" id="{5167025E-97AB-4FDF-AD0C-4FF95C854DE5}"/>
              </a:ext>
            </a:extLst>
          </p:cNvPr>
          <p:cNvSpPr>
            <a:spLocks noGrp="1"/>
          </p:cNvSpPr>
          <p:nvPr>
            <p:ph type="ftr" sz="quarter" idx="3"/>
          </p:nvPr>
        </p:nvSpPr>
        <p:spPr>
          <a:xfrm>
            <a:off x="693336" y="6155388"/>
            <a:ext cx="1778559" cy="702612"/>
          </a:xfrm>
        </p:spPr>
        <p:txBody>
          <a:bodyPr/>
          <a:lstStyle/>
          <a:p>
            <a:pPr algn="ctr" defTabSz="684591">
              <a:defRPr/>
            </a:pPr>
            <a:r>
              <a:rPr lang="fr-FR" dirty="0">
                <a:solidFill>
                  <a:prstClr val="white"/>
                </a:solidFill>
              </a:rPr>
              <a:t>CPI-WHE-WHO/AFRO</a:t>
            </a:r>
          </a:p>
        </p:txBody>
      </p:sp>
    </p:spTree>
    <p:extLst>
      <p:ext uri="{BB962C8B-B14F-4D97-AF65-F5344CB8AC3E}">
        <p14:creationId xmlns:p14="http://schemas.microsoft.com/office/powerpoint/2010/main" val="31799949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124744"/>
          </a:xfrm>
          <a:solidFill>
            <a:srgbClr val="1E7FB8"/>
          </a:solidFill>
          <a:ln>
            <a:noFill/>
          </a:ln>
        </p:spPr>
        <p:txBody>
          <a:bodyPr/>
          <a:lstStyle/>
          <a:p>
            <a:pPr algn="ctr"/>
            <a:r>
              <a:rPr lang="fr-FR" sz="3000" dirty="0">
                <a:solidFill>
                  <a:schemeClr val="bg1"/>
                </a:solidFill>
              </a:rPr>
              <a:t>SIMR électronique (</a:t>
            </a:r>
            <a:r>
              <a:rPr lang="fr-FR" sz="3000" dirty="0" err="1">
                <a:solidFill>
                  <a:schemeClr val="bg1"/>
                </a:solidFill>
              </a:rPr>
              <a:t>eSIMR</a:t>
            </a:r>
            <a:r>
              <a:rPr lang="fr-FR" sz="3000" dirty="0">
                <a:solidFill>
                  <a:schemeClr val="bg1"/>
                </a:solidFill>
              </a:rPr>
              <a:t>)</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45672" y="1282258"/>
            <a:ext cx="8452655" cy="4616648"/>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457200" indent="-457200" algn="just">
              <a:spcAft>
                <a:spcPts val="1200"/>
              </a:spcAft>
              <a:buFont typeface="Arial" panose="020B0604020202020204" pitchFamily="34" charset="0"/>
              <a:buChar char="•"/>
            </a:pPr>
            <a:r>
              <a:rPr lang="fr-FR" sz="2400" b="1" dirty="0">
                <a:latin typeface="Calibri"/>
                <a:cs typeface="Calibri"/>
              </a:rPr>
              <a:t>L’</a:t>
            </a:r>
            <a:r>
              <a:rPr lang="fr-FR" sz="2400" b="1" dirty="0" err="1">
                <a:latin typeface="Calibri"/>
                <a:cs typeface="Calibri"/>
              </a:rPr>
              <a:t>eSIMR</a:t>
            </a:r>
            <a:r>
              <a:rPr lang="fr-FR" sz="2400" dirty="0">
                <a:latin typeface="Calibri"/>
                <a:cs typeface="Calibri"/>
              </a:rPr>
              <a:t> est l’application </a:t>
            </a:r>
            <a:r>
              <a:rPr lang="fr-FR" sz="2400" b="1" dirty="0">
                <a:latin typeface="Calibri"/>
                <a:cs typeface="Calibri"/>
              </a:rPr>
              <a:t>d’outils électroniques </a:t>
            </a:r>
            <a:r>
              <a:rPr lang="fr-FR" sz="2400" dirty="0">
                <a:latin typeface="Calibri"/>
                <a:cs typeface="Calibri"/>
              </a:rPr>
              <a:t>aux </a:t>
            </a:r>
            <a:r>
              <a:rPr lang="fr-FR" sz="2400" b="1" dirty="0">
                <a:latin typeface="Calibri"/>
                <a:cs typeface="Calibri"/>
              </a:rPr>
              <a:t>principes de la SIMR </a:t>
            </a:r>
            <a:r>
              <a:rPr lang="fr-FR" sz="2400" dirty="0">
                <a:latin typeface="Calibri"/>
                <a:cs typeface="Calibri"/>
              </a:rPr>
              <a:t>pour fournir des données validées en temps réel pour la surveillance de la santé publique, la détection précoce, l’investigation et la riposte rapide aux flambées de maladie.</a:t>
            </a:r>
          </a:p>
          <a:p>
            <a:pPr marL="457200" indent="-457200" algn="just">
              <a:spcAft>
                <a:spcPts val="1200"/>
              </a:spcAft>
              <a:buFont typeface="Arial" panose="020B0604020202020204" pitchFamily="34" charset="0"/>
              <a:buChar char="•"/>
            </a:pPr>
            <a:r>
              <a:rPr lang="fr-FR" sz="2400" dirty="0">
                <a:latin typeface="Calibri"/>
                <a:cs typeface="Calibri"/>
              </a:rPr>
              <a:t>Elle repose sur des systèmes d’information </a:t>
            </a:r>
            <a:r>
              <a:rPr lang="fr-FR" sz="2400" b="1" dirty="0">
                <a:latin typeface="Calibri"/>
                <a:cs typeface="Calibri"/>
              </a:rPr>
              <a:t>interopérables et interconnectés normalisés</a:t>
            </a:r>
            <a:r>
              <a:rPr lang="fr-FR" sz="2400" dirty="0">
                <a:latin typeface="Calibri"/>
                <a:cs typeface="Calibri"/>
              </a:rPr>
              <a:t>, administrés dans le contexte national. </a:t>
            </a:r>
            <a:endParaRPr lang="fr-FR" sz="2400" dirty="0">
              <a:solidFill>
                <a:schemeClr val="tx1"/>
              </a:solidFill>
              <a:latin typeface="Calibri"/>
              <a:cs typeface="Calibri"/>
            </a:endParaRPr>
          </a:p>
          <a:p>
            <a:pPr marL="457200" lvl="0" indent="-457200" algn="just">
              <a:spcAft>
                <a:spcPts val="1200"/>
              </a:spcAft>
              <a:buFont typeface="Arial" panose="020B0604020202020204" pitchFamily="34" charset="0"/>
              <a:buChar char="•"/>
            </a:pPr>
            <a:r>
              <a:rPr lang="fr-FR" sz="2400" dirty="0">
                <a:latin typeface="Calibri" panose="020F0502020204030204" pitchFamily="34" charset="0"/>
                <a:cs typeface="Calibri" panose="020F0502020204030204" pitchFamily="34" charset="0"/>
              </a:rPr>
              <a:t>Elle est essentielle à la satisfaction par les pays aux exigences du RSI (2005).</a:t>
            </a:r>
          </a:p>
          <a:p>
            <a:pPr marL="457200" lvl="0" indent="-457200" algn="just">
              <a:spcAft>
                <a:spcPts val="1200"/>
              </a:spcAft>
              <a:buFont typeface="Arial" panose="020B0604020202020204" pitchFamily="34" charset="0"/>
              <a:buChar char="•"/>
            </a:pPr>
            <a:r>
              <a:rPr lang="fr-FR" sz="2400" dirty="0">
                <a:latin typeface="Calibri" panose="020F0502020204030204" pitchFamily="34" charset="0"/>
                <a:cs typeface="Calibri" panose="020F0502020204030204" pitchFamily="34" charset="0"/>
              </a:rPr>
              <a:t>Elle permet de réduire la saisie manuelle des données, opération sujette aux erreurs.</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4099D7A6-79A7-40CB-983A-0ACDE9D9679B}"/>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15076357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a:solidFill>
            <a:srgbClr val="1E7FB8"/>
          </a:solidFill>
          <a:ln>
            <a:noFill/>
          </a:ln>
        </p:spPr>
        <p:txBody>
          <a:bodyPr/>
          <a:lstStyle/>
          <a:p>
            <a:pPr algn="ctr"/>
            <a:r>
              <a:rPr lang="fr-FR" sz="3000" dirty="0">
                <a:solidFill>
                  <a:schemeClr val="bg1"/>
                </a:solidFill>
              </a:rPr>
              <a:t>Quelles sont les maladies, affections et </a:t>
            </a:r>
            <a:br>
              <a:rPr lang="fr-FR" sz="3000" dirty="0">
                <a:solidFill>
                  <a:schemeClr val="bg1"/>
                </a:solidFill>
              </a:rPr>
            </a:br>
            <a:r>
              <a:rPr lang="fr-FR" sz="3000" dirty="0">
                <a:solidFill>
                  <a:schemeClr val="bg1"/>
                </a:solidFill>
              </a:rPr>
              <a:t>événements prioritaires pour la SIMR ?</a:t>
            </a:r>
          </a:p>
        </p:txBody>
      </p:sp>
      <p:sp>
        <p:nvSpPr>
          <p:cNvPr id="3" name="Content Placeholder 2"/>
          <p:cNvSpPr>
            <a:spLocks noGrp="1"/>
          </p:cNvSpPr>
          <p:nvPr>
            <p:ph idx="1"/>
          </p:nvPr>
        </p:nvSpPr>
        <p:spPr>
          <a:xfrm>
            <a:off x="426249" y="2809865"/>
            <a:ext cx="8291501" cy="1238270"/>
          </a:xfrm>
          <a:ln>
            <a:solidFill>
              <a:schemeClr val="bg2"/>
            </a:solidFill>
          </a:ln>
        </p:spPr>
        <p:style>
          <a:lnRef idx="2">
            <a:schemeClr val="accent6"/>
          </a:lnRef>
          <a:fillRef idx="1">
            <a:schemeClr val="lt1"/>
          </a:fillRef>
          <a:effectRef idx="0">
            <a:schemeClr val="accent6"/>
          </a:effectRef>
          <a:fontRef idx="minor">
            <a:schemeClr val="dk1"/>
          </a:fontRef>
        </p:style>
        <p:txBody>
          <a:bodyPr/>
          <a:lstStyle/>
          <a:p>
            <a:pPr marL="0" indent="0" algn="just">
              <a:buNone/>
            </a:pPr>
            <a:r>
              <a:rPr lang="fr-FR" sz="2600" dirty="0"/>
              <a:t>Veuillez vous référer au Tableau 1 à la sous-section 1.15 de la partie introductive de la 3</a:t>
            </a:r>
            <a:r>
              <a:rPr lang="fr-FR" sz="2600" baseline="30000" dirty="0"/>
              <a:t>e</a:t>
            </a:r>
            <a:r>
              <a:rPr lang="fr-FR" sz="2600" dirty="0"/>
              <a:t> édition du Guide technique pour voir les maladies, affections et événements prioritaires.</a:t>
            </a:r>
          </a:p>
        </p:txBody>
      </p:sp>
      <p:sp>
        <p:nvSpPr>
          <p:cNvPr id="5" name="Slide Number Placeholder 4"/>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Footer Placeholder 3">
            <a:extLst>
              <a:ext uri="{FF2B5EF4-FFF2-40B4-BE49-F238E27FC236}">
                <a16:creationId xmlns="" xmlns:a16="http://schemas.microsoft.com/office/drawing/2014/main" id="{F597FA57-75F0-4077-932B-3F704E7D01E4}"/>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29679527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384"/>
            <a:ext cx="9144000" cy="1238270"/>
          </a:xfrm>
          <a:solidFill>
            <a:srgbClr val="1E7FB8"/>
          </a:solidFill>
          <a:ln>
            <a:noFill/>
          </a:ln>
        </p:spPr>
        <p:txBody>
          <a:bodyPr/>
          <a:lstStyle/>
          <a:p>
            <a:pPr algn="ctr"/>
            <a:r>
              <a:rPr lang="fr-FR" sz="3000" dirty="0">
                <a:solidFill>
                  <a:schemeClr val="bg1"/>
                </a:solidFill>
              </a:rPr>
              <a:t>Exercice pratique 1</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496285" y="1446733"/>
            <a:ext cx="8151430" cy="446276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spcBef>
                <a:spcPts val="1200"/>
              </a:spcBef>
              <a:buFont typeface="Arial" panose="020B0604020202020204" pitchFamily="34" charset="0"/>
              <a:buChar char="•"/>
            </a:pPr>
            <a:r>
              <a:rPr lang="fr-FR" sz="2200" dirty="0">
                <a:latin typeface="Calibri" panose="020F0502020204030204" pitchFamily="34" charset="0"/>
                <a:cs typeface="Calibri" panose="020F0502020204030204" pitchFamily="34" charset="0"/>
              </a:rPr>
              <a:t>Utilisez les informations dans la partie introductive de la 3</a:t>
            </a:r>
            <a:r>
              <a:rPr lang="fr-FR" sz="2200" baseline="30000" dirty="0">
                <a:latin typeface="Calibri" panose="020F0502020204030204" pitchFamily="34" charset="0"/>
                <a:cs typeface="Calibri" panose="020F0502020204030204" pitchFamily="34" charset="0"/>
              </a:rPr>
              <a:t>e</a:t>
            </a:r>
            <a:r>
              <a:rPr lang="fr-FR" sz="2200" dirty="0">
                <a:latin typeface="Calibri" panose="020F0502020204030204" pitchFamily="34" charset="0"/>
                <a:cs typeface="Calibri" panose="020F0502020204030204" pitchFamily="34" charset="0"/>
              </a:rPr>
              <a:t> édition du Guide technique pour la SIMR.</a:t>
            </a:r>
          </a:p>
          <a:p>
            <a:pPr marL="285750" indent="-285750" algn="just">
              <a:spcBef>
                <a:spcPts val="1200"/>
              </a:spcBef>
              <a:buFont typeface="Arial" panose="020B0604020202020204" pitchFamily="34" charset="0"/>
              <a:buChar char="•"/>
            </a:pPr>
            <a:r>
              <a:rPr lang="fr-FR" sz="2200" dirty="0">
                <a:latin typeface="Calibri" panose="020F0502020204030204" pitchFamily="34" charset="0"/>
                <a:cs typeface="Calibri" panose="020F0502020204030204" pitchFamily="34" charset="0"/>
              </a:rPr>
              <a:t>Répondez aux questions de l’Exercice 1 dans votre Guide du participant à la page </a:t>
            </a:r>
            <a:r>
              <a:rPr lang="fr-FR" sz="2200" dirty="0">
                <a:solidFill>
                  <a:srgbClr val="FF0000"/>
                </a:solidFill>
                <a:latin typeface="Calibri" panose="020F0502020204030204" pitchFamily="34" charset="0"/>
                <a:cs typeface="Calibri" panose="020F0502020204030204" pitchFamily="34" charset="0"/>
              </a:rPr>
              <a:t>34.</a:t>
            </a:r>
          </a:p>
          <a:p>
            <a:pPr marL="742950" lvl="1" indent="-457200" algn="just">
              <a:spcBef>
                <a:spcPts val="1200"/>
              </a:spcBef>
              <a:buFont typeface="Arial" panose="020B0604020202020204" pitchFamily="34" charset="0"/>
              <a:buChar char="•"/>
            </a:pPr>
            <a:r>
              <a:rPr lang="fr-FR" sz="2200" dirty="0">
                <a:latin typeface="Calibri" panose="020F0502020204030204" pitchFamily="34" charset="0"/>
                <a:cs typeface="Calibri" panose="020F0502020204030204" pitchFamily="34" charset="0"/>
              </a:rPr>
              <a:t>renseignez les cases vides avec les termes appropriés tirés de la liste ci-après :</a:t>
            </a:r>
          </a:p>
          <a:p>
            <a:pPr marL="1025525" lvl="2" indent="-396875" algn="just">
              <a:buFont typeface="Courier New" panose="02070309020205020404" pitchFamily="49" charset="0"/>
              <a:buChar char="o"/>
            </a:pPr>
            <a:r>
              <a:rPr lang="fr-FR" sz="2200" b="1" dirty="0">
                <a:latin typeface="Calibri" panose="020F0502020204030204" pitchFamily="34" charset="0"/>
                <a:cs typeface="Calibri" panose="020F0502020204030204" pitchFamily="34" charset="0"/>
              </a:rPr>
              <a:t>Se préparer </a:t>
            </a:r>
            <a:endParaRPr lang="fr-FR" sz="2200" dirty="0">
              <a:latin typeface="Calibri" panose="020F0502020204030204" pitchFamily="34" charset="0"/>
              <a:cs typeface="Calibri" panose="020F0502020204030204" pitchFamily="34" charset="0"/>
            </a:endParaRPr>
          </a:p>
          <a:p>
            <a:pPr marL="1025525" lvl="2" indent="-396875" algn="just">
              <a:buFont typeface="Courier New" panose="02070309020205020404" pitchFamily="49" charset="0"/>
              <a:buChar char="o"/>
            </a:pPr>
            <a:r>
              <a:rPr lang="fr-FR" sz="2200" b="1" dirty="0">
                <a:latin typeface="Calibri" panose="020F0502020204030204" pitchFamily="34" charset="0"/>
                <a:cs typeface="Calibri" panose="020F0502020204030204" pitchFamily="34" charset="0"/>
              </a:rPr>
              <a:t>Riposter</a:t>
            </a:r>
            <a:endParaRPr lang="fr-FR" sz="2200" dirty="0">
              <a:latin typeface="Calibri" panose="020F0502020204030204" pitchFamily="34" charset="0"/>
              <a:cs typeface="Calibri" panose="020F0502020204030204" pitchFamily="34" charset="0"/>
            </a:endParaRPr>
          </a:p>
          <a:p>
            <a:pPr marL="1025525" lvl="2" indent="-396875" algn="just">
              <a:buFont typeface="Courier New" panose="02070309020205020404" pitchFamily="49" charset="0"/>
              <a:buChar char="o"/>
            </a:pPr>
            <a:r>
              <a:rPr lang="fr-FR" sz="2200" b="1" dirty="0">
                <a:latin typeface="Calibri" panose="020F0502020204030204" pitchFamily="34" charset="0"/>
                <a:cs typeface="Calibri" panose="020F0502020204030204" pitchFamily="34" charset="0"/>
              </a:rPr>
              <a:t>Notifier</a:t>
            </a:r>
            <a:endParaRPr lang="fr-FR" sz="2200" dirty="0">
              <a:latin typeface="Calibri" panose="020F0502020204030204" pitchFamily="34" charset="0"/>
              <a:cs typeface="Calibri" panose="020F0502020204030204" pitchFamily="34" charset="0"/>
            </a:endParaRPr>
          </a:p>
          <a:p>
            <a:pPr marL="1025525" lvl="2" indent="-396875" algn="just">
              <a:buFont typeface="Courier New" panose="02070309020205020404" pitchFamily="49" charset="0"/>
              <a:buChar char="o"/>
            </a:pPr>
            <a:r>
              <a:rPr lang="fr-FR" sz="2200" b="1" dirty="0">
                <a:latin typeface="Calibri" panose="020F0502020204030204" pitchFamily="34" charset="0"/>
                <a:cs typeface="Calibri" panose="020F0502020204030204" pitchFamily="34" charset="0"/>
              </a:rPr>
              <a:t>Mener des investigations et confirmer</a:t>
            </a:r>
            <a:endParaRPr lang="fr-FR" sz="2200" dirty="0">
              <a:latin typeface="Calibri" panose="020F0502020204030204" pitchFamily="34" charset="0"/>
              <a:cs typeface="Calibri" panose="020F0502020204030204" pitchFamily="34" charset="0"/>
            </a:endParaRPr>
          </a:p>
          <a:p>
            <a:pPr marL="1025525" lvl="2" indent="-396875" algn="just">
              <a:buFont typeface="Courier New" panose="02070309020205020404" pitchFamily="49" charset="0"/>
              <a:buChar char="o"/>
            </a:pPr>
            <a:r>
              <a:rPr lang="fr-FR" sz="2200" b="1" dirty="0">
                <a:latin typeface="Calibri" panose="020F0502020204030204" pitchFamily="34" charset="0"/>
                <a:cs typeface="Calibri" panose="020F0502020204030204" pitchFamily="34" charset="0"/>
              </a:rPr>
              <a:t>Communiquer sur les risques et faire un retour d’information</a:t>
            </a:r>
            <a:endParaRPr lang="fr-FR" sz="2200" dirty="0">
              <a:latin typeface="Calibri" panose="020F0502020204030204" pitchFamily="34" charset="0"/>
              <a:cs typeface="Calibri" panose="020F0502020204030204" pitchFamily="34" charset="0"/>
            </a:endParaRP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 name="Footer Placeholder 3">
            <a:extLst>
              <a:ext uri="{FF2B5EF4-FFF2-40B4-BE49-F238E27FC236}">
                <a16:creationId xmlns="" xmlns:a16="http://schemas.microsoft.com/office/drawing/2014/main" id="{27383629-A1E2-49C5-B90F-3D9C8A0B8E26}"/>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24332089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384"/>
            <a:ext cx="9144000" cy="1238270"/>
          </a:xfrm>
          <a:solidFill>
            <a:srgbClr val="1E7FB8"/>
          </a:solidFill>
        </p:spPr>
        <p:txBody>
          <a:bodyPr/>
          <a:lstStyle/>
          <a:p>
            <a:pPr algn="ctr"/>
            <a:endParaRPr lang="fr-FR" sz="3600" dirty="0"/>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496284" y="2828835"/>
            <a:ext cx="8151430" cy="1200329"/>
          </a:xfrm>
          <a:prstGeom prst="rect">
            <a:avLst/>
          </a:prstGeom>
          <a:solidFill>
            <a:srgbClr val="1E7FB8"/>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3600" b="1" dirty="0">
                <a:solidFill>
                  <a:schemeClr val="bg1"/>
                </a:solidFill>
                <a:latin typeface="Calibri" panose="020F0502020204030204" pitchFamily="34" charset="0"/>
                <a:cs typeface="Calibri" panose="020F0502020204030204" pitchFamily="34" charset="0"/>
              </a:rPr>
              <a:t>Introduction au Sous-module C : Surveillance à base communautaire</a:t>
            </a:r>
            <a:endParaRPr lang="fr-FR" sz="3600" dirty="0">
              <a:solidFill>
                <a:schemeClr val="bg1"/>
              </a:solidFill>
              <a:latin typeface="Calibri" panose="020F0502020204030204" pitchFamily="34" charset="0"/>
              <a:cs typeface="Calibri" panose="020F0502020204030204" pitchFamily="34" charset="0"/>
            </a:endParaRP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12023FED-C39E-4371-A5AA-1DAC79BD6D7D}"/>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38174084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898"/>
            <a:ext cx="9143999" cy="1238270"/>
          </a:xfrm>
          <a:solidFill>
            <a:srgbClr val="1E7FB8"/>
          </a:solidFill>
        </p:spPr>
        <p:txBody>
          <a:bodyPr/>
          <a:lstStyle/>
          <a:p>
            <a:pPr algn="ctr"/>
            <a:r>
              <a:rPr lang="fr-FR" sz="3000" dirty="0">
                <a:solidFill>
                  <a:schemeClr val="bg1"/>
                </a:solidFill>
              </a:rPr>
              <a:t>Qu’est-ce que la surveillance à base communautaire ?  </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05165" y="2382559"/>
            <a:ext cx="8533667" cy="2092881"/>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lgn="just">
              <a:buSzPct val="110000"/>
              <a:buFont typeface="Arial" panose="020B0604020202020204" pitchFamily="34" charset="0"/>
              <a:buChar char="•"/>
            </a:pPr>
            <a:r>
              <a:rPr lang="fr-FR" sz="2600" dirty="0">
                <a:latin typeface="Calibri" panose="020F0502020204030204" pitchFamily="34" charset="0"/>
                <a:cs typeface="Calibri" panose="020F0502020204030204" pitchFamily="34" charset="0"/>
              </a:rPr>
              <a:t>La surveillance à base communautaire (CBS) se définit comme étant le système de surveillance qui recueille des informations sur la santé dans la communauté, et l’ensemble de la population de la communauté est sous surveillance, et non exclusivement une partie de celle-ci.</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B1B9A0CA-2FD3-4EC4-A6E9-6C3499928914}"/>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20601755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898"/>
            <a:ext cx="9143999" cy="1152642"/>
          </a:xfrm>
          <a:solidFill>
            <a:srgbClr val="1E7FB8"/>
          </a:solidFill>
        </p:spPr>
        <p:txBody>
          <a:bodyPr/>
          <a:lstStyle/>
          <a:p>
            <a:pPr algn="ctr"/>
            <a:r>
              <a:rPr lang="fr-FR" sz="3000" dirty="0">
                <a:solidFill>
                  <a:schemeClr val="bg1"/>
                </a:solidFill>
              </a:rPr>
              <a:t>Rôle des membres de la communauté dans la </a:t>
            </a:r>
            <a:br>
              <a:rPr lang="fr-FR" sz="3000" dirty="0">
                <a:solidFill>
                  <a:schemeClr val="bg1"/>
                </a:solidFill>
              </a:rPr>
            </a:br>
            <a:r>
              <a:rPr lang="fr-FR" sz="3000" dirty="0">
                <a:solidFill>
                  <a:schemeClr val="bg1"/>
                </a:solidFill>
              </a:rPr>
              <a:t>surveillance de la santé publique et la riposte</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9291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65</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422602" y="1305341"/>
            <a:ext cx="8331374" cy="4247317"/>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514350" lvl="0" indent="-514350" algn="just">
              <a:spcAft>
                <a:spcPts val="1200"/>
              </a:spcAft>
              <a:buFont typeface="+mj-lt"/>
              <a:buAutoNum type="arabicPeriod"/>
            </a:pPr>
            <a:r>
              <a:rPr lang="fr-FR" sz="2400" dirty="0">
                <a:latin typeface="Calibri" panose="020F0502020204030204" pitchFamily="34" charset="0"/>
                <a:cs typeface="Calibri" panose="020F0502020204030204" pitchFamily="34" charset="0"/>
              </a:rPr>
              <a:t>Fournir des </a:t>
            </a:r>
            <a:r>
              <a:rPr lang="fr-FR" sz="2400" b="1" u="sng" dirty="0">
                <a:latin typeface="Calibri" panose="020F0502020204030204" pitchFamily="34" charset="0"/>
                <a:cs typeface="Calibri" panose="020F0502020204030204" pitchFamily="34" charset="0"/>
              </a:rPr>
              <a:t>alertes précoces</a:t>
            </a:r>
            <a:r>
              <a:rPr lang="fr-FR" sz="2400" b="1" dirty="0">
                <a:latin typeface="Calibri" panose="020F0502020204030204" pitchFamily="34" charset="0"/>
                <a:cs typeface="Calibri" panose="020F0502020204030204" pitchFamily="34" charset="0"/>
              </a:rPr>
              <a:t> </a:t>
            </a:r>
            <a:r>
              <a:rPr lang="fr-FR" sz="2400" dirty="0">
                <a:latin typeface="Calibri" panose="020F0502020204030204" pitchFamily="34" charset="0"/>
                <a:cs typeface="Calibri" panose="020F0502020204030204" pitchFamily="34" charset="0"/>
              </a:rPr>
              <a:t>pendant les épidémies et les périodes les précédant.</a:t>
            </a:r>
          </a:p>
          <a:p>
            <a:pPr marL="514350" lvl="0" indent="-514350" algn="just">
              <a:spcAft>
                <a:spcPts val="1200"/>
              </a:spcAft>
              <a:buFont typeface="+mj-lt"/>
              <a:buAutoNum type="arabicPeriod"/>
            </a:pPr>
            <a:r>
              <a:rPr lang="fr-FR" sz="2400" b="1" u="sng" dirty="0">
                <a:solidFill>
                  <a:schemeClr val="tx1"/>
                </a:solidFill>
                <a:latin typeface="Calibri" panose="020F0502020204030204" pitchFamily="34" charset="0"/>
                <a:cs typeface="Calibri" panose="020F0502020204030204" pitchFamily="34" charset="0"/>
              </a:rPr>
              <a:t>Notifier les rumeurs et les informations</a:t>
            </a:r>
            <a:r>
              <a:rPr lang="fr-FR" sz="2400" b="1" dirty="0">
                <a:solidFill>
                  <a:schemeClr val="tx1"/>
                </a:solidFill>
                <a:latin typeface="Calibri" panose="020F0502020204030204" pitchFamily="34" charset="0"/>
                <a:cs typeface="Calibri" panose="020F0502020204030204" pitchFamily="34" charset="0"/>
              </a:rPr>
              <a:t> </a:t>
            </a:r>
            <a:r>
              <a:rPr lang="fr-FR" sz="2400" dirty="0">
                <a:solidFill>
                  <a:schemeClr val="tx1"/>
                </a:solidFill>
                <a:latin typeface="Calibri" panose="020F0502020204030204" pitchFamily="34" charset="0"/>
                <a:cs typeface="Calibri" panose="020F0502020204030204" pitchFamily="34" charset="0"/>
              </a:rPr>
              <a:t>sur les événements de santé publique inhabituels dans la communauté au centre de santé le plus proche.</a:t>
            </a:r>
          </a:p>
          <a:p>
            <a:pPr marL="514350" indent="-514350" algn="just">
              <a:spcAft>
                <a:spcPts val="1200"/>
              </a:spcAft>
              <a:buFont typeface="+mj-lt"/>
              <a:buAutoNum type="arabicPeriod"/>
            </a:pPr>
            <a:r>
              <a:rPr lang="fr-FR" sz="2400" b="1" u="sng" dirty="0">
                <a:solidFill>
                  <a:schemeClr val="tx1"/>
                </a:solidFill>
                <a:latin typeface="Calibri" panose="020F0502020204030204" pitchFamily="34" charset="0"/>
                <a:cs typeface="Calibri" panose="020F0502020204030204" pitchFamily="34" charset="0"/>
              </a:rPr>
              <a:t>Apporter un appui à la détection active des cas et à la riposte</a:t>
            </a:r>
            <a:r>
              <a:rPr lang="fr-FR" sz="2400" b="1" dirty="0">
                <a:solidFill>
                  <a:schemeClr val="tx1"/>
                </a:solidFill>
                <a:latin typeface="Calibri" panose="020F0502020204030204" pitchFamily="34" charset="0"/>
                <a:cs typeface="Calibri" panose="020F0502020204030204" pitchFamily="34" charset="0"/>
              </a:rPr>
              <a:t> </a:t>
            </a:r>
            <a:r>
              <a:rPr lang="fr-FR" sz="2400" dirty="0">
                <a:solidFill>
                  <a:schemeClr val="tx1"/>
                </a:solidFill>
                <a:latin typeface="Calibri" panose="020F0502020204030204" pitchFamily="34" charset="0"/>
                <a:cs typeface="Calibri" panose="020F0502020204030204" pitchFamily="34" charset="0"/>
              </a:rPr>
              <a:t>pendant l’épidémie, y compris la recherche des contacts, la mobilisation et la sensibilisation communautaire. </a:t>
            </a:r>
          </a:p>
          <a:p>
            <a:pPr marL="514350" lvl="0" indent="-514350" algn="just">
              <a:spcAft>
                <a:spcPts val="1200"/>
              </a:spcAft>
              <a:buFont typeface="+mj-lt"/>
              <a:buAutoNum type="arabicPeriod"/>
            </a:pPr>
            <a:r>
              <a:rPr lang="fr-FR" sz="2400" dirty="0">
                <a:latin typeface="Calibri" panose="020F0502020204030204" pitchFamily="34" charset="0"/>
                <a:cs typeface="Calibri" panose="020F0502020204030204" pitchFamily="34" charset="0"/>
              </a:rPr>
              <a:t>Fournir un </a:t>
            </a:r>
            <a:r>
              <a:rPr lang="fr-FR" sz="2400" b="1" u="sng" dirty="0">
                <a:latin typeface="Calibri" panose="020F0502020204030204" pitchFamily="34" charset="0"/>
                <a:cs typeface="Calibri" panose="020F0502020204030204" pitchFamily="34" charset="0"/>
              </a:rPr>
              <a:t>cadre de retour d’information</a:t>
            </a:r>
            <a:r>
              <a:rPr lang="fr-FR" sz="2400" b="1" dirty="0">
                <a:latin typeface="Calibri" panose="020F0502020204030204" pitchFamily="34" charset="0"/>
                <a:cs typeface="Calibri" panose="020F0502020204030204" pitchFamily="34" charset="0"/>
              </a:rPr>
              <a:t> </a:t>
            </a:r>
            <a:r>
              <a:rPr lang="fr-FR" sz="2400" dirty="0">
                <a:latin typeface="Calibri" panose="020F0502020204030204" pitchFamily="34" charset="0"/>
                <a:cs typeface="Calibri" panose="020F0502020204030204" pitchFamily="34" charset="0"/>
              </a:rPr>
              <a:t>à la  communauté sur l’évaluation de la flambée ou de l’événement. </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65C0C07E-5757-420C-A033-46361FEC0A76}"/>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10014903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898"/>
            <a:ext cx="9143999" cy="1134402"/>
          </a:xfrm>
          <a:solidFill>
            <a:srgbClr val="1E7FB8"/>
          </a:solidFill>
        </p:spPr>
        <p:txBody>
          <a:bodyPr/>
          <a:lstStyle/>
          <a:p>
            <a:pPr algn="ctr"/>
            <a:r>
              <a:rPr lang="fr-FR" sz="3000" dirty="0">
                <a:solidFill>
                  <a:schemeClr val="bg1"/>
                </a:solidFill>
              </a:rPr>
              <a:t>Mise en place d’un système de surveillance à base communautaire et de riposte</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66</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45671" y="1374446"/>
            <a:ext cx="8452655" cy="3862596"/>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a:spcBef>
                <a:spcPts val="1200"/>
              </a:spcBef>
            </a:pPr>
            <a:r>
              <a:rPr lang="fr-FR" sz="2000" b="1" dirty="0">
                <a:latin typeface="Calibri" panose="020F0502020204030204" pitchFamily="34" charset="0"/>
                <a:cs typeface="Calibri" panose="020F0502020204030204" pitchFamily="34" charset="0"/>
              </a:rPr>
              <a:t>Qui en est responsable ? </a:t>
            </a:r>
          </a:p>
          <a:p>
            <a:pPr marL="342900" indent="-342900" algn="just">
              <a:spcBef>
                <a:spcPts val="1200"/>
              </a:spcBef>
              <a:buFont typeface="Arial" panose="020B0604020202020204" pitchFamily="34" charset="0"/>
              <a:buChar char="•"/>
            </a:pPr>
            <a:r>
              <a:rPr lang="fr-FR" sz="2000" dirty="0">
                <a:latin typeface="Calibri" panose="020F0502020204030204" pitchFamily="34" charset="0"/>
                <a:cs typeface="Calibri" panose="020F0502020204030204" pitchFamily="34" charset="0"/>
              </a:rPr>
              <a:t>le </a:t>
            </a:r>
            <a:r>
              <a:rPr lang="fr-FR" sz="2000" b="1" u="sng" dirty="0">
                <a:latin typeface="Calibri" panose="020F0502020204030204" pitchFamily="34" charset="0"/>
                <a:cs typeface="Calibri" panose="020F0502020204030204" pitchFamily="34" charset="0"/>
              </a:rPr>
              <a:t>responsable/gestionnaire d’établissement de santé ou de sous-district</a:t>
            </a:r>
            <a:r>
              <a:rPr lang="fr-FR" sz="2000" dirty="0">
                <a:latin typeface="Calibri" panose="020F0502020204030204" pitchFamily="34" charset="0"/>
                <a:cs typeface="Calibri" panose="020F0502020204030204" pitchFamily="34" charset="0"/>
              </a:rPr>
              <a:t> de la zone desservie avec l’appui du district, de la région/province et du pays</a:t>
            </a:r>
          </a:p>
          <a:p>
            <a:pPr lvl="0" algn="just">
              <a:spcBef>
                <a:spcPts val="1200"/>
              </a:spcBef>
            </a:pPr>
            <a:r>
              <a:rPr lang="fr-FR" sz="2000" b="1" dirty="0">
                <a:latin typeface="Calibri" panose="020F0502020204030204" pitchFamily="34" charset="0"/>
                <a:cs typeface="Calibri" panose="020F0502020204030204" pitchFamily="34" charset="0"/>
              </a:rPr>
              <a:t>Quel est leur rôle ?</a:t>
            </a:r>
          </a:p>
          <a:p>
            <a:pPr marL="457200" lvl="0" indent="-457200" algn="just">
              <a:spcBef>
                <a:spcPts val="600"/>
              </a:spcBef>
              <a:buFont typeface="+mj-lt"/>
              <a:buAutoNum type="arabicPeriod"/>
            </a:pPr>
            <a:r>
              <a:rPr lang="fr-FR" sz="2000" dirty="0">
                <a:latin typeface="Calibri" panose="020F0502020204030204" pitchFamily="34" charset="0"/>
                <a:cs typeface="Calibri" panose="020F0502020204030204" pitchFamily="34" charset="0"/>
              </a:rPr>
              <a:t>développer les structures de CBS ;</a:t>
            </a:r>
          </a:p>
          <a:p>
            <a:pPr marL="457200" lvl="0" indent="-457200" algn="just">
              <a:spcBef>
                <a:spcPts val="600"/>
              </a:spcBef>
              <a:buFont typeface="+mj-lt"/>
              <a:buAutoNum type="arabicPeriod"/>
            </a:pPr>
            <a:r>
              <a:rPr lang="fr-FR" sz="2000" dirty="0">
                <a:latin typeface="Calibri" panose="020F0502020204030204" pitchFamily="34" charset="0"/>
                <a:cs typeface="Calibri" panose="020F0502020204030204" pitchFamily="34" charset="0"/>
              </a:rPr>
              <a:t>définir les critères de sélection des points focaux de la CBS ;</a:t>
            </a:r>
          </a:p>
          <a:p>
            <a:pPr marL="457200" lvl="0" indent="-457200" algn="just">
              <a:spcBef>
                <a:spcPts val="600"/>
              </a:spcBef>
              <a:buFont typeface="+mj-lt"/>
              <a:buAutoNum type="arabicPeriod"/>
            </a:pPr>
            <a:r>
              <a:rPr lang="fr-FR" sz="2000" dirty="0">
                <a:latin typeface="Calibri" panose="020F0502020204030204" pitchFamily="34" charset="0"/>
                <a:cs typeface="Calibri" panose="020F0502020204030204" pitchFamily="34" charset="0"/>
              </a:rPr>
              <a:t>élaborer les termes de référence ;</a:t>
            </a:r>
          </a:p>
          <a:p>
            <a:pPr marL="457200" lvl="0" indent="-457200" algn="just">
              <a:spcBef>
                <a:spcPts val="600"/>
              </a:spcBef>
              <a:buFont typeface="+mj-lt"/>
              <a:buAutoNum type="arabicPeriod"/>
            </a:pPr>
            <a:r>
              <a:rPr lang="fr-FR" sz="2000" dirty="0">
                <a:latin typeface="Calibri" panose="020F0502020204030204" pitchFamily="34" charset="0"/>
                <a:cs typeface="Calibri" panose="020F0502020204030204" pitchFamily="34" charset="0"/>
              </a:rPr>
              <a:t>définir les rôles et responsabilités des points focaux de la CBS ;</a:t>
            </a:r>
          </a:p>
          <a:p>
            <a:pPr marL="457200" indent="-457200" algn="just">
              <a:spcBef>
                <a:spcPts val="600"/>
              </a:spcBef>
              <a:buFont typeface="+mj-lt"/>
              <a:buAutoNum type="arabicPeriod"/>
            </a:pPr>
            <a:r>
              <a:rPr lang="fr-FR" sz="2000" dirty="0">
                <a:latin typeface="Calibri" panose="020F0502020204030204" pitchFamily="34" charset="0"/>
                <a:cs typeface="Calibri" panose="020F0502020204030204" pitchFamily="34" charset="0"/>
              </a:rPr>
              <a:t>coordonner, superviser et suivre toutes les activités de CBS menées par le point focal.</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3F62E633-4F29-4288-B677-14DBA6B970A6}"/>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8013855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384"/>
            <a:ext cx="9143999" cy="1152642"/>
          </a:xfrm>
          <a:solidFill>
            <a:srgbClr val="1E7FB8"/>
          </a:solidFill>
        </p:spPr>
        <p:txBody>
          <a:bodyPr/>
          <a:lstStyle/>
          <a:p>
            <a:pPr algn="ctr"/>
            <a:r>
              <a:rPr lang="fr-FR" sz="3000" dirty="0">
                <a:solidFill>
                  <a:schemeClr val="bg1"/>
                </a:solidFill>
              </a:rPr>
              <a:t>Étapes de la mise en place d’un système de surveillance </a:t>
            </a:r>
            <a:br>
              <a:rPr lang="fr-FR" sz="3000" dirty="0">
                <a:solidFill>
                  <a:schemeClr val="bg1"/>
                </a:solidFill>
              </a:rPr>
            </a:br>
            <a:r>
              <a:rPr lang="fr-FR" sz="3000" dirty="0">
                <a:solidFill>
                  <a:schemeClr val="bg1"/>
                </a:solidFill>
              </a:rPr>
              <a:t>à base communautaire et de riposte – 1</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67</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400456" y="1351508"/>
            <a:ext cx="8375665" cy="4154984"/>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457200" indent="-457200" algn="just">
              <a:spcBef>
                <a:spcPts val="1800"/>
              </a:spcBef>
              <a:buFont typeface="Arial" panose="020B0604020202020204" pitchFamily="34" charset="0"/>
              <a:buChar char="•"/>
            </a:pPr>
            <a:r>
              <a:rPr lang="fr-FR" sz="2600" b="1" dirty="0">
                <a:latin typeface="Calibri" panose="020F0502020204030204" pitchFamily="34" charset="0"/>
                <a:cs typeface="Calibri" panose="020F0502020204030204" pitchFamily="34" charset="0"/>
              </a:rPr>
              <a:t>Étape 1 </a:t>
            </a:r>
            <a:r>
              <a:rPr lang="fr-FR" sz="2600" dirty="0">
                <a:latin typeface="Calibri" panose="020F0502020204030204" pitchFamily="34" charset="0"/>
                <a:cs typeface="Calibri" panose="020F0502020204030204" pitchFamily="34" charset="0"/>
              </a:rPr>
              <a:t>: Faites participer toutes les parties prenantes</a:t>
            </a:r>
          </a:p>
          <a:p>
            <a:pPr marL="457200" indent="-457200" algn="just">
              <a:spcAft>
                <a:spcPts val="1200"/>
              </a:spcAft>
              <a:buFont typeface="Arial" panose="020B0604020202020204" pitchFamily="34" charset="0"/>
              <a:buChar char="•"/>
            </a:pPr>
            <a:r>
              <a:rPr lang="fr-FR" sz="2600" b="1" dirty="0">
                <a:latin typeface="Calibri" panose="020F0502020204030204" pitchFamily="34" charset="0"/>
                <a:cs typeface="Calibri" panose="020F0502020204030204" pitchFamily="34" charset="0"/>
              </a:rPr>
              <a:t>Étape 2</a:t>
            </a:r>
            <a:r>
              <a:rPr lang="fr-FR" sz="2600" dirty="0">
                <a:latin typeface="Calibri" panose="020F0502020204030204" pitchFamily="34" charset="0"/>
                <a:cs typeface="Calibri" panose="020F0502020204030204" pitchFamily="34" charset="0"/>
              </a:rPr>
              <a:t> : Définissez les sources d’information sur les événements de santé dans la communauté</a:t>
            </a:r>
          </a:p>
          <a:p>
            <a:pPr marL="457200" indent="-457200" algn="just">
              <a:spcAft>
                <a:spcPts val="1200"/>
              </a:spcAft>
              <a:buFont typeface="Arial" panose="020B0604020202020204" pitchFamily="34" charset="0"/>
              <a:buChar char="•"/>
            </a:pPr>
            <a:r>
              <a:rPr lang="fr-FR" sz="2600" b="1" dirty="0">
                <a:latin typeface="Calibri" panose="020F0502020204030204" pitchFamily="34" charset="0"/>
                <a:cs typeface="Calibri" panose="020F0502020204030204" pitchFamily="34" charset="0"/>
              </a:rPr>
              <a:t>Étape 3</a:t>
            </a:r>
            <a:r>
              <a:rPr lang="fr-FR" sz="2600" dirty="0">
                <a:latin typeface="Calibri" panose="020F0502020204030204" pitchFamily="34" charset="0"/>
                <a:cs typeface="Calibri" panose="020F0502020204030204" pitchFamily="34" charset="0"/>
              </a:rPr>
              <a:t> : Identifiez les points focaux de la surveillance à base communautaire (CBS)</a:t>
            </a:r>
          </a:p>
          <a:p>
            <a:pPr marL="457200" indent="-457200" algn="just">
              <a:spcAft>
                <a:spcPts val="1200"/>
              </a:spcAft>
              <a:buFont typeface="Arial" panose="020B0604020202020204" pitchFamily="34" charset="0"/>
              <a:buChar char="•"/>
            </a:pPr>
            <a:r>
              <a:rPr lang="fr-FR" sz="2600" b="1" dirty="0">
                <a:solidFill>
                  <a:schemeClr val="tx1"/>
                </a:solidFill>
                <a:latin typeface="Calibri" panose="020F0502020204030204" pitchFamily="34" charset="0"/>
                <a:cs typeface="Calibri" panose="020F0502020204030204" pitchFamily="34" charset="0"/>
              </a:rPr>
              <a:t>Étape 4 :</a:t>
            </a:r>
            <a:r>
              <a:rPr lang="fr-FR" sz="2600" dirty="0">
                <a:solidFill>
                  <a:schemeClr val="tx1"/>
                </a:solidFill>
                <a:latin typeface="Calibri" panose="020F0502020204030204" pitchFamily="34" charset="0"/>
                <a:cs typeface="Calibri" panose="020F0502020204030204" pitchFamily="34" charset="0"/>
              </a:rPr>
              <a:t> Dressez la liste des maladies, affections et événements/signaux prioritaires pour la CBS </a:t>
            </a:r>
          </a:p>
          <a:p>
            <a:pPr marL="457200" indent="-457200" algn="just">
              <a:spcAft>
                <a:spcPts val="1200"/>
              </a:spcAft>
              <a:buFont typeface="Arial" panose="020B0604020202020204" pitchFamily="34" charset="0"/>
              <a:buChar char="•"/>
            </a:pPr>
            <a:r>
              <a:rPr lang="fr-FR" sz="2600" b="1" dirty="0">
                <a:solidFill>
                  <a:schemeClr val="tx1"/>
                </a:solidFill>
                <a:latin typeface="Calibri" panose="020F0502020204030204" pitchFamily="34" charset="0"/>
                <a:cs typeface="Calibri" panose="020F0502020204030204" pitchFamily="34" charset="0"/>
              </a:rPr>
              <a:t>Étape 5 : </a:t>
            </a:r>
            <a:r>
              <a:rPr lang="fr-FR" sz="2600" dirty="0">
                <a:solidFill>
                  <a:schemeClr val="tx1"/>
                </a:solidFill>
                <a:latin typeface="Calibri" panose="020F0502020204030204" pitchFamily="34" charset="0"/>
                <a:cs typeface="Calibri" panose="020F0502020204030204" pitchFamily="34" charset="0"/>
              </a:rPr>
              <a:t>Élaborez une définition de cas simple pour les maladies, affections et événements prioritaires</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A242D3A6-11F2-4B46-A4DE-7D1CAC993670}"/>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7515360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898"/>
            <a:ext cx="9143999" cy="1238270"/>
          </a:xfrm>
          <a:solidFill>
            <a:srgbClr val="1E7FB8"/>
          </a:solidFill>
        </p:spPr>
        <p:txBody>
          <a:bodyPr/>
          <a:lstStyle/>
          <a:p>
            <a:pPr algn="ctr"/>
            <a:r>
              <a:rPr lang="fr-FR" sz="3000" dirty="0">
                <a:solidFill>
                  <a:schemeClr val="bg1"/>
                </a:solidFill>
              </a:rPr>
              <a:t>Étapes de la mise en place d’un système de </a:t>
            </a:r>
            <a:br>
              <a:rPr lang="fr-FR" sz="3000" dirty="0">
                <a:solidFill>
                  <a:schemeClr val="bg1"/>
                </a:solidFill>
              </a:rPr>
            </a:br>
            <a:r>
              <a:rPr lang="fr-FR" sz="3000" dirty="0">
                <a:solidFill>
                  <a:schemeClr val="bg1"/>
                </a:solidFill>
              </a:rPr>
              <a:t>surveillance à base communautaire et de riposte – 2</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68</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61961" y="1443841"/>
            <a:ext cx="8452655" cy="3970318"/>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spcBef>
                <a:spcPts val="1800"/>
              </a:spcBef>
              <a:buFont typeface="Arial" panose="020B0604020202020204" pitchFamily="34" charset="0"/>
              <a:buChar char="•"/>
            </a:pPr>
            <a:r>
              <a:rPr lang="fr-FR" sz="2400" b="1" dirty="0">
                <a:latin typeface="Calibri" panose="020F0502020204030204" pitchFamily="34" charset="0"/>
                <a:cs typeface="Calibri" panose="020F0502020204030204" pitchFamily="34" charset="0"/>
              </a:rPr>
              <a:t>Étape 6 </a:t>
            </a:r>
            <a:r>
              <a:rPr lang="fr-FR" sz="2400" dirty="0">
                <a:latin typeface="Calibri" panose="020F0502020204030204" pitchFamily="34" charset="0"/>
                <a:cs typeface="Calibri" panose="020F0502020204030204" pitchFamily="34" charset="0"/>
              </a:rPr>
              <a:t>: Développez et diffusez les outils de collecte de données et de notification </a:t>
            </a:r>
          </a:p>
          <a:p>
            <a:pPr marL="285750" indent="-285750" algn="just">
              <a:spcBef>
                <a:spcPts val="1800"/>
              </a:spcBef>
              <a:buFont typeface="Arial" panose="020B0604020202020204" pitchFamily="34" charset="0"/>
              <a:buChar char="•"/>
            </a:pPr>
            <a:r>
              <a:rPr lang="fr-FR" sz="2400" b="1" dirty="0">
                <a:latin typeface="Calibri" panose="020F0502020204030204" pitchFamily="34" charset="0"/>
                <a:cs typeface="Calibri" panose="020F0502020204030204" pitchFamily="34" charset="0"/>
              </a:rPr>
              <a:t>Étape 7 </a:t>
            </a:r>
            <a:r>
              <a:rPr lang="fr-FR" sz="2400" dirty="0">
                <a:latin typeface="Calibri" panose="020F0502020204030204" pitchFamily="34" charset="0"/>
                <a:cs typeface="Calibri" panose="020F0502020204030204" pitchFamily="34" charset="0"/>
              </a:rPr>
              <a:t>: Définissez les méthodes de notification</a:t>
            </a:r>
          </a:p>
          <a:p>
            <a:pPr marL="285750" indent="-285750" algn="just">
              <a:spcBef>
                <a:spcPts val="1800"/>
              </a:spcBef>
              <a:buFont typeface="Arial" panose="020B0604020202020204" pitchFamily="34" charset="0"/>
              <a:buChar char="•"/>
            </a:pPr>
            <a:r>
              <a:rPr lang="fr-FR" sz="2400" b="1" dirty="0">
                <a:latin typeface="Calibri" panose="020F0502020204030204" pitchFamily="34" charset="0"/>
                <a:cs typeface="Calibri" panose="020F0502020204030204" pitchFamily="34" charset="0"/>
              </a:rPr>
              <a:t>Étape 8 </a:t>
            </a:r>
            <a:r>
              <a:rPr lang="fr-FR" sz="2400" dirty="0">
                <a:latin typeface="Calibri" panose="020F0502020204030204" pitchFamily="34" charset="0"/>
                <a:cs typeface="Calibri" panose="020F0502020204030204" pitchFamily="34" charset="0"/>
              </a:rPr>
              <a:t>: Formez tous les acteurs clés du système de la CBS</a:t>
            </a:r>
          </a:p>
          <a:p>
            <a:pPr marL="285750" indent="-285750" algn="just">
              <a:spcBef>
                <a:spcPts val="1800"/>
              </a:spcBef>
              <a:buFont typeface="Arial" panose="020B0604020202020204" pitchFamily="34" charset="0"/>
              <a:buChar char="•"/>
            </a:pPr>
            <a:r>
              <a:rPr lang="fr-FR" sz="2400" b="1" dirty="0">
                <a:latin typeface="Calibri" panose="020F0502020204030204" pitchFamily="34" charset="0"/>
                <a:cs typeface="Calibri" panose="020F0502020204030204" pitchFamily="34" charset="0"/>
              </a:rPr>
              <a:t>Étape 9 </a:t>
            </a:r>
            <a:r>
              <a:rPr lang="fr-FR" sz="2400" dirty="0">
                <a:latin typeface="Calibri" panose="020F0502020204030204" pitchFamily="34" charset="0"/>
                <a:cs typeface="Calibri" panose="020F0502020204030204" pitchFamily="34" charset="0"/>
              </a:rPr>
              <a:t>: Développez des structures de communication sur les risques et de mobilisation sociale</a:t>
            </a:r>
          </a:p>
          <a:p>
            <a:pPr marL="285750" indent="-285750" algn="just">
              <a:spcBef>
                <a:spcPts val="1800"/>
              </a:spcBef>
              <a:buFont typeface="Arial" panose="020B0604020202020204" pitchFamily="34" charset="0"/>
              <a:buChar char="•"/>
            </a:pPr>
            <a:r>
              <a:rPr lang="fr-FR" sz="2400" b="1" dirty="0">
                <a:latin typeface="Calibri" panose="020F0502020204030204" pitchFamily="34" charset="0"/>
                <a:cs typeface="Calibri" panose="020F0502020204030204" pitchFamily="34" charset="0"/>
              </a:rPr>
              <a:t>Étape 10 </a:t>
            </a:r>
            <a:r>
              <a:rPr lang="fr-FR" sz="2400" dirty="0">
                <a:latin typeface="Calibri" panose="020F0502020204030204" pitchFamily="34" charset="0"/>
                <a:cs typeface="Calibri" panose="020F0502020204030204" pitchFamily="34" charset="0"/>
              </a:rPr>
              <a:t>: Définissez les méthodes de suivi, de supervision et d’évaluation </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18D0EF73-FB1F-4D5E-91A3-F9FFD207240A}"/>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36627731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898"/>
            <a:ext cx="9143999" cy="1152642"/>
          </a:xfrm>
          <a:solidFill>
            <a:srgbClr val="1E7FB8"/>
          </a:solidFill>
        </p:spPr>
        <p:txBody>
          <a:bodyPr/>
          <a:lstStyle/>
          <a:p>
            <a:pPr algn="ctr"/>
            <a:r>
              <a:rPr lang="fr-FR" sz="3000" dirty="0">
                <a:solidFill>
                  <a:schemeClr val="bg1"/>
                </a:solidFill>
              </a:rPr>
              <a:t>Procédures pour la sélection des points focaux de la CBS</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69</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400456" y="1628507"/>
            <a:ext cx="8375665" cy="3600986"/>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a:spcAft>
                <a:spcPts val="600"/>
              </a:spcAft>
            </a:pPr>
            <a:r>
              <a:rPr lang="fr-FR" sz="2600" b="1" dirty="0">
                <a:latin typeface="Calibri" panose="020F0502020204030204" pitchFamily="34" charset="0"/>
                <a:cs typeface="Calibri" panose="020F0502020204030204" pitchFamily="34" charset="0"/>
              </a:rPr>
              <a:t>Qui en est responsable :</a:t>
            </a:r>
          </a:p>
          <a:p>
            <a:pPr marL="457200" indent="-457200" algn="just">
              <a:spcAft>
                <a:spcPts val="1200"/>
              </a:spcAft>
              <a:buFont typeface="Arial" panose="020B0604020202020204" pitchFamily="34" charset="0"/>
              <a:buChar char="•"/>
            </a:pPr>
            <a:r>
              <a:rPr lang="fr-FR" sz="2600" b="1" dirty="0">
                <a:latin typeface="Calibri" panose="020F0502020204030204" pitchFamily="34" charset="0"/>
                <a:cs typeface="Calibri" panose="020F0502020204030204" pitchFamily="34" charset="0"/>
              </a:rPr>
              <a:t>L’équipe de district et de sous-district </a:t>
            </a:r>
            <a:r>
              <a:rPr lang="fr-FR" sz="2600" dirty="0">
                <a:latin typeface="Calibri" panose="020F0502020204030204" pitchFamily="34" charset="0"/>
                <a:cs typeface="Calibri" panose="020F0502020204030204" pitchFamily="34" charset="0"/>
              </a:rPr>
              <a:t>devrait travailler avec les responsables communautaires pour identifier les membres de la communauté qui seront choisis comme points focaux de la CBS.</a:t>
            </a:r>
          </a:p>
          <a:p>
            <a:pPr lvl="0" algn="just">
              <a:spcAft>
                <a:spcPts val="600"/>
              </a:spcAft>
            </a:pPr>
            <a:r>
              <a:rPr lang="fr-FR" sz="2600" b="1" dirty="0">
                <a:latin typeface="Calibri" panose="020F0502020204030204" pitchFamily="34" charset="0"/>
                <a:cs typeface="Calibri" panose="020F0502020204030204" pitchFamily="34" charset="0"/>
              </a:rPr>
              <a:t>Qui remplit les conditions pour être point focal de la CBS :</a:t>
            </a:r>
          </a:p>
          <a:p>
            <a:pPr marL="457200" indent="-457200"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Tout membre de la communauté jugé acceptable par la communauté peut être un point focal de la CBS.</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A5F91B68-4D43-4A6D-81BC-8CB9AF199DED}"/>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3102193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20DFB9-5955-4CAB-8D41-5B2CD7D9DCBE}"/>
              </a:ext>
            </a:extLst>
          </p:cNvPr>
          <p:cNvSpPr>
            <a:spLocks noGrp="1"/>
          </p:cNvSpPr>
          <p:nvPr>
            <p:ph type="title"/>
          </p:nvPr>
        </p:nvSpPr>
        <p:spPr>
          <a:xfrm>
            <a:off x="0" y="0"/>
            <a:ext cx="9144000" cy="1275762"/>
          </a:xfrm>
          <a:solidFill>
            <a:srgbClr val="1E7FB8"/>
          </a:solidFill>
        </p:spPr>
        <p:txBody>
          <a:bodyPr/>
          <a:lstStyle/>
          <a:p>
            <a:pPr algn="ctr"/>
            <a:r>
              <a:rPr lang="fr-FR" altLang="fr-FR" sz="3200" dirty="0">
                <a:solidFill>
                  <a:schemeClr val="bg1"/>
                </a:solidFill>
              </a:rPr>
              <a:t>Justificatif et fondement de la SIMR </a:t>
            </a:r>
            <a:r>
              <a:rPr lang="fr-FR" altLang="fr-FR" sz="3200" dirty="0" smtClean="0">
                <a:solidFill>
                  <a:schemeClr val="bg1"/>
                </a:solidFill>
              </a:rPr>
              <a:t>(2)</a:t>
            </a:r>
            <a:endParaRPr lang="fr-FR" sz="3000" dirty="0">
              <a:solidFill>
                <a:schemeClr val="bg1"/>
              </a:solidFill>
            </a:endParaRPr>
          </a:p>
        </p:txBody>
      </p:sp>
      <p:sp>
        <p:nvSpPr>
          <p:cNvPr id="3" name="Content Placeholder 2">
            <a:extLst>
              <a:ext uri="{FF2B5EF4-FFF2-40B4-BE49-F238E27FC236}">
                <a16:creationId xmlns:a16="http://schemas.microsoft.com/office/drawing/2014/main" xmlns="" id="{BD30D0E9-BC0B-40D2-AD52-903F16DF581A}"/>
              </a:ext>
            </a:extLst>
          </p:cNvPr>
          <p:cNvSpPr>
            <a:spLocks noGrp="1"/>
          </p:cNvSpPr>
          <p:nvPr>
            <p:ph idx="1"/>
          </p:nvPr>
        </p:nvSpPr>
        <p:spPr>
          <a:xfrm>
            <a:off x="442539" y="1238271"/>
            <a:ext cx="8291501" cy="4134946"/>
          </a:xfrm>
        </p:spPr>
        <p:txBody>
          <a:bodyPr/>
          <a:lstStyle/>
          <a:p>
            <a:pPr marL="0" indent="0">
              <a:buNone/>
            </a:pPr>
            <a:r>
              <a:rPr lang="fr-FR" dirty="0"/>
              <a:t> </a:t>
            </a:r>
          </a:p>
        </p:txBody>
      </p:sp>
      <p:sp>
        <p:nvSpPr>
          <p:cNvPr id="5" name="Slide Number Placeholder 4">
            <a:extLst>
              <a:ext uri="{FF2B5EF4-FFF2-40B4-BE49-F238E27FC236}">
                <a16:creationId xmlns:a16="http://schemas.microsoft.com/office/drawing/2014/main" xmlns="" id="{78CE27DD-82E3-4EEB-9990-ED77A8C0E3B5}"/>
              </a:ext>
            </a:extLst>
          </p:cNvPr>
          <p:cNvSpPr>
            <a:spLocks noGrp="1"/>
          </p:cNvSpPr>
          <p:nvPr>
            <p:ph type="sldNum" sz="quarter" idx="4"/>
          </p:nvPr>
        </p:nvSpPr>
        <p:spPr/>
        <p:txBody>
          <a:bodyPr/>
          <a:lstStyle/>
          <a:p>
            <a:pPr defTabSz="912788">
              <a:defRPr/>
            </a:pPr>
            <a:fld id="{7698B45C-09C7-497B-9261-07F290CB2D4C}" type="slidenum">
              <a:rPr lang="fr-FR" smtClean="0">
                <a:solidFill>
                  <a:prstClr val="white"/>
                </a:solidFill>
              </a:rPr>
              <a:pPr defTabSz="912788">
                <a:defRPr/>
              </a:pPr>
              <a:t>7</a:t>
            </a:fld>
            <a:endParaRPr lang="fr-FR">
              <a:solidFill>
                <a:prstClr val="white"/>
              </a:solidFill>
            </a:endParaRPr>
          </a:p>
        </p:txBody>
      </p:sp>
      <p:sp>
        <p:nvSpPr>
          <p:cNvPr id="6" name="TextBox 5">
            <a:extLst>
              <a:ext uri="{FF2B5EF4-FFF2-40B4-BE49-F238E27FC236}">
                <a16:creationId xmlns:a16="http://schemas.microsoft.com/office/drawing/2014/main" xmlns="" id="{B6993E6B-75D8-4C3B-BE3F-F19EEDF00F4C}"/>
              </a:ext>
            </a:extLst>
          </p:cNvPr>
          <p:cNvSpPr txBox="1"/>
          <p:nvPr/>
        </p:nvSpPr>
        <p:spPr>
          <a:xfrm>
            <a:off x="264816" y="1484784"/>
            <a:ext cx="8452655" cy="4647426"/>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fr-FR" altLang="fr-FR" sz="2400" i="1" dirty="0" smtClean="0">
                <a:solidFill>
                  <a:prstClr val="black"/>
                </a:solidFill>
              </a:rPr>
              <a:t>4.  </a:t>
            </a:r>
            <a:r>
              <a:rPr lang="fr-FR" altLang="fr-FR" sz="2400" i="1" dirty="0">
                <a:solidFill>
                  <a:srgbClr val="0070C0"/>
                </a:solidFill>
              </a:rPr>
              <a:t>Résolution AFR/RC38/R9 (1988): </a:t>
            </a:r>
            <a:r>
              <a:rPr lang="fr-FR" altLang="fr-FR" sz="2400" dirty="0">
                <a:solidFill>
                  <a:prstClr val="black"/>
                </a:solidFill>
              </a:rPr>
              <a:t>Demandant aux Etats membres de renforcer la SE du VIH/SIDA</a:t>
            </a:r>
          </a:p>
          <a:p>
            <a:r>
              <a:rPr lang="fr-FR" altLang="fr-FR" sz="2400" i="1" dirty="0">
                <a:solidFill>
                  <a:prstClr val="black"/>
                </a:solidFill>
              </a:rPr>
              <a:t>5. </a:t>
            </a:r>
            <a:r>
              <a:rPr lang="fr-FR" altLang="fr-FR" sz="2400" i="1" dirty="0">
                <a:solidFill>
                  <a:srgbClr val="0070C0"/>
                </a:solidFill>
              </a:rPr>
              <a:t>Résolution AFR/RC38/R24(1988</a:t>
            </a:r>
            <a:r>
              <a:rPr lang="fr-FR" altLang="fr-FR" sz="2400" i="1" dirty="0">
                <a:solidFill>
                  <a:prstClr val="black"/>
                </a:solidFill>
              </a:rPr>
              <a:t>):</a:t>
            </a:r>
            <a:r>
              <a:rPr lang="fr-FR" altLang="fr-FR" sz="2400" dirty="0">
                <a:solidFill>
                  <a:prstClr val="black"/>
                </a:solidFill>
              </a:rPr>
              <a:t> Prie le Directeur régional et les États membres de collaborer dans l’évaluation de leur potentiel de SE ……..</a:t>
            </a:r>
          </a:p>
          <a:p>
            <a:r>
              <a:rPr lang="fr-FR" altLang="fr-FR" sz="2400" dirty="0">
                <a:solidFill>
                  <a:prstClr val="black"/>
                </a:solidFill>
              </a:rPr>
              <a:t>6.  </a:t>
            </a:r>
            <a:r>
              <a:rPr lang="fr-FR" altLang="fr-FR" sz="2400" i="1" dirty="0">
                <a:solidFill>
                  <a:srgbClr val="0070C0"/>
                </a:solidFill>
              </a:rPr>
              <a:t>Résolution AFR/RC38/R13</a:t>
            </a:r>
            <a:r>
              <a:rPr lang="fr-FR" altLang="fr-FR" sz="2400" i="1" dirty="0">
                <a:solidFill>
                  <a:prstClr val="black"/>
                </a:solidFill>
              </a:rPr>
              <a:t>: invite les États membres à intensifier la surveillance de la dracunculose ……</a:t>
            </a:r>
          </a:p>
          <a:p>
            <a:endParaRPr lang="fr-FR" altLang="fr-FR" sz="2400" i="1" dirty="0">
              <a:solidFill>
                <a:prstClr val="black"/>
              </a:solidFill>
            </a:endParaRPr>
          </a:p>
          <a:p>
            <a:r>
              <a:rPr lang="fr-FR" altLang="fr-FR" sz="2400" i="1" dirty="0">
                <a:solidFill>
                  <a:prstClr val="black"/>
                </a:solidFill>
              </a:rPr>
              <a:t>7. </a:t>
            </a:r>
            <a:r>
              <a:rPr lang="fr-FR" altLang="fr-FR" sz="2400" i="1" dirty="0">
                <a:solidFill>
                  <a:srgbClr val="0070C0"/>
                </a:solidFill>
              </a:rPr>
              <a:t>Résolution AFR/RC43/R7</a:t>
            </a:r>
            <a:r>
              <a:rPr lang="fr-FR" altLang="fr-FR" sz="2400" i="1" dirty="0">
                <a:solidFill>
                  <a:prstClr val="black"/>
                </a:solidFill>
              </a:rPr>
              <a:t>: approuve les mesures proposées pour </a:t>
            </a:r>
            <a:r>
              <a:rPr lang="fr-FR" altLang="fr-FR" sz="2400" i="1" dirty="0">
                <a:solidFill>
                  <a:srgbClr val="0070C0"/>
                </a:solidFill>
              </a:rPr>
              <a:t>renforcer la SE </a:t>
            </a:r>
            <a:r>
              <a:rPr lang="fr-FR" altLang="fr-FR" sz="2400" i="1" dirty="0">
                <a:solidFill>
                  <a:prstClr val="black"/>
                </a:solidFill>
              </a:rPr>
              <a:t>à divers niveaux du système de santé </a:t>
            </a:r>
            <a:r>
              <a:rPr lang="fr-FR" altLang="fr-FR" sz="2400" i="1" dirty="0" smtClean="0">
                <a:solidFill>
                  <a:prstClr val="black"/>
                </a:solidFill>
              </a:rPr>
              <a:t>….</a:t>
            </a:r>
          </a:p>
          <a:p>
            <a:r>
              <a:rPr lang="fr-FR" sz="2400" b="1" dirty="0">
                <a:solidFill>
                  <a:srgbClr val="0070C0"/>
                </a:solidFill>
              </a:rPr>
              <a:t>AF/RC/48/8 </a:t>
            </a:r>
            <a:r>
              <a:rPr lang="fr-FR" sz="2400" b="1" dirty="0" smtClean="0">
                <a:solidFill>
                  <a:srgbClr val="0070C0"/>
                </a:solidFill>
              </a:rPr>
              <a:t>--------------SIMR</a:t>
            </a:r>
            <a:endParaRPr lang="fr-FR" altLang="fr-FR" sz="2400" dirty="0">
              <a:solidFill>
                <a:srgbClr val="0070C0"/>
              </a:solidFill>
            </a:endParaRPr>
          </a:p>
        </p:txBody>
      </p:sp>
      <p:sp>
        <p:nvSpPr>
          <p:cNvPr id="8" name="Rectangle 2">
            <a:extLst>
              <a:ext uri="{FF2B5EF4-FFF2-40B4-BE49-F238E27FC236}">
                <a16:creationId xmlns:a16="http://schemas.microsoft.com/office/drawing/2014/main" xmlns=""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fr-FR" altLang="en-US">
              <a:solidFill>
                <a:prstClr val="black"/>
              </a:solidFill>
            </a:endParaRPr>
          </a:p>
        </p:txBody>
      </p:sp>
      <p:sp>
        <p:nvSpPr>
          <p:cNvPr id="7" name="Rectangle 1">
            <a:extLst>
              <a:ext uri="{FF2B5EF4-FFF2-40B4-BE49-F238E27FC236}">
                <a16:creationId xmlns:a16="http://schemas.microsoft.com/office/drawing/2014/main" xmlns="" id="{BDD5F810-9866-49B5-BF64-A7DD1E65E10D}"/>
              </a:ext>
            </a:extLst>
          </p:cNvPr>
          <p:cNvSpPr>
            <a:spLocks noChangeArrowheads="1"/>
          </p:cNvSpPr>
          <p:nvPr/>
        </p:nvSpPr>
        <p:spPr bwMode="auto">
          <a:xfrm>
            <a:off x="0" y="43934"/>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FontTx/>
              <a:buChar char="•"/>
            </a:pPr>
            <a:endParaRPr lang="fr-FR" altLang="en-US">
              <a:solidFill>
                <a:prstClr val="black"/>
              </a:solidFill>
            </a:endParaRPr>
          </a:p>
        </p:txBody>
      </p:sp>
      <p:sp>
        <p:nvSpPr>
          <p:cNvPr id="9" name="Footer Placeholder 3">
            <a:extLst>
              <a:ext uri="{FF2B5EF4-FFF2-40B4-BE49-F238E27FC236}">
                <a16:creationId xmlns:a16="http://schemas.microsoft.com/office/drawing/2014/main" xmlns="" id="{5167025E-97AB-4FDF-AD0C-4FF95C854DE5}"/>
              </a:ext>
            </a:extLst>
          </p:cNvPr>
          <p:cNvSpPr>
            <a:spLocks noGrp="1"/>
          </p:cNvSpPr>
          <p:nvPr>
            <p:ph type="ftr" sz="quarter" idx="3"/>
          </p:nvPr>
        </p:nvSpPr>
        <p:spPr>
          <a:xfrm>
            <a:off x="693336" y="6155388"/>
            <a:ext cx="1778559" cy="702612"/>
          </a:xfrm>
        </p:spPr>
        <p:txBody>
          <a:bodyPr/>
          <a:lstStyle/>
          <a:p>
            <a:pPr algn="ctr" defTabSz="684591">
              <a:defRPr/>
            </a:pPr>
            <a:r>
              <a:rPr lang="fr-FR" dirty="0">
                <a:solidFill>
                  <a:prstClr val="white"/>
                </a:solidFill>
              </a:rPr>
              <a:t>CPI-WHE-WHO/AFRO</a:t>
            </a:r>
          </a:p>
        </p:txBody>
      </p:sp>
    </p:spTree>
    <p:extLst>
      <p:ext uri="{BB962C8B-B14F-4D97-AF65-F5344CB8AC3E}">
        <p14:creationId xmlns:p14="http://schemas.microsoft.com/office/powerpoint/2010/main" val="19839793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384"/>
            <a:ext cx="9143999" cy="1153798"/>
          </a:xfrm>
          <a:solidFill>
            <a:srgbClr val="1E7FB8"/>
          </a:solidFill>
        </p:spPr>
        <p:txBody>
          <a:bodyPr/>
          <a:lstStyle/>
          <a:p>
            <a:pPr lvl="0" algn="ctr"/>
            <a:r>
              <a:rPr lang="fr-FR" sz="3000" dirty="0">
                <a:solidFill>
                  <a:schemeClr val="bg1"/>
                </a:solidFill>
              </a:rPr>
              <a:t>Critères de sélection des points focaux de la CBS – 1</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70</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409960" y="1464454"/>
            <a:ext cx="8375665" cy="3908762"/>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514350" indent="-514350" algn="just">
              <a:spcAft>
                <a:spcPts val="1200"/>
              </a:spcAft>
              <a:buFont typeface="+mj-lt"/>
              <a:buAutoNum type="arabicPeriod"/>
            </a:pPr>
            <a:r>
              <a:rPr lang="fr-FR" sz="2600" dirty="0">
                <a:latin typeface="Calibri" panose="020F0502020204030204" pitchFamily="34" charset="0"/>
                <a:cs typeface="Calibri" panose="020F0502020204030204" pitchFamily="34" charset="0"/>
              </a:rPr>
              <a:t>Être une personne travailleuse et attachée à la notification.</a:t>
            </a:r>
          </a:p>
          <a:p>
            <a:pPr marL="514350" indent="-514350" algn="just">
              <a:spcAft>
                <a:spcPts val="1200"/>
              </a:spcAft>
              <a:buFont typeface="+mj-lt"/>
              <a:buAutoNum type="arabicPeriod"/>
            </a:pPr>
            <a:r>
              <a:rPr lang="fr-FR" sz="2600" dirty="0">
                <a:latin typeface="Calibri" panose="020F0502020204030204" pitchFamily="34" charset="0"/>
                <a:cs typeface="Calibri" panose="020F0502020204030204" pitchFamily="34" charset="0"/>
              </a:rPr>
              <a:t>Être un résident de la communauté.</a:t>
            </a:r>
          </a:p>
          <a:p>
            <a:pPr marL="514350" indent="-514350" algn="just">
              <a:spcAft>
                <a:spcPts val="1200"/>
              </a:spcAft>
              <a:buFont typeface="+mj-lt"/>
              <a:buAutoNum type="arabicPeriod"/>
            </a:pPr>
            <a:r>
              <a:rPr lang="fr-FR" sz="2600" dirty="0">
                <a:latin typeface="Calibri" panose="020F0502020204030204" pitchFamily="34" charset="0"/>
                <a:cs typeface="Calibri" panose="020F0502020204030204" pitchFamily="34" charset="0"/>
              </a:rPr>
              <a:t>Être un membre bien connu, digne de confiance et respecté de la communauté.</a:t>
            </a:r>
          </a:p>
          <a:p>
            <a:pPr marL="514350" indent="-514350" algn="just">
              <a:spcAft>
                <a:spcPts val="1200"/>
              </a:spcAft>
              <a:buFont typeface="+mj-lt"/>
              <a:buAutoNum type="arabicPeriod"/>
            </a:pPr>
            <a:r>
              <a:rPr lang="fr-FR" sz="2600" dirty="0">
                <a:latin typeface="Calibri" panose="020F0502020204030204" pitchFamily="34" charset="0"/>
                <a:cs typeface="Calibri" panose="020F0502020204030204" pitchFamily="34" charset="0"/>
              </a:rPr>
              <a:t>Avoir à cœur le bien-être de la communauté.</a:t>
            </a:r>
          </a:p>
          <a:p>
            <a:pPr marL="514350" indent="-514350" algn="just">
              <a:spcAft>
                <a:spcPts val="1200"/>
              </a:spcAft>
              <a:buFont typeface="+mj-lt"/>
              <a:buAutoNum type="arabicPeriod"/>
            </a:pPr>
            <a:r>
              <a:rPr lang="fr-FR" sz="2600" dirty="0">
                <a:latin typeface="Calibri" panose="020F0502020204030204" pitchFamily="34" charset="0"/>
                <a:cs typeface="Calibri" panose="020F0502020204030204" pitchFamily="34" charset="0"/>
              </a:rPr>
              <a:t>Être accepté par la communauté pour pouvoir communiquer avec les habitants.</a:t>
            </a:r>
            <a:endParaRPr lang="fr-FR" sz="2600" dirty="0"/>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5242B473-A45C-4C97-9F93-87C704A5D51E}"/>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28117869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3999" cy="1124744"/>
          </a:xfrm>
          <a:solidFill>
            <a:srgbClr val="1E7FB8"/>
          </a:solidFill>
        </p:spPr>
        <p:txBody>
          <a:bodyPr/>
          <a:lstStyle/>
          <a:p>
            <a:pPr lvl="0" algn="ctr"/>
            <a:r>
              <a:rPr lang="fr-FR" sz="3000" dirty="0">
                <a:solidFill>
                  <a:schemeClr val="bg1"/>
                </a:solidFill>
              </a:rPr>
              <a:t>Critères de sélection des points focaux de la CBS – 2</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71</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84167" y="1551563"/>
            <a:ext cx="8375665" cy="3754874"/>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573088" indent="-573088" algn="just">
              <a:spcAft>
                <a:spcPts val="1200"/>
              </a:spcAft>
            </a:pPr>
            <a:r>
              <a:rPr lang="fr-FR" sz="2600" dirty="0">
                <a:latin typeface="Calibri" panose="020F0502020204030204" pitchFamily="34" charset="0"/>
                <a:cs typeface="Calibri" panose="020F0502020204030204" pitchFamily="34" charset="0"/>
              </a:rPr>
              <a:t>6. 	Être suffisamment lettré pour consigner les événements/données dans le registre prévu à cet effet.</a:t>
            </a:r>
          </a:p>
          <a:p>
            <a:pPr marL="573088" indent="-573088" algn="just">
              <a:spcAft>
                <a:spcPts val="1200"/>
              </a:spcAft>
            </a:pPr>
            <a:r>
              <a:rPr lang="fr-FR" sz="2600" dirty="0">
                <a:latin typeface="Calibri" panose="020F0502020204030204" pitchFamily="34" charset="0"/>
                <a:cs typeface="Calibri" panose="020F0502020204030204" pitchFamily="34" charset="0"/>
              </a:rPr>
              <a:t>7. 	Être sélectionné indépendamment du genre.</a:t>
            </a:r>
          </a:p>
          <a:p>
            <a:pPr marL="573088" indent="-573088" algn="just">
              <a:spcAft>
                <a:spcPts val="1200"/>
              </a:spcAft>
            </a:pPr>
            <a:r>
              <a:rPr lang="fr-FR" sz="2600" dirty="0">
                <a:latin typeface="Calibri" panose="020F0502020204030204" pitchFamily="34" charset="0"/>
                <a:cs typeface="Calibri" panose="020F0502020204030204" pitchFamily="34" charset="0"/>
              </a:rPr>
              <a:t>8. 	Être reconnu par tous les groupes identifiés là où il existe des différences ethniques et religieuses. </a:t>
            </a:r>
            <a:endParaRPr lang="fr-FR" sz="2600" i="1" dirty="0">
              <a:solidFill>
                <a:srgbClr val="FF0000"/>
              </a:solidFill>
              <a:latin typeface="Calibri" panose="020F0502020204030204" pitchFamily="34" charset="0"/>
              <a:cs typeface="Calibri" panose="020F0502020204030204" pitchFamily="34" charset="0"/>
            </a:endParaRPr>
          </a:p>
          <a:p>
            <a:pPr lvl="1" algn="just">
              <a:spcAft>
                <a:spcPts val="1200"/>
              </a:spcAft>
            </a:pPr>
            <a:r>
              <a:rPr lang="fr-FR" sz="2600" b="1" i="1" dirty="0">
                <a:solidFill>
                  <a:schemeClr val="tx1"/>
                </a:solidFill>
                <a:latin typeface="Calibri" panose="020F0502020204030204" pitchFamily="34" charset="0"/>
                <a:cs typeface="Calibri" panose="020F0502020204030204" pitchFamily="34" charset="0"/>
              </a:rPr>
              <a:t>Remarque : Une fois sélectionné, le point focal de la CBS devrait recevoir une formation sur ses rôles et responsabilités.</a:t>
            </a:r>
            <a:endParaRPr lang="fr-FR" sz="2600" dirty="0"/>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1682BC8C-25B2-4FE7-99DE-F36BC9D56507}"/>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564658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898"/>
            <a:ext cx="9143999" cy="1152642"/>
          </a:xfrm>
          <a:solidFill>
            <a:srgbClr val="1E7FB8"/>
          </a:solidFill>
        </p:spPr>
        <p:txBody>
          <a:bodyPr/>
          <a:lstStyle/>
          <a:p>
            <a:pPr lvl="0" algn="ctr"/>
            <a:r>
              <a:rPr lang="fr-FR" sz="3000" dirty="0">
                <a:solidFill>
                  <a:schemeClr val="bg1"/>
                </a:solidFill>
              </a:rPr>
              <a:t>Rôles et responsabilités de tout point focal de la surveillance à base communautaire – 1 </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72</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91838" y="1568594"/>
            <a:ext cx="8392902" cy="3816429"/>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41313" lvl="0" indent="-341313" algn="just">
              <a:spcAft>
                <a:spcPts val="1200"/>
              </a:spcAft>
              <a:buFont typeface="+mj-lt"/>
              <a:buAutoNum type="arabicPeriod"/>
            </a:pPr>
            <a:r>
              <a:rPr lang="fr-FR" sz="2300" dirty="0">
                <a:latin typeface="Calibri" panose="020F0502020204030204" pitchFamily="34" charset="0"/>
                <a:cs typeface="Calibri" panose="020F0502020204030204" pitchFamily="34" charset="0"/>
              </a:rPr>
              <a:t>Utiliser les définitions de cas au niveau de la communauté pour identifier et consigner les maladies/affections/événements prioritaires.</a:t>
            </a:r>
          </a:p>
          <a:p>
            <a:pPr marL="341313" indent="-341313" algn="just">
              <a:spcAft>
                <a:spcPts val="1000"/>
              </a:spcAft>
              <a:buFont typeface="+mj-lt"/>
              <a:buAutoNum type="arabicPeriod"/>
            </a:pPr>
            <a:r>
              <a:rPr lang="fr-FR" sz="2300" dirty="0">
                <a:latin typeface="Calibri" panose="020F0502020204030204" pitchFamily="34" charset="0"/>
                <a:cs typeface="Calibri" panose="020F0502020204030204" pitchFamily="34" charset="0"/>
              </a:rPr>
              <a:t>Faire une notification immédiatement à l’établissement de santé/au sous-district le plus proche dans un délai de 24 heures.</a:t>
            </a:r>
          </a:p>
          <a:p>
            <a:pPr marL="341313" indent="-341313" algn="just">
              <a:spcAft>
                <a:spcPts val="1000"/>
              </a:spcAft>
              <a:buFont typeface="+mj-lt"/>
              <a:buAutoNum type="arabicPeriod"/>
            </a:pPr>
            <a:r>
              <a:rPr lang="fr-FR" sz="2300" dirty="0">
                <a:latin typeface="Calibri" panose="020F0502020204030204" pitchFamily="34" charset="0"/>
                <a:cs typeface="Calibri" panose="020F0502020204030204" pitchFamily="34" charset="0"/>
              </a:rPr>
              <a:t>Apporter un appui aux agents de santé pendant les investigations sur les cas/flambées épidémiques et la recherche des contacts.</a:t>
            </a:r>
          </a:p>
          <a:p>
            <a:pPr marL="341313" indent="-341313" algn="just">
              <a:spcAft>
                <a:spcPts val="1000"/>
              </a:spcAft>
              <a:buFont typeface="+mj-lt"/>
              <a:buAutoNum type="arabicPeriod"/>
            </a:pPr>
            <a:r>
              <a:rPr lang="fr-FR" sz="2300" dirty="0">
                <a:latin typeface="Calibri" panose="020F0502020204030204" pitchFamily="34" charset="0"/>
                <a:cs typeface="Calibri" panose="020F0502020204030204" pitchFamily="34" charset="0"/>
              </a:rPr>
              <a:t>Effectuer régulièrement des visites à domicile.</a:t>
            </a:r>
          </a:p>
          <a:p>
            <a:pPr marL="341313" indent="-341313" algn="just">
              <a:spcAft>
                <a:spcPts val="1000"/>
              </a:spcAft>
              <a:buFont typeface="+mj-lt"/>
              <a:buAutoNum type="arabicPeriod"/>
            </a:pPr>
            <a:r>
              <a:rPr lang="fr-FR" sz="2300" dirty="0">
                <a:latin typeface="Calibri" panose="020F0502020204030204" pitchFamily="34" charset="0"/>
                <a:cs typeface="Calibri" panose="020F0502020204030204" pitchFamily="34" charset="0"/>
              </a:rPr>
              <a:t>Rencontrer régulièrement les informateurs clés.</a:t>
            </a:r>
            <a:endParaRPr lang="fr-FR" sz="2300" dirty="0"/>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812DD246-B3F1-4ED1-9DCA-A77E75C95945}"/>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21640011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384"/>
            <a:ext cx="9143999" cy="1137465"/>
          </a:xfrm>
          <a:solidFill>
            <a:srgbClr val="1E7FB8"/>
          </a:solidFill>
        </p:spPr>
        <p:txBody>
          <a:bodyPr/>
          <a:lstStyle/>
          <a:p>
            <a:pPr lvl="0" algn="ctr"/>
            <a:r>
              <a:rPr lang="fr-FR" sz="3000" dirty="0">
                <a:solidFill>
                  <a:schemeClr val="bg1"/>
                </a:solidFill>
              </a:rPr>
              <a:t>Rôles et responsabilités de tout point focal de la surveillance à base communautaire – 2</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82411" y="1610383"/>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73</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55682" y="1551563"/>
            <a:ext cx="8439406" cy="3754874"/>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573088" lvl="0" indent="-573088" algn="just">
              <a:spcAft>
                <a:spcPts val="1200"/>
              </a:spcAft>
            </a:pPr>
            <a:r>
              <a:rPr lang="fr-FR" sz="2600" dirty="0">
                <a:latin typeface="Calibri" panose="020F0502020204030204" pitchFamily="34" charset="0"/>
                <a:cs typeface="Calibri" panose="020F0502020204030204" pitchFamily="34" charset="0"/>
              </a:rPr>
              <a:t>6. 	Sensibiliser la communauté sur les maladies et les affections prioritaires ainsi que sur les événements inhabituels.</a:t>
            </a:r>
          </a:p>
          <a:p>
            <a:pPr marL="573088" indent="-573088" algn="just">
              <a:spcAft>
                <a:spcPts val="1200"/>
              </a:spcAft>
            </a:pPr>
            <a:r>
              <a:rPr lang="fr-FR" sz="2600" dirty="0">
                <a:latin typeface="Calibri" panose="020F0502020204030204" pitchFamily="34" charset="0"/>
                <a:cs typeface="Calibri" panose="020F0502020204030204" pitchFamily="34" charset="0"/>
              </a:rPr>
              <a:t>7. 	Mobiliser les autorités locales et les membres de la communauté pour soutenir les activités de riposte. </a:t>
            </a:r>
          </a:p>
          <a:p>
            <a:pPr marL="573088" indent="-573088" algn="just">
              <a:spcAft>
                <a:spcPts val="1200"/>
              </a:spcAft>
            </a:pPr>
            <a:r>
              <a:rPr lang="fr-FR" sz="2600" dirty="0">
                <a:latin typeface="Calibri" panose="020F0502020204030204" pitchFamily="34" charset="0"/>
                <a:cs typeface="Calibri" panose="020F0502020204030204" pitchFamily="34" charset="0"/>
              </a:rPr>
              <a:t>8. 	Assister aux cérémonies et aux événements locaux et faire le suivi de tout ce qui est inhabituel.</a:t>
            </a:r>
          </a:p>
          <a:p>
            <a:pPr marL="573088" indent="-573088" algn="just">
              <a:spcAft>
                <a:spcPts val="1200"/>
              </a:spcAft>
            </a:pPr>
            <a:r>
              <a:rPr lang="fr-FR" sz="2600" dirty="0">
                <a:latin typeface="Calibri" panose="020F0502020204030204" pitchFamily="34" charset="0"/>
                <a:cs typeface="Calibri" panose="020F0502020204030204" pitchFamily="34" charset="0"/>
              </a:rPr>
              <a:t>9. 	Participer à la cartographie des risques potentiels.</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2864AB07-110F-471D-A270-C0F240BFC601}"/>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37742297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a:solidFill>
            <a:srgbClr val="1E7FB8"/>
          </a:solidFill>
        </p:spPr>
        <p:txBody>
          <a:bodyPr/>
          <a:lstStyle/>
          <a:p>
            <a:pPr algn="ctr"/>
            <a:r>
              <a:rPr lang="fr-FR" sz="3000" dirty="0">
                <a:solidFill>
                  <a:schemeClr val="bg1"/>
                </a:solidFill>
              </a:rPr>
              <a:t>Exemple d’activités de CBS</a:t>
            </a:r>
          </a:p>
        </p:txBody>
      </p:sp>
      <p:sp>
        <p:nvSpPr>
          <p:cNvPr id="3" name="Content Placeholder 2"/>
          <p:cNvSpPr>
            <a:spLocks noGrp="1"/>
          </p:cNvSpPr>
          <p:nvPr>
            <p:ph idx="1"/>
          </p:nvPr>
        </p:nvSpPr>
        <p:spPr>
          <a:xfrm>
            <a:off x="426249" y="1412776"/>
            <a:ext cx="8291501" cy="4350970"/>
          </a:xfrm>
          <a:ln>
            <a:solidFill>
              <a:schemeClr val="bg2"/>
            </a:solidFill>
          </a:ln>
        </p:spPr>
        <p:txBody>
          <a:bodyPr/>
          <a:lstStyle/>
          <a:p>
            <a:pPr algn="just">
              <a:spcBef>
                <a:spcPts val="0"/>
              </a:spcBef>
              <a:spcAft>
                <a:spcPts val="1200"/>
              </a:spcAft>
              <a:buClrTx/>
            </a:pPr>
            <a:r>
              <a:rPr lang="fr-FR" sz="2200" b="1" i="1" dirty="0"/>
              <a:t>Le point focal de la CBS entend parler de plusieurs cas de diarrhée aqueuse aiguë accompagnée de vomissements dans la communauté. Il suspecte le choléra et signale la rumeur à l’établissement de santé local ainsi qu’à l’agent de santé du district par envoi de SMS.</a:t>
            </a:r>
          </a:p>
          <a:p>
            <a:pPr algn="just">
              <a:spcBef>
                <a:spcPts val="0"/>
              </a:spcBef>
              <a:spcAft>
                <a:spcPts val="1200"/>
              </a:spcAft>
              <a:buClrTx/>
            </a:pPr>
            <a:r>
              <a:rPr lang="fr-FR" sz="2200" b="1" i="1" dirty="0"/>
              <a:t>Les membres de l’équipe de riposte rapide aux situations d’urgence de santé publique (PHERRT) se sont rendus dans la communauté pour procéder à une vérification et mener une investigation sur l’éventuelle flambée et, en fonction des résultats de l’investigation, ont mis en œuvre des mesures de contrôle et de prévention. La flambée a rapidement été maîtrisée grâce à l’alerte précoce du point focal de la surveillance à base communautaire. </a:t>
            </a:r>
            <a:endParaRPr lang="fr-FR" sz="2200" dirty="0"/>
          </a:p>
        </p:txBody>
      </p:sp>
      <p:sp>
        <p:nvSpPr>
          <p:cNvPr id="5" name="Slide Number Placeholder 4"/>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74</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Footer Placeholder 3">
            <a:extLst>
              <a:ext uri="{FF2B5EF4-FFF2-40B4-BE49-F238E27FC236}">
                <a16:creationId xmlns="" xmlns:a16="http://schemas.microsoft.com/office/drawing/2014/main" id="{140164C1-A5EE-4CC4-939B-DF437F6B95D7}"/>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16559451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384"/>
            <a:ext cx="9144000" cy="1238270"/>
          </a:xfrm>
          <a:solidFill>
            <a:srgbClr val="1E7FB8"/>
          </a:solidFill>
          <a:ln>
            <a:noFill/>
          </a:ln>
        </p:spPr>
        <p:txBody>
          <a:bodyPr/>
          <a:lstStyle/>
          <a:p>
            <a:pPr algn="ctr"/>
            <a:r>
              <a:rPr lang="fr-FR" sz="3000" dirty="0">
                <a:solidFill>
                  <a:schemeClr val="bg1"/>
                </a:solidFill>
              </a:rPr>
              <a:t>Définitions de cas au niveau de la communauté adoptées par la SIMR à utiliser au niveau communautaire</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75</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45672" y="1443696"/>
            <a:ext cx="8452655" cy="3724096"/>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spcAft>
                <a:spcPts val="1200"/>
              </a:spcAft>
              <a:buFont typeface="Arial" panose="020B0604020202020204" pitchFamily="34" charset="0"/>
              <a:buChar char="•"/>
            </a:pPr>
            <a:r>
              <a:rPr lang="fr-FR" sz="2400" dirty="0">
                <a:latin typeface="Calibri" panose="020F0502020204030204" pitchFamily="34" charset="0"/>
                <a:cs typeface="Calibri" panose="020F0502020204030204" pitchFamily="34" charset="0"/>
              </a:rPr>
              <a:t>Informez tous les membres de la communauté des maladies/affections/événements prioritaires faisant l’objet de surveillance dans votre région.</a:t>
            </a:r>
          </a:p>
          <a:p>
            <a:pPr marL="457200" indent="-457200" algn="just" fontAlgn="base">
              <a:spcAft>
                <a:spcPts val="1200"/>
              </a:spcAft>
              <a:buFont typeface="Arial" panose="020B0604020202020204" pitchFamily="34" charset="0"/>
              <a:buChar char="•"/>
            </a:pPr>
            <a:r>
              <a:rPr lang="fr-FR" sz="2400" dirty="0">
                <a:latin typeface="Calibri" panose="020F0502020204030204" pitchFamily="34" charset="0"/>
                <a:cs typeface="Calibri" panose="020F0502020204030204" pitchFamily="34" charset="0"/>
              </a:rPr>
              <a:t>Utilisez les signaux et symptômes clés indiqués dans les définitions de cas qui ont un langage simple et sont plus faciles à comprendre.</a:t>
            </a:r>
          </a:p>
          <a:p>
            <a:pPr marL="457200" indent="-457200" algn="just" fontAlgn="base">
              <a:spcAft>
                <a:spcPts val="1200"/>
              </a:spcAft>
              <a:buFont typeface="Arial" panose="020B0604020202020204" pitchFamily="34" charset="0"/>
              <a:buChar char="•"/>
            </a:pPr>
            <a:r>
              <a:rPr lang="fr-FR" sz="2400" b="1" i="1" dirty="0">
                <a:solidFill>
                  <a:schemeClr val="tx1"/>
                </a:solidFill>
                <a:latin typeface="Calibri" panose="020F0502020204030204" pitchFamily="34" charset="0"/>
                <a:cs typeface="Calibri" panose="020F0502020204030204" pitchFamily="34" charset="0"/>
              </a:rPr>
              <a:t>Veuillez vous référer à la Section 1 de l’Annexe 1B de la 3</a:t>
            </a:r>
            <a:r>
              <a:rPr lang="fr-FR" sz="2400" b="1" i="1" baseline="30000" dirty="0">
                <a:solidFill>
                  <a:schemeClr val="tx1"/>
                </a:solidFill>
                <a:latin typeface="Calibri" panose="020F0502020204030204" pitchFamily="34" charset="0"/>
                <a:cs typeface="Calibri" panose="020F0502020204030204" pitchFamily="34" charset="0"/>
              </a:rPr>
              <a:t>e</a:t>
            </a:r>
            <a:r>
              <a:rPr lang="fr-FR" sz="2400" b="1" i="1" dirty="0">
                <a:solidFill>
                  <a:schemeClr val="tx1"/>
                </a:solidFill>
                <a:latin typeface="Calibri" panose="020F0502020204030204" pitchFamily="34" charset="0"/>
                <a:cs typeface="Calibri" panose="020F0502020204030204" pitchFamily="34" charset="0"/>
              </a:rPr>
              <a:t> édition du Guide technique pour la SIMR pour avoir des exemples de définitions de cas.</a:t>
            </a:r>
            <a:endParaRPr lang="fr-FR" sz="2400" b="1" i="1" dirty="0">
              <a:latin typeface="Calibri" panose="020F0502020204030204" pitchFamily="34" charset="0"/>
              <a:cs typeface="Calibri" panose="020F0502020204030204" pitchFamily="34" charset="0"/>
            </a:endParaRP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B3ECBBF9-AEAC-4744-AE42-B74C18C59C41}"/>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28724560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76</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401821" y="2551837"/>
            <a:ext cx="8452655" cy="1754326"/>
          </a:xfrm>
          <a:prstGeom prst="rect">
            <a:avLst/>
          </a:prstGeom>
          <a:solidFill>
            <a:srgbClr val="1E7FB8"/>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spcBef>
                <a:spcPts val="1800"/>
              </a:spcBef>
            </a:pPr>
            <a:r>
              <a:rPr lang="fr-FR" sz="3600" b="1" dirty="0">
                <a:solidFill>
                  <a:schemeClr val="bg1"/>
                </a:solidFill>
                <a:latin typeface="Calibri" panose="020F0502020204030204" pitchFamily="34" charset="0"/>
                <a:cs typeface="Calibri" panose="020F0502020204030204" pitchFamily="34" charset="0"/>
              </a:rPr>
              <a:t>Comment notifier les maladies, les affections, les événements ou les signaux émanant de la communauté ?</a:t>
            </a:r>
            <a:endParaRPr lang="fr-FR" sz="3600" dirty="0">
              <a:solidFill>
                <a:schemeClr val="bg1"/>
              </a:solidFill>
              <a:latin typeface="Calibri" panose="020F0502020204030204" pitchFamily="34" charset="0"/>
              <a:cs typeface="Calibri" panose="020F0502020204030204" pitchFamily="34" charset="0"/>
            </a:endParaRP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7" name="Footer Placeholder 3">
            <a:extLst>
              <a:ext uri="{FF2B5EF4-FFF2-40B4-BE49-F238E27FC236}">
                <a16:creationId xmlns="" xmlns:a16="http://schemas.microsoft.com/office/drawing/2014/main" id="{1A67C851-7A69-49D6-9BEB-8D953DF2919A}"/>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
        <p:nvSpPr>
          <p:cNvPr id="2" name="Rectangle 1">
            <a:extLst>
              <a:ext uri="{FF2B5EF4-FFF2-40B4-BE49-F238E27FC236}">
                <a16:creationId xmlns="" xmlns:a16="http://schemas.microsoft.com/office/drawing/2014/main" id="{0B72EDF2-EA3E-4B0B-ADF7-4928F817E2BA}"/>
              </a:ext>
            </a:extLst>
          </p:cNvPr>
          <p:cNvSpPr/>
          <p:nvPr/>
        </p:nvSpPr>
        <p:spPr bwMode="auto">
          <a:xfrm>
            <a:off x="0" y="0"/>
            <a:ext cx="9144000" cy="1124744"/>
          </a:xfrm>
          <a:prstGeom prst="rect">
            <a:avLst/>
          </a:prstGeom>
          <a:solidFill>
            <a:srgbClr val="1E7FB8"/>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a:ln>
                <a:noFill/>
              </a:ln>
              <a:solidFill>
                <a:srgbClr val="000066"/>
              </a:solidFill>
              <a:effectLst/>
              <a:latin typeface="Arial" charset="0"/>
              <a:cs typeface="Arial" charset="0"/>
            </a:endParaRPr>
          </a:p>
        </p:txBody>
      </p:sp>
    </p:spTree>
    <p:extLst>
      <p:ext uri="{BB962C8B-B14F-4D97-AF65-F5344CB8AC3E}">
        <p14:creationId xmlns:p14="http://schemas.microsoft.com/office/powerpoint/2010/main" val="30275796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6673"/>
            <a:ext cx="9144000" cy="1118071"/>
          </a:xfrm>
          <a:solidFill>
            <a:srgbClr val="1E7FB8"/>
          </a:solidFill>
        </p:spPr>
        <p:txBody>
          <a:bodyPr/>
          <a:lstStyle/>
          <a:p>
            <a:pPr algn="ctr"/>
            <a:r>
              <a:rPr lang="fr-FR" sz="3000" dirty="0">
                <a:solidFill>
                  <a:schemeClr val="bg1"/>
                </a:solidFill>
              </a:rPr>
              <a:t>Sources d’information de la CBS – 1 </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77</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299073" y="1238271"/>
            <a:ext cx="8452655" cy="446276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Les agents de santé communautaires et les bénévoles communautaires.</a:t>
            </a:r>
          </a:p>
          <a:p>
            <a:pPr marL="342900" indent="-342900"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Les accoucheuses traditionnelles, les enseignants, les pharmaciens/vendeurs de médicaments.</a:t>
            </a:r>
          </a:p>
          <a:p>
            <a:pPr marL="342900" indent="-342900"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Le personnel des cliniques privées.</a:t>
            </a:r>
          </a:p>
          <a:p>
            <a:pPr marL="342900" indent="-342900"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Les agents communautaires de santé animale.</a:t>
            </a:r>
          </a:p>
          <a:p>
            <a:pPr marL="342900" indent="-342900"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Les organisations à base communautaire (OBC).</a:t>
            </a:r>
          </a:p>
          <a:p>
            <a:pPr marL="342900" indent="-342900"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Les responsables communautaires : les chefs traditionnels/responsables de jeunes/chefs religieux.</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D1E332E2-7362-438F-BF1B-8A4DABE77BBB}"/>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16993389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275762"/>
          </a:xfrm>
          <a:solidFill>
            <a:srgbClr val="1E7FB8"/>
          </a:solidFill>
        </p:spPr>
        <p:txBody>
          <a:bodyPr/>
          <a:lstStyle/>
          <a:p>
            <a:pPr algn="ctr"/>
            <a:r>
              <a:rPr lang="fr-FR" sz="3000" dirty="0">
                <a:solidFill>
                  <a:schemeClr val="bg1"/>
                </a:solidFill>
              </a:rPr>
              <a:t>Sources d’information de la CBS – 2 </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78</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45672" y="1551563"/>
            <a:ext cx="8452655" cy="3754874"/>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41313" indent="-341313"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Les médias, tels que la radio, la presse écrite et les réseaux sociaux.</a:t>
            </a:r>
          </a:p>
          <a:p>
            <a:pPr marL="341313" indent="-341313"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Les praticiens de la médecine traditionnelle, par exemple les praticiens/herboristes traditionnels et les gardiens de sanctuaires.</a:t>
            </a:r>
          </a:p>
          <a:p>
            <a:pPr marL="341313" lvl="0" indent="-341313"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Les visites à domicile.</a:t>
            </a:r>
          </a:p>
          <a:p>
            <a:pPr marL="341313" lvl="0" indent="-341313"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Les lieux de rassemblement social tels que les églises, les mosquées, les marchés, les écoles, etc.</a:t>
            </a:r>
            <a:endParaRPr lang="fr-FR" sz="2600" dirty="0"/>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7E67EEF6-3671-45D1-A493-29D6E047F525}"/>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6957834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275762"/>
          </a:xfrm>
          <a:solidFill>
            <a:srgbClr val="1E7FB8"/>
          </a:solidFill>
        </p:spPr>
        <p:txBody>
          <a:bodyPr/>
          <a:lstStyle/>
          <a:p>
            <a:pPr algn="ctr"/>
            <a:r>
              <a:rPr lang="fr-FR" sz="3000" dirty="0">
                <a:solidFill>
                  <a:schemeClr val="bg1"/>
                </a:solidFill>
              </a:rPr>
              <a:t>Ce qu’il faut notifier et comment le notifier </a:t>
            </a:r>
            <a:br>
              <a:rPr lang="fr-FR" sz="3000" dirty="0">
                <a:solidFill>
                  <a:schemeClr val="bg1"/>
                </a:solidFill>
              </a:rPr>
            </a:br>
            <a:r>
              <a:rPr lang="fr-FR" sz="3000" dirty="0">
                <a:solidFill>
                  <a:schemeClr val="bg1"/>
                </a:solidFill>
              </a:rPr>
              <a:t>dans le cadre de la CBS – 1 </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184731" y="1202796"/>
            <a:ext cx="8779757"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79</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0" y="1495811"/>
            <a:ext cx="9144000" cy="40934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r>
              <a:rPr lang="fr-FR" sz="2100" b="1" dirty="0">
                <a:latin typeface="Calibri" panose="020F0502020204030204" pitchFamily="34" charset="0"/>
                <a:cs typeface="Calibri" panose="020F0502020204030204" pitchFamily="34" charset="0"/>
              </a:rPr>
              <a:t>Ce qu’il faut notifier immédiatement/dans un délai de 24 heures :</a:t>
            </a:r>
          </a:p>
          <a:p>
            <a:pPr lvl="1">
              <a:spcBef>
                <a:spcPts val="1200"/>
              </a:spcBef>
            </a:pPr>
            <a:r>
              <a:rPr lang="fr-FR" sz="2100" dirty="0">
                <a:latin typeface="Calibri" panose="020F0502020204030204" pitchFamily="34" charset="0"/>
                <a:cs typeface="Calibri" panose="020F0502020204030204" pitchFamily="34" charset="0"/>
              </a:rPr>
              <a:t>Toute personne atteinte d’une maladie répondant à l’une des définitions de cas au niveau de la communauté adoptée par la SIMR dans la zone desservie.</a:t>
            </a:r>
          </a:p>
          <a:p>
            <a:pPr lvl="1" algn="ctr">
              <a:spcBef>
                <a:spcPts val="1200"/>
              </a:spcBef>
            </a:pPr>
            <a:r>
              <a:rPr lang="fr-FR" sz="2100" b="1" dirty="0">
                <a:latin typeface="Calibri" panose="020F0502020204030204" pitchFamily="34" charset="0"/>
                <a:cs typeface="Calibri" panose="020F0502020204030204" pitchFamily="34" charset="0"/>
              </a:rPr>
              <a:t>OU</a:t>
            </a:r>
          </a:p>
          <a:p>
            <a:pPr lvl="1">
              <a:spcBef>
                <a:spcPts val="1200"/>
              </a:spcBef>
            </a:pPr>
            <a:r>
              <a:rPr lang="fr-FR" sz="2100" dirty="0">
                <a:latin typeface="Calibri" panose="020F0502020204030204" pitchFamily="34" charset="0"/>
                <a:cs typeface="Calibri" panose="020F0502020204030204" pitchFamily="34" charset="0"/>
              </a:rPr>
              <a:t>Toute mort subite si la zone desservie subit un événement de santé publique connu entrant dans le cadre des affections prioritaires de la SIMR.</a:t>
            </a:r>
          </a:p>
          <a:p>
            <a:pPr lvl="1" algn="ctr">
              <a:spcBef>
                <a:spcPts val="1200"/>
              </a:spcBef>
            </a:pPr>
            <a:r>
              <a:rPr lang="fr-FR" sz="2100" b="1" dirty="0">
                <a:latin typeface="Calibri" panose="020F0502020204030204" pitchFamily="34" charset="0"/>
                <a:cs typeface="Calibri" panose="020F0502020204030204" pitchFamily="34" charset="0"/>
              </a:rPr>
              <a:t>OU ENCORE</a:t>
            </a:r>
          </a:p>
          <a:p>
            <a:pPr lvl="1">
              <a:spcBef>
                <a:spcPts val="1200"/>
              </a:spcBef>
            </a:pPr>
            <a:r>
              <a:rPr lang="fr-FR" sz="2100" dirty="0">
                <a:latin typeface="Calibri" panose="020F0502020204030204" pitchFamily="34" charset="0"/>
                <a:cs typeface="Calibri" panose="020F0502020204030204" pitchFamily="34" charset="0"/>
              </a:rPr>
              <a:t>Tout événement ou signal inhabituel de santé publique, tel qu’un groupe inexpliqué de maladies graves similaires en l’espace d’une semaine, un absentéisme élevé à l’école.</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53D8D1A6-BC29-43D3-A6A0-D9E03F148272}"/>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2537471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20DFB9-5955-4CAB-8D41-5B2CD7D9DCBE}"/>
              </a:ext>
            </a:extLst>
          </p:cNvPr>
          <p:cNvSpPr>
            <a:spLocks noGrp="1"/>
          </p:cNvSpPr>
          <p:nvPr>
            <p:ph type="title"/>
          </p:nvPr>
        </p:nvSpPr>
        <p:spPr>
          <a:xfrm>
            <a:off x="0" y="0"/>
            <a:ext cx="9144000" cy="1275762"/>
          </a:xfrm>
          <a:solidFill>
            <a:srgbClr val="1E7FB8"/>
          </a:solidFill>
        </p:spPr>
        <p:txBody>
          <a:bodyPr/>
          <a:lstStyle/>
          <a:p>
            <a:pPr algn="ctr"/>
            <a:r>
              <a:rPr lang="fr-FR" sz="3200" dirty="0">
                <a:solidFill>
                  <a:schemeClr val="bg1"/>
                </a:solidFill>
              </a:rPr>
              <a:t>Principaux problèmes-1</a:t>
            </a:r>
            <a:endParaRPr lang="fr-FR" sz="3000" dirty="0">
              <a:solidFill>
                <a:schemeClr val="bg1"/>
              </a:solidFill>
            </a:endParaRPr>
          </a:p>
        </p:txBody>
      </p:sp>
      <p:sp>
        <p:nvSpPr>
          <p:cNvPr id="3" name="Content Placeholder 2">
            <a:extLst>
              <a:ext uri="{FF2B5EF4-FFF2-40B4-BE49-F238E27FC236}">
                <a16:creationId xmlns:a16="http://schemas.microsoft.com/office/drawing/2014/main" xmlns="" id="{BD30D0E9-BC0B-40D2-AD52-903F16DF581A}"/>
              </a:ext>
            </a:extLst>
          </p:cNvPr>
          <p:cNvSpPr>
            <a:spLocks noGrp="1"/>
          </p:cNvSpPr>
          <p:nvPr>
            <p:ph idx="1"/>
          </p:nvPr>
        </p:nvSpPr>
        <p:spPr>
          <a:xfrm>
            <a:off x="442539" y="1238271"/>
            <a:ext cx="8291501" cy="4134946"/>
          </a:xfrm>
        </p:spPr>
        <p:txBody>
          <a:bodyPr/>
          <a:lstStyle/>
          <a:p>
            <a:pPr marL="0" indent="0">
              <a:buNone/>
            </a:pPr>
            <a:r>
              <a:rPr lang="fr-FR" dirty="0"/>
              <a:t> </a:t>
            </a:r>
          </a:p>
        </p:txBody>
      </p:sp>
      <p:sp>
        <p:nvSpPr>
          <p:cNvPr id="5" name="Slide Number Placeholder 4">
            <a:extLst>
              <a:ext uri="{FF2B5EF4-FFF2-40B4-BE49-F238E27FC236}">
                <a16:creationId xmlns:a16="http://schemas.microsoft.com/office/drawing/2014/main" xmlns="" id="{78CE27DD-82E3-4EEB-9990-ED77A8C0E3B5}"/>
              </a:ext>
            </a:extLst>
          </p:cNvPr>
          <p:cNvSpPr>
            <a:spLocks noGrp="1"/>
          </p:cNvSpPr>
          <p:nvPr>
            <p:ph type="sldNum" sz="quarter" idx="4"/>
          </p:nvPr>
        </p:nvSpPr>
        <p:spPr/>
        <p:txBody>
          <a:bodyPr/>
          <a:lstStyle/>
          <a:p>
            <a:pPr defTabSz="912788">
              <a:defRPr/>
            </a:pPr>
            <a:fld id="{7698B45C-09C7-497B-9261-07F290CB2D4C}" type="slidenum">
              <a:rPr lang="fr-FR" smtClean="0">
                <a:solidFill>
                  <a:prstClr val="white"/>
                </a:solidFill>
              </a:rPr>
              <a:pPr defTabSz="912788">
                <a:defRPr/>
              </a:pPr>
              <a:t>8</a:t>
            </a:fld>
            <a:endParaRPr lang="fr-FR">
              <a:solidFill>
                <a:prstClr val="white"/>
              </a:solidFill>
            </a:endParaRPr>
          </a:p>
        </p:txBody>
      </p:sp>
      <p:sp>
        <p:nvSpPr>
          <p:cNvPr id="6" name="TextBox 5">
            <a:extLst>
              <a:ext uri="{FF2B5EF4-FFF2-40B4-BE49-F238E27FC236}">
                <a16:creationId xmlns:a16="http://schemas.microsoft.com/office/drawing/2014/main" xmlns="" id="{B6993E6B-75D8-4C3B-BE3F-F19EEDF00F4C}"/>
              </a:ext>
            </a:extLst>
          </p:cNvPr>
          <p:cNvSpPr txBox="1"/>
          <p:nvPr/>
        </p:nvSpPr>
        <p:spPr>
          <a:xfrm>
            <a:off x="264816" y="1484784"/>
            <a:ext cx="8452655" cy="3785652"/>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514350" indent="-514350">
              <a:buFont typeface="+mj-lt"/>
              <a:buAutoNum type="arabicPeriod"/>
            </a:pPr>
            <a:r>
              <a:rPr lang="fr-FR" altLang="fr-FR" sz="2400">
                <a:solidFill>
                  <a:prstClr val="black"/>
                </a:solidFill>
              </a:rPr>
              <a:t>Système de surveillance vertical dans le cadre de la lutte contre certaines maladies;</a:t>
            </a:r>
          </a:p>
          <a:p>
            <a:pPr marL="514350" indent="-514350">
              <a:buFont typeface="+mj-lt"/>
              <a:buAutoNum type="arabicPeriod"/>
            </a:pPr>
            <a:r>
              <a:rPr lang="fr-FR" altLang="fr-FR" sz="2400">
                <a:solidFill>
                  <a:prstClr val="black"/>
                </a:solidFill>
              </a:rPr>
              <a:t>Les agents de santé ne notifient pas à temps les premiers cas de MPE correspondants à des définitions de cas spécifiques; </a:t>
            </a:r>
          </a:p>
          <a:p>
            <a:pPr marL="514350" indent="-514350">
              <a:buFont typeface="+mj-lt"/>
              <a:buAutoNum type="arabicPeriod"/>
            </a:pPr>
            <a:r>
              <a:rPr lang="fr-FR" altLang="fr-FR" sz="2400">
                <a:solidFill>
                  <a:prstClr val="black"/>
                </a:solidFill>
              </a:rPr>
              <a:t>La collecte, l’analyse, l’utilisation et la diffusion des données de SE au niveau du district sont inadéquates;</a:t>
            </a:r>
          </a:p>
          <a:p>
            <a:pPr marL="514350" indent="-514350">
              <a:buFont typeface="+mj-lt"/>
              <a:buAutoNum type="arabicPeriod"/>
            </a:pPr>
            <a:r>
              <a:rPr lang="fr-FR" altLang="fr-FR" sz="2400">
                <a:solidFill>
                  <a:prstClr val="black"/>
                </a:solidFill>
              </a:rPr>
              <a:t>Les efforts</a:t>
            </a:r>
            <a:r>
              <a:rPr lang="fr-FR" altLang="fr-FR" sz="2400" u="sng">
                <a:solidFill>
                  <a:prstClr val="black"/>
                </a:solidFill>
              </a:rPr>
              <a:t> d’intégration </a:t>
            </a:r>
            <a:r>
              <a:rPr lang="fr-FR" altLang="fr-FR" sz="2400">
                <a:solidFill>
                  <a:prstClr val="black"/>
                </a:solidFill>
              </a:rPr>
              <a:t>des activités de SE en vue d’améliorer leur efficacité ne bénéficient pas en temps voulue l’attention; </a:t>
            </a:r>
            <a:endParaRPr lang="fr-FR" altLang="fr-FR" sz="2400" dirty="0">
              <a:solidFill>
                <a:prstClr val="black"/>
              </a:solidFill>
            </a:endParaRPr>
          </a:p>
        </p:txBody>
      </p:sp>
      <p:sp>
        <p:nvSpPr>
          <p:cNvPr id="8" name="Rectangle 2">
            <a:extLst>
              <a:ext uri="{FF2B5EF4-FFF2-40B4-BE49-F238E27FC236}">
                <a16:creationId xmlns:a16="http://schemas.microsoft.com/office/drawing/2014/main" xmlns=""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fr-FR" altLang="en-US">
              <a:solidFill>
                <a:prstClr val="black"/>
              </a:solidFill>
            </a:endParaRPr>
          </a:p>
        </p:txBody>
      </p:sp>
      <p:sp>
        <p:nvSpPr>
          <p:cNvPr id="7" name="Rectangle 1">
            <a:extLst>
              <a:ext uri="{FF2B5EF4-FFF2-40B4-BE49-F238E27FC236}">
                <a16:creationId xmlns:a16="http://schemas.microsoft.com/office/drawing/2014/main" xmlns="" id="{BDD5F810-9866-49B5-BF64-A7DD1E65E10D}"/>
              </a:ext>
            </a:extLst>
          </p:cNvPr>
          <p:cNvSpPr>
            <a:spLocks noChangeArrowheads="1"/>
          </p:cNvSpPr>
          <p:nvPr/>
        </p:nvSpPr>
        <p:spPr bwMode="auto">
          <a:xfrm>
            <a:off x="0" y="43934"/>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FontTx/>
              <a:buChar char="•"/>
            </a:pPr>
            <a:endParaRPr lang="fr-FR" altLang="en-US">
              <a:solidFill>
                <a:prstClr val="black"/>
              </a:solidFill>
            </a:endParaRPr>
          </a:p>
        </p:txBody>
      </p:sp>
      <p:sp>
        <p:nvSpPr>
          <p:cNvPr id="9" name="Footer Placeholder 3">
            <a:extLst>
              <a:ext uri="{FF2B5EF4-FFF2-40B4-BE49-F238E27FC236}">
                <a16:creationId xmlns:a16="http://schemas.microsoft.com/office/drawing/2014/main" xmlns="" id="{5167025E-97AB-4FDF-AD0C-4FF95C854DE5}"/>
              </a:ext>
            </a:extLst>
          </p:cNvPr>
          <p:cNvSpPr>
            <a:spLocks noGrp="1"/>
          </p:cNvSpPr>
          <p:nvPr>
            <p:ph type="ftr" sz="quarter" idx="3"/>
          </p:nvPr>
        </p:nvSpPr>
        <p:spPr>
          <a:xfrm>
            <a:off x="693336" y="6155388"/>
            <a:ext cx="1778559" cy="702612"/>
          </a:xfrm>
        </p:spPr>
        <p:txBody>
          <a:bodyPr/>
          <a:lstStyle/>
          <a:p>
            <a:pPr algn="ctr" defTabSz="684591">
              <a:defRPr/>
            </a:pPr>
            <a:r>
              <a:rPr lang="fr-FR" dirty="0">
                <a:solidFill>
                  <a:prstClr val="white"/>
                </a:solidFill>
              </a:rPr>
              <a:t>CPI-WHE-WHO/AFRO</a:t>
            </a:r>
          </a:p>
        </p:txBody>
      </p:sp>
    </p:spTree>
    <p:extLst>
      <p:ext uri="{BB962C8B-B14F-4D97-AF65-F5344CB8AC3E}">
        <p14:creationId xmlns:p14="http://schemas.microsoft.com/office/powerpoint/2010/main" val="3247688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275762"/>
          </a:xfrm>
          <a:solidFill>
            <a:srgbClr val="1E7FB8"/>
          </a:solidFill>
        </p:spPr>
        <p:txBody>
          <a:bodyPr/>
          <a:lstStyle/>
          <a:p>
            <a:pPr algn="ctr"/>
            <a:r>
              <a:rPr lang="fr-FR" sz="3000" dirty="0">
                <a:solidFill>
                  <a:schemeClr val="bg1"/>
                </a:solidFill>
              </a:rPr>
              <a:t>Ce qu’il faut notifier et comment le notifier </a:t>
            </a:r>
            <a:br>
              <a:rPr lang="fr-FR" sz="3000" dirty="0">
                <a:solidFill>
                  <a:schemeClr val="bg1"/>
                </a:solidFill>
              </a:rPr>
            </a:br>
            <a:r>
              <a:rPr lang="fr-FR" sz="3000" dirty="0">
                <a:solidFill>
                  <a:schemeClr val="bg1"/>
                </a:solidFill>
              </a:rPr>
              <a:t>dans le cadre de la CBS – 2</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80</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45672" y="1700808"/>
            <a:ext cx="8452655" cy="386259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1200"/>
              </a:spcBef>
            </a:pPr>
            <a:r>
              <a:rPr lang="fr-FR" sz="2500" b="1" dirty="0">
                <a:latin typeface="Calibri" panose="020F0502020204030204" pitchFamily="34" charset="0"/>
                <a:cs typeface="Calibri" panose="020F0502020204030204" pitchFamily="34" charset="0"/>
              </a:rPr>
              <a:t>Comment le notifier :</a:t>
            </a:r>
            <a:endParaRPr lang="fr-FR" sz="2500" dirty="0">
              <a:latin typeface="Calibri" panose="020F0502020204030204" pitchFamily="34" charset="0"/>
              <a:cs typeface="Calibri" panose="020F0502020204030204" pitchFamily="34" charset="0"/>
            </a:endParaRPr>
          </a:p>
          <a:p>
            <a:pPr marL="457200" lvl="0" indent="-457200">
              <a:spcBef>
                <a:spcPts val="1800"/>
              </a:spcBef>
              <a:buFont typeface="Arial" panose="020B0604020202020204" pitchFamily="34" charset="0"/>
              <a:buChar char="•"/>
            </a:pPr>
            <a:r>
              <a:rPr lang="fr-FR" sz="2500" b="1" dirty="0">
                <a:latin typeface="Calibri" panose="020F0502020204030204" pitchFamily="34" charset="0"/>
                <a:cs typeface="Calibri" panose="020F0502020204030204" pitchFamily="34" charset="0"/>
              </a:rPr>
              <a:t>Notifier </a:t>
            </a:r>
            <a:r>
              <a:rPr lang="fr-FR" sz="2500" dirty="0">
                <a:latin typeface="Calibri" panose="020F0502020204030204" pitchFamily="34" charset="0"/>
                <a:cs typeface="Calibri" panose="020F0502020204030204" pitchFamily="34" charset="0"/>
              </a:rPr>
              <a:t>le superviseur de la CBS ou l’agent de surveillance ou encore le responsable de l’établissement de santé le plus proche.</a:t>
            </a:r>
          </a:p>
          <a:p>
            <a:pPr marL="457200" lvl="0" indent="-457200">
              <a:spcBef>
                <a:spcPts val="1800"/>
              </a:spcBef>
              <a:buFont typeface="Arial" panose="020B0604020202020204" pitchFamily="34" charset="0"/>
              <a:buChar char="•"/>
            </a:pPr>
            <a:r>
              <a:rPr lang="fr-FR" sz="2500" dirty="0">
                <a:latin typeface="Calibri" panose="020F0502020204030204" pitchFamily="34" charset="0"/>
                <a:cs typeface="Calibri" panose="020F0502020204030204" pitchFamily="34" charset="0"/>
              </a:rPr>
              <a:t>Par appel téléphonique/envoi de messages par SMS/remise en main propre/utilisation de véhicule/déplacement à pied pour se rendre à l’établissement de santé le plus proche</a:t>
            </a:r>
          </a:p>
          <a:p>
            <a:pPr marL="457200" indent="-457200">
              <a:spcBef>
                <a:spcPts val="1800"/>
              </a:spcBef>
              <a:buFont typeface="Arial" panose="020B0604020202020204" pitchFamily="34" charset="0"/>
              <a:buChar char="•"/>
            </a:pPr>
            <a:r>
              <a:rPr lang="fr-FR" sz="2500" dirty="0">
                <a:latin typeface="Calibri" panose="020F0502020204030204" pitchFamily="34" charset="0"/>
                <a:cs typeface="Calibri" panose="020F0502020204030204" pitchFamily="34" charset="0"/>
              </a:rPr>
              <a:t>Consigner dans les formulaire d’alerte communautaire.</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09E17263-6FED-4C9C-BAC1-3E70CD42DB73}"/>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9453242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275762"/>
          </a:xfrm>
          <a:solidFill>
            <a:srgbClr val="1E7FB8"/>
          </a:solidFill>
        </p:spPr>
        <p:txBody>
          <a:bodyPr/>
          <a:lstStyle/>
          <a:p>
            <a:pPr algn="ctr"/>
            <a:r>
              <a:rPr lang="fr-FR" sz="3000" dirty="0">
                <a:solidFill>
                  <a:schemeClr val="bg1"/>
                </a:solidFill>
              </a:rPr>
              <a:t>Lien entre la surveillance en établissement et la CBS</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81</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149517" y="1404059"/>
            <a:ext cx="8814972" cy="440120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spcBef>
                <a:spcPts val="2400"/>
              </a:spcBef>
              <a:buFont typeface="Arial" panose="020B0604020202020204" pitchFamily="34" charset="0"/>
              <a:buChar char="•"/>
            </a:pPr>
            <a:r>
              <a:rPr lang="fr-FR" sz="2200" dirty="0">
                <a:latin typeface="Calibri" panose="020F0502020204030204" pitchFamily="34" charset="0"/>
                <a:cs typeface="Calibri" panose="020F0502020204030204" pitchFamily="34" charset="0"/>
              </a:rPr>
              <a:t>L’équipe de santé de l’établissement de santé/du sous-district doit vérifier, avec le soutien de la DHMT, toutes les notifications émanant des points focaux.</a:t>
            </a:r>
          </a:p>
          <a:p>
            <a:pPr marL="342900" indent="-342900">
              <a:spcBef>
                <a:spcPts val="2400"/>
              </a:spcBef>
              <a:buFont typeface="Arial" panose="020B0604020202020204" pitchFamily="34" charset="0"/>
              <a:buChar char="•"/>
            </a:pPr>
            <a:r>
              <a:rPr lang="fr-FR" sz="2200" dirty="0">
                <a:latin typeface="Calibri" panose="020F0502020204030204" pitchFamily="34" charset="0"/>
                <a:cs typeface="Calibri" panose="020F0502020204030204" pitchFamily="34" charset="0"/>
              </a:rPr>
              <a:t>Si la notification est confirmée comme </a:t>
            </a:r>
            <a:r>
              <a:rPr lang="fr-FR" sz="2200" b="1" dirty="0">
                <a:solidFill>
                  <a:srgbClr val="FF0000"/>
                </a:solidFill>
                <a:latin typeface="Calibri" panose="020F0502020204030204" pitchFamily="34" charset="0"/>
                <a:cs typeface="Calibri" panose="020F0502020204030204" pitchFamily="34" charset="0"/>
              </a:rPr>
              <a:t>VRAIE :</a:t>
            </a:r>
            <a:r>
              <a:rPr lang="fr-FR" sz="2200" dirty="0">
                <a:solidFill>
                  <a:srgbClr val="FF0000"/>
                </a:solidFill>
                <a:latin typeface="Calibri" panose="020F0502020204030204" pitchFamily="34" charset="0"/>
                <a:cs typeface="Calibri" panose="020F0502020204030204" pitchFamily="34" charset="0"/>
              </a:rPr>
              <a:t> </a:t>
            </a:r>
          </a:p>
          <a:p>
            <a:pPr marL="800100" lvl="1" indent="-342900">
              <a:spcBef>
                <a:spcPts val="2400"/>
              </a:spcBef>
              <a:buFont typeface="Arial" panose="020B0604020202020204" pitchFamily="34" charset="0"/>
              <a:buChar char="•"/>
            </a:pPr>
            <a:r>
              <a:rPr lang="fr-FR" sz="2200" dirty="0">
                <a:latin typeface="Calibri" panose="020F0502020204030204" pitchFamily="34" charset="0"/>
                <a:cs typeface="Calibri" panose="020F0502020204030204" pitchFamily="34" charset="0"/>
              </a:rPr>
              <a:t>le point focal de la surveillance en établissement de santé la consigne dans le formulaire de notification sommaire hebdomadaire/mensuel de la SIMR de la zone desservie par les établissements de santé respectifs ;</a:t>
            </a:r>
          </a:p>
          <a:p>
            <a:pPr marL="800100" lvl="1" indent="-342900">
              <a:spcBef>
                <a:spcPts val="2400"/>
              </a:spcBef>
              <a:buFont typeface="Arial" panose="020B0604020202020204" pitchFamily="34" charset="0"/>
              <a:buChar char="•"/>
            </a:pPr>
            <a:r>
              <a:rPr lang="fr-FR" sz="2200" dirty="0">
                <a:latin typeface="Calibri" panose="020F0502020204030204" pitchFamily="34" charset="0"/>
                <a:cs typeface="Calibri" panose="020F0502020204030204" pitchFamily="34" charset="0"/>
              </a:rPr>
              <a:t>Cette notification est ensuite transmise au district, puis aux autorités régionales et nationales chaque semaine et chaque mois.</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16FC7CD3-94DA-483B-8419-58C9FFE329FE}"/>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37623345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0"/>
            <a:ext cx="8604448" cy="548680"/>
          </a:xfrm>
        </p:spPr>
        <p:txBody>
          <a:bodyPr/>
          <a:lstStyle/>
          <a:p>
            <a:pPr algn="ctr"/>
            <a:r>
              <a:rPr lang="fr-FR" sz="2000" dirty="0"/>
              <a:t/>
            </a:r>
            <a:br>
              <a:rPr lang="fr-FR" sz="2000" dirty="0"/>
            </a:br>
            <a:r>
              <a:rPr lang="fr-FR" sz="2000" dirty="0"/>
              <a:t/>
            </a:r>
            <a:br>
              <a:rPr lang="fr-FR" sz="2000" dirty="0"/>
            </a:br>
            <a:r>
              <a:rPr lang="fr-FR" sz="2000" dirty="0">
                <a:solidFill>
                  <a:schemeClr val="bg1"/>
                </a:solidFill>
              </a:rPr>
              <a:t> Vérification et investigation sur les événements couverts par la CBS </a:t>
            </a:r>
            <a:r>
              <a:rPr lang="fr-FR" sz="2000" dirty="0"/>
              <a:t> </a:t>
            </a:r>
            <a:br>
              <a:rPr lang="fr-FR" sz="2000" dirty="0"/>
            </a:br>
            <a:r>
              <a:rPr lang="fr-FR" sz="2000" dirty="0"/>
              <a:t/>
            </a:r>
            <a:br>
              <a:rPr lang="fr-FR" sz="2000" dirty="0"/>
            </a:br>
            <a:endParaRPr lang="fr-FR" sz="2000" dirty="0"/>
          </a:p>
        </p:txBody>
      </p:sp>
      <p:pic>
        <p:nvPicPr>
          <p:cNvPr id="3" name="Picture 2">
            <a:extLst>
              <a:ext uri="{FF2B5EF4-FFF2-40B4-BE49-F238E27FC236}">
                <a16:creationId xmlns="" xmlns:a16="http://schemas.microsoft.com/office/drawing/2014/main" id="{6F148E70-0EDF-40EE-8B9D-C88DD1EEF458}"/>
              </a:ext>
            </a:extLst>
          </p:cNvPr>
          <p:cNvPicPr>
            <a:picLocks noChangeAspect="1"/>
          </p:cNvPicPr>
          <p:nvPr/>
        </p:nvPicPr>
        <p:blipFill>
          <a:blip r:embed="rId2"/>
          <a:stretch>
            <a:fillRect/>
          </a:stretch>
        </p:blipFill>
        <p:spPr>
          <a:xfrm>
            <a:off x="1691680" y="598276"/>
            <a:ext cx="5328592" cy="5999076"/>
          </a:xfrm>
          <a:prstGeom prst="rect">
            <a:avLst/>
          </a:prstGeom>
        </p:spPr>
      </p:pic>
    </p:spTree>
    <p:extLst>
      <p:ext uri="{BB962C8B-B14F-4D97-AF65-F5344CB8AC3E}">
        <p14:creationId xmlns:p14="http://schemas.microsoft.com/office/powerpoint/2010/main" val="9495716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631"/>
            <a:ext cx="9144000" cy="504057"/>
          </a:xfrm>
          <a:solidFill>
            <a:srgbClr val="1E7FB8"/>
          </a:solidFill>
          <a:ln>
            <a:noFill/>
          </a:ln>
        </p:spPr>
        <p:style>
          <a:lnRef idx="2">
            <a:schemeClr val="dk1"/>
          </a:lnRef>
          <a:fillRef idx="1">
            <a:schemeClr val="lt1"/>
          </a:fillRef>
          <a:effectRef idx="0">
            <a:schemeClr val="dk1"/>
          </a:effectRef>
          <a:fontRef idx="minor">
            <a:schemeClr val="dk1"/>
          </a:fontRef>
        </p:style>
        <p:txBody>
          <a:bodyPr/>
          <a:lstStyle/>
          <a:p>
            <a:pPr algn="ctr"/>
            <a:r>
              <a:rPr lang="fr-FR" sz="2400" dirty="0">
                <a:solidFill>
                  <a:schemeClr val="bg1"/>
                </a:solidFill>
              </a:rPr>
              <a:t>Formulaire de notification d’alerte communautaire </a:t>
            </a:r>
          </a:p>
        </p:txBody>
      </p:sp>
      <p:graphicFrame>
        <p:nvGraphicFramePr>
          <p:cNvPr id="3" name="Table 2"/>
          <p:cNvGraphicFramePr>
            <a:graphicFrameLocks noGrp="1"/>
          </p:cNvGraphicFramePr>
          <p:nvPr>
            <p:extLst>
              <p:ext uri="{D42A27DB-BD31-4B8C-83A1-F6EECF244321}">
                <p14:modId xmlns:p14="http://schemas.microsoft.com/office/powerpoint/2010/main" val="3130552520"/>
              </p:ext>
            </p:extLst>
          </p:nvPr>
        </p:nvGraphicFramePr>
        <p:xfrm>
          <a:off x="251520" y="692694"/>
          <a:ext cx="8640959" cy="5964056"/>
        </p:xfrm>
        <a:graphic>
          <a:graphicData uri="http://schemas.openxmlformats.org/drawingml/2006/table">
            <a:tbl>
              <a:tblPr firstRow="1" firstCol="1" bandRow="1">
                <a:tableStyleId>{D7AC3CCA-C797-4891-BE02-D94E43425B78}</a:tableStyleId>
              </a:tblPr>
              <a:tblGrid>
                <a:gridCol w="4792465">
                  <a:extLst>
                    <a:ext uri="{9D8B030D-6E8A-4147-A177-3AD203B41FA5}">
                      <a16:colId xmlns="" xmlns:a16="http://schemas.microsoft.com/office/drawing/2014/main" val="4277775844"/>
                    </a:ext>
                  </a:extLst>
                </a:gridCol>
                <a:gridCol w="3848494">
                  <a:extLst>
                    <a:ext uri="{9D8B030D-6E8A-4147-A177-3AD203B41FA5}">
                      <a16:colId xmlns="" xmlns:a16="http://schemas.microsoft.com/office/drawing/2014/main" val="3291412791"/>
                    </a:ext>
                  </a:extLst>
                </a:gridCol>
              </a:tblGrid>
              <a:tr h="430221">
                <a:tc gridSpan="2">
                  <a:txBody>
                    <a:bodyPr/>
                    <a:lstStyle/>
                    <a:p>
                      <a:pPr marL="0" marR="0" indent="0" algn="l" defTabSz="776130" rtl="0" eaLnBrk="1" fontAlgn="auto" latinLnBrk="0" hangingPunct="1">
                        <a:lnSpc>
                          <a:spcPct val="100000"/>
                        </a:lnSpc>
                        <a:spcBef>
                          <a:spcPts val="600"/>
                        </a:spcBef>
                        <a:spcAft>
                          <a:spcPts val="0"/>
                        </a:spcAft>
                        <a:buClrTx/>
                        <a:buSzTx/>
                        <a:buFontTx/>
                        <a:buNone/>
                        <a:tabLst/>
                        <a:defRPr/>
                      </a:pPr>
                      <a:r>
                        <a:rPr lang="fr-FR" sz="1200" noProof="0" dirty="0">
                          <a:effectLst/>
                        </a:rPr>
                        <a:t>Formulaire de notification d’alerte communautaire  </a:t>
                      </a:r>
                      <a:endParaRPr lang="fr-FR" sz="1400" noProof="0" dirty="0">
                        <a:effectLst/>
                      </a:endParaRPr>
                    </a:p>
                    <a:p>
                      <a:pPr marL="0" marR="0" indent="0" algn="l" defTabSz="776130" rtl="0" eaLnBrk="1" fontAlgn="auto" latinLnBrk="0" hangingPunct="1">
                        <a:lnSpc>
                          <a:spcPct val="100000"/>
                        </a:lnSpc>
                        <a:spcBef>
                          <a:spcPts val="1200"/>
                        </a:spcBef>
                        <a:spcAft>
                          <a:spcPts val="0"/>
                        </a:spcAft>
                        <a:buClrTx/>
                        <a:buSzTx/>
                        <a:buFontTx/>
                        <a:buNone/>
                        <a:tabLst/>
                        <a:defRPr/>
                      </a:pPr>
                      <a:r>
                        <a:rPr lang="fr-FR" sz="1200" noProof="0" dirty="0">
                          <a:effectLst/>
                        </a:rPr>
                        <a:t>[Envoyez ce formulaire immédiatement à votre superviseur ou à l’établissement de santé le plus proche]</a:t>
                      </a:r>
                      <a:endParaRPr lang="fr-FR"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1020" marR="61020" marT="0" marB="0" anchor="ctr">
                    <a:solidFill>
                      <a:schemeClr val="bg1"/>
                    </a:solidFill>
                  </a:tcPr>
                </a:tc>
                <a:tc hMerge="1">
                  <a:txBody>
                    <a:bodyPr/>
                    <a:lstStyle/>
                    <a:p>
                      <a:endParaRPr lang="en-GB"/>
                    </a:p>
                  </a:txBody>
                  <a:tcPr/>
                </a:tc>
                <a:extLst>
                  <a:ext uri="{0D108BD9-81ED-4DB2-BD59-A6C34878D82A}">
                    <a16:rowId xmlns="" xmlns:a16="http://schemas.microsoft.com/office/drawing/2014/main" val="1687791488"/>
                  </a:ext>
                </a:extLst>
              </a:tr>
              <a:tr h="430221">
                <a:tc gridSpan="2">
                  <a:txBody>
                    <a:bodyPr/>
                    <a:lstStyle/>
                    <a:p>
                      <a:pPr marL="0" marR="0" algn="l">
                        <a:lnSpc>
                          <a:spcPct val="100000"/>
                        </a:lnSpc>
                        <a:spcBef>
                          <a:spcPts val="1200"/>
                        </a:spcBef>
                        <a:spcAft>
                          <a:spcPts val="0"/>
                        </a:spcAft>
                      </a:pPr>
                      <a:r>
                        <a:rPr lang="fr-FR" sz="1200" noProof="0" dirty="0">
                          <a:effectLst/>
                        </a:rPr>
                        <a:t> </a:t>
                      </a:r>
                      <a:endParaRPr lang="fr-FR" sz="1400" noProof="0" dirty="0">
                        <a:effectLst/>
                      </a:endParaRPr>
                    </a:p>
                    <a:p>
                      <a:pPr marL="0" marR="0" indent="0" algn="l" defTabSz="776130" rtl="0" eaLnBrk="1" fontAlgn="auto" latinLnBrk="0" hangingPunct="1">
                        <a:lnSpc>
                          <a:spcPct val="100000"/>
                        </a:lnSpc>
                        <a:spcBef>
                          <a:spcPts val="0"/>
                        </a:spcBef>
                        <a:spcAft>
                          <a:spcPts val="600"/>
                        </a:spcAft>
                        <a:buClrTx/>
                        <a:buSzTx/>
                        <a:buFontTx/>
                        <a:buNone/>
                        <a:tabLst/>
                        <a:defRPr/>
                      </a:pPr>
                      <a:r>
                        <a:rPr lang="fr-FR" sz="1200" noProof="0" dirty="0">
                          <a:effectLst/>
                        </a:rPr>
                        <a:t>1. Nom du point focal de la CBS faisant la notification</a:t>
                      </a:r>
                      <a:r>
                        <a:rPr lang="fr-FR" sz="1200" baseline="0" noProof="0" dirty="0">
                          <a:effectLst/>
                        </a:rPr>
                        <a:t> </a:t>
                      </a:r>
                      <a:r>
                        <a:rPr lang="fr-FR" sz="1200" noProof="0" dirty="0">
                          <a:effectLst/>
                        </a:rPr>
                        <a:t>:____________________________</a:t>
                      </a:r>
                      <a:endParaRPr lang="fr-FR"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1020" marR="61020" marT="0" marB="0" anchor="ctr">
                    <a:solidFill>
                      <a:schemeClr val="bg1"/>
                    </a:solidFill>
                  </a:tcPr>
                </a:tc>
                <a:tc hMerge="1">
                  <a:txBody>
                    <a:bodyPr/>
                    <a:lstStyle/>
                    <a:p>
                      <a:endParaRPr lang="en-GB"/>
                    </a:p>
                  </a:txBody>
                  <a:tcPr/>
                </a:tc>
                <a:extLst>
                  <a:ext uri="{0D108BD9-81ED-4DB2-BD59-A6C34878D82A}">
                    <a16:rowId xmlns="" xmlns:a16="http://schemas.microsoft.com/office/drawing/2014/main" val="709613588"/>
                  </a:ext>
                </a:extLst>
              </a:tr>
              <a:tr h="478431">
                <a:tc gridSpan="2">
                  <a:txBody>
                    <a:bodyPr/>
                    <a:lstStyle/>
                    <a:p>
                      <a:pPr marL="0" marR="0" indent="0" algn="l" defTabSz="776130" rtl="0" eaLnBrk="1" fontAlgn="auto" latinLnBrk="0" hangingPunct="1">
                        <a:lnSpc>
                          <a:spcPct val="100000"/>
                        </a:lnSpc>
                        <a:spcBef>
                          <a:spcPts val="1200"/>
                        </a:spcBef>
                        <a:spcAft>
                          <a:spcPts val="0"/>
                        </a:spcAft>
                        <a:buClrTx/>
                        <a:buSzTx/>
                        <a:buFontTx/>
                        <a:buNone/>
                        <a:tabLst/>
                        <a:defRPr/>
                      </a:pPr>
                      <a:r>
                        <a:rPr lang="fr-FR" sz="1200" noProof="0">
                          <a:effectLst/>
                        </a:rPr>
                        <a:t>2. Numéro de téléphone :_____________________Communité___________________District_________________</a:t>
                      </a:r>
                      <a:endParaRPr lang="fr-FR"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1020" marR="61020" marT="0" marB="0" anchor="ctr">
                    <a:solidFill>
                      <a:schemeClr val="bg1"/>
                    </a:solidFill>
                  </a:tcPr>
                </a:tc>
                <a:tc hMerge="1">
                  <a:txBody>
                    <a:bodyPr/>
                    <a:lstStyle/>
                    <a:p>
                      <a:endParaRPr lang="en-GB"/>
                    </a:p>
                  </a:txBody>
                  <a:tcPr/>
                </a:tc>
                <a:extLst>
                  <a:ext uri="{0D108BD9-81ED-4DB2-BD59-A6C34878D82A}">
                    <a16:rowId xmlns="" xmlns:a16="http://schemas.microsoft.com/office/drawing/2014/main" val="907390066"/>
                  </a:ext>
                </a:extLst>
              </a:tr>
              <a:tr h="581867">
                <a:tc gridSpan="2">
                  <a:txBody>
                    <a:bodyPr/>
                    <a:lstStyle/>
                    <a:p>
                      <a:pPr marL="0" marR="0" indent="0" algn="l" defTabSz="776130" rtl="0" eaLnBrk="1" fontAlgn="auto" latinLnBrk="0" hangingPunct="1">
                        <a:lnSpc>
                          <a:spcPct val="100000"/>
                        </a:lnSpc>
                        <a:spcBef>
                          <a:spcPts val="1200"/>
                        </a:spcBef>
                        <a:spcAft>
                          <a:spcPts val="0"/>
                        </a:spcAft>
                        <a:buClrTx/>
                        <a:buSzTx/>
                        <a:buFontTx/>
                        <a:buNone/>
                        <a:tabLst/>
                        <a:defRPr/>
                      </a:pPr>
                      <a:r>
                        <a:rPr lang="fr-FR" sz="1200" noProof="0">
                          <a:effectLst/>
                        </a:rPr>
                        <a:t>3. Date de la notification (jour, mois, année)___ __/__ __/__ __ __ __</a:t>
                      </a:r>
                      <a:endParaRPr lang="fr-FR" sz="1400" noProof="0">
                        <a:effectLst/>
                      </a:endParaRPr>
                    </a:p>
                  </a:txBody>
                  <a:tcPr marL="61020" marR="61020" marT="0" marB="0" anchor="ctr">
                    <a:solidFill>
                      <a:schemeClr val="bg1"/>
                    </a:solidFill>
                  </a:tcPr>
                </a:tc>
                <a:tc hMerge="1">
                  <a:txBody>
                    <a:bodyPr/>
                    <a:lstStyle/>
                    <a:p>
                      <a:endParaRPr lang="en-GB"/>
                    </a:p>
                  </a:txBody>
                  <a:tcPr/>
                </a:tc>
                <a:extLst>
                  <a:ext uri="{0D108BD9-81ED-4DB2-BD59-A6C34878D82A}">
                    <a16:rowId xmlns="" xmlns:a16="http://schemas.microsoft.com/office/drawing/2014/main" val="1894599629"/>
                  </a:ext>
                </a:extLst>
              </a:tr>
              <a:tr h="361952">
                <a:tc gridSpan="2">
                  <a:txBody>
                    <a:bodyPr/>
                    <a:lstStyle/>
                    <a:p>
                      <a:pPr marL="0" marR="0" indent="0" algn="l" defTabSz="776130" rtl="0" eaLnBrk="1" fontAlgn="auto" latinLnBrk="0" hangingPunct="1">
                        <a:lnSpc>
                          <a:spcPct val="100000"/>
                        </a:lnSpc>
                        <a:spcBef>
                          <a:spcPts val="1200"/>
                        </a:spcBef>
                        <a:spcAft>
                          <a:spcPts val="0"/>
                        </a:spcAft>
                        <a:buClrTx/>
                        <a:buSzTx/>
                        <a:buFontTx/>
                        <a:buNone/>
                        <a:tabLst/>
                        <a:defRPr/>
                      </a:pPr>
                      <a:r>
                        <a:rPr lang="fr-FR" sz="1200" noProof="0" dirty="0">
                          <a:effectLst/>
                        </a:rPr>
                        <a:t>4. Type de maladie/d’affection/d’événement/de signal (veuillez décrire) ___________________________________</a:t>
                      </a:r>
                      <a:endParaRPr lang="fr-FR" sz="1400" noProof="0" dirty="0">
                        <a:effectLst/>
                      </a:endParaRPr>
                    </a:p>
                  </a:txBody>
                  <a:tcPr marL="61020" marR="61020" marT="0" marB="0" anchor="ctr">
                    <a:solidFill>
                      <a:schemeClr val="bg1"/>
                    </a:solidFill>
                  </a:tcPr>
                </a:tc>
                <a:tc hMerge="1">
                  <a:txBody>
                    <a:bodyPr/>
                    <a:lstStyle/>
                    <a:p>
                      <a:endParaRPr lang="en-GB"/>
                    </a:p>
                  </a:txBody>
                  <a:tcPr/>
                </a:tc>
                <a:extLst>
                  <a:ext uri="{0D108BD9-81ED-4DB2-BD59-A6C34878D82A}">
                    <a16:rowId xmlns="" xmlns:a16="http://schemas.microsoft.com/office/drawing/2014/main" val="1450949966"/>
                  </a:ext>
                </a:extLst>
              </a:tr>
              <a:tr h="430221">
                <a:tc>
                  <a:txBody>
                    <a:bodyPr/>
                    <a:lstStyle/>
                    <a:p>
                      <a:pPr marL="0" marR="0" indent="0" algn="l" defTabSz="776130" rtl="0" eaLnBrk="1" fontAlgn="auto" latinLnBrk="0" hangingPunct="1">
                        <a:lnSpc>
                          <a:spcPct val="100000"/>
                        </a:lnSpc>
                        <a:spcBef>
                          <a:spcPts val="1200"/>
                        </a:spcBef>
                        <a:spcAft>
                          <a:spcPts val="0"/>
                        </a:spcAft>
                        <a:buClrTx/>
                        <a:buSzTx/>
                        <a:buFontTx/>
                        <a:buNone/>
                        <a:tabLst/>
                        <a:defRPr/>
                      </a:pPr>
                      <a:r>
                        <a:rPr lang="fr-FR" sz="1200" noProof="0" dirty="0">
                          <a:effectLst/>
                        </a:rPr>
                        <a:t>5. Quand cela s’est-il produit (date : jour/mois/année) ; heure</a:t>
                      </a:r>
                      <a:endParaRPr lang="fr-FR"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1020" marR="61020" marT="0" marB="0" anchor="ctr">
                    <a:solidFill>
                      <a:schemeClr val="bg1"/>
                    </a:solidFill>
                  </a:tcPr>
                </a:tc>
                <a:tc>
                  <a:txBody>
                    <a:bodyPr/>
                    <a:lstStyle/>
                    <a:p>
                      <a:pPr marL="0" marR="0" algn="l">
                        <a:lnSpc>
                          <a:spcPct val="100000"/>
                        </a:lnSpc>
                        <a:spcBef>
                          <a:spcPts val="1200"/>
                        </a:spcBef>
                        <a:spcAft>
                          <a:spcPts val="0"/>
                        </a:spcAft>
                      </a:pPr>
                      <a:r>
                        <a:rPr lang="fr-FR" sz="1200" noProof="0">
                          <a:effectLst/>
                        </a:rPr>
                        <a:t> __ __/__ __/__ __ __ __</a:t>
                      </a:r>
                      <a:endParaRPr lang="fr-FR"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1020" marR="61020" marT="0" marB="0" anchor="ctr">
                    <a:solidFill>
                      <a:schemeClr val="bg1"/>
                    </a:solidFill>
                  </a:tcPr>
                </a:tc>
                <a:extLst>
                  <a:ext uri="{0D108BD9-81ED-4DB2-BD59-A6C34878D82A}">
                    <a16:rowId xmlns="" xmlns:a16="http://schemas.microsoft.com/office/drawing/2014/main" val="786394679"/>
                  </a:ext>
                </a:extLst>
              </a:tr>
              <a:tr h="396327">
                <a:tc>
                  <a:txBody>
                    <a:bodyPr/>
                    <a:lstStyle/>
                    <a:p>
                      <a:pPr marL="0" marR="0" indent="0" algn="l" defTabSz="776130" rtl="0" eaLnBrk="1" fontAlgn="auto" latinLnBrk="0" hangingPunct="1">
                        <a:lnSpc>
                          <a:spcPct val="100000"/>
                        </a:lnSpc>
                        <a:spcBef>
                          <a:spcPts val="1200"/>
                        </a:spcBef>
                        <a:spcAft>
                          <a:spcPts val="0"/>
                        </a:spcAft>
                        <a:buClrTx/>
                        <a:buSzTx/>
                        <a:buFontTx/>
                        <a:buNone/>
                        <a:tabLst/>
                        <a:defRPr/>
                      </a:pPr>
                      <a:r>
                        <a:rPr lang="fr-FR" sz="1200" noProof="0">
                          <a:effectLst/>
                        </a:rPr>
                        <a:t>6. Date/heure de la détection (date : jour/mois/année) ; heure :</a:t>
                      </a:r>
                      <a:endParaRPr lang="fr-FR"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1020" marR="61020" marT="0" marB="0" anchor="ctr">
                    <a:solidFill>
                      <a:schemeClr val="bg1"/>
                    </a:solidFill>
                  </a:tcPr>
                </a:tc>
                <a:tc>
                  <a:txBody>
                    <a:bodyPr/>
                    <a:lstStyle/>
                    <a:p>
                      <a:pPr marL="0" marR="0" indent="0" algn="l" defTabSz="776130" rtl="0" eaLnBrk="1" fontAlgn="auto" latinLnBrk="0" hangingPunct="1">
                        <a:lnSpc>
                          <a:spcPct val="100000"/>
                        </a:lnSpc>
                        <a:spcBef>
                          <a:spcPts val="1200"/>
                        </a:spcBef>
                        <a:spcAft>
                          <a:spcPts val="0"/>
                        </a:spcAft>
                        <a:buClrTx/>
                        <a:buSzTx/>
                        <a:buFontTx/>
                        <a:buNone/>
                        <a:tabLst/>
                        <a:defRPr/>
                      </a:pPr>
                      <a:r>
                        <a:rPr lang="fr-FR" sz="1200" noProof="0">
                          <a:effectLst/>
                        </a:rPr>
                        <a:t> </a:t>
                      </a:r>
                      <a:r>
                        <a:rPr lang="fr-FR" sz="1400" noProof="0">
                          <a:effectLst/>
                        </a:rPr>
                        <a:t>__ __/__ __/__ __ __ __</a:t>
                      </a:r>
                      <a:endParaRPr lang="fr-FR" sz="1600" noProof="0">
                        <a:effectLst/>
                        <a:latin typeface="Calibri" panose="020F0502020204030204" pitchFamily="34" charset="0"/>
                        <a:ea typeface="Calibri" panose="020F0502020204030204" pitchFamily="34" charset="0"/>
                        <a:cs typeface="Times New Roman" panose="02020603050405020304" pitchFamily="18" charset="0"/>
                      </a:endParaRPr>
                    </a:p>
                  </a:txBody>
                  <a:tcPr marL="61020" marR="61020" marT="0" marB="0" anchor="ctr">
                    <a:solidFill>
                      <a:schemeClr val="bg1"/>
                    </a:solidFill>
                  </a:tcPr>
                </a:tc>
                <a:extLst>
                  <a:ext uri="{0D108BD9-81ED-4DB2-BD59-A6C34878D82A}">
                    <a16:rowId xmlns="" xmlns:a16="http://schemas.microsoft.com/office/drawing/2014/main" val="1543698309"/>
                  </a:ext>
                </a:extLst>
              </a:tr>
              <a:tr h="682419">
                <a:tc>
                  <a:txBody>
                    <a:bodyPr/>
                    <a:lstStyle/>
                    <a:p>
                      <a:pPr marL="0" marR="0" algn="l">
                        <a:lnSpc>
                          <a:spcPct val="100000"/>
                        </a:lnSpc>
                        <a:spcBef>
                          <a:spcPts val="1200"/>
                        </a:spcBef>
                        <a:spcAft>
                          <a:spcPts val="0"/>
                        </a:spcAft>
                      </a:pPr>
                      <a:r>
                        <a:rPr lang="fr-FR" sz="1200" noProof="0" dirty="0">
                          <a:effectLst/>
                        </a:rPr>
                        <a:t>7. Où cela s’est-il produit</a:t>
                      </a:r>
                      <a:r>
                        <a:rPr lang="fr-FR" sz="1200" baseline="0" noProof="0" dirty="0">
                          <a:effectLst/>
                        </a:rPr>
                        <a:t> ? </a:t>
                      </a:r>
                      <a:endParaRPr lang="fr-FR" sz="1400" noProof="0" dirty="0">
                        <a:effectLst/>
                      </a:endParaRPr>
                    </a:p>
                    <a:p>
                      <a:pPr marL="174625" marR="0" indent="0" algn="l" defTabSz="776130" rtl="0" eaLnBrk="1" fontAlgn="auto" latinLnBrk="0" hangingPunct="1">
                        <a:lnSpc>
                          <a:spcPct val="100000"/>
                        </a:lnSpc>
                        <a:spcBef>
                          <a:spcPts val="1200"/>
                        </a:spcBef>
                        <a:spcAft>
                          <a:spcPts val="0"/>
                        </a:spcAft>
                        <a:buClrTx/>
                        <a:buSzTx/>
                        <a:buFontTx/>
                        <a:buNone/>
                        <a:tabLst/>
                        <a:defRPr/>
                      </a:pPr>
                      <a:r>
                        <a:rPr lang="fr-FR" sz="1200" noProof="0" dirty="0">
                          <a:effectLst/>
                        </a:rPr>
                        <a:t>(lieu : communauté, quartier/sous-district, district)</a:t>
                      </a:r>
                      <a:endParaRPr lang="fr-FR" sz="1400" noProof="0" dirty="0">
                        <a:effectLst/>
                      </a:endParaRPr>
                    </a:p>
                  </a:txBody>
                  <a:tcPr marL="61020" marR="61020" marT="0" marB="0" anchor="ctr">
                    <a:solidFill>
                      <a:schemeClr val="bg1"/>
                    </a:solidFill>
                  </a:tcPr>
                </a:tc>
                <a:tc>
                  <a:txBody>
                    <a:bodyPr/>
                    <a:lstStyle/>
                    <a:p>
                      <a:pPr marL="0" marR="0" algn="l">
                        <a:lnSpc>
                          <a:spcPct val="100000"/>
                        </a:lnSpc>
                        <a:spcBef>
                          <a:spcPts val="1200"/>
                        </a:spcBef>
                        <a:spcAft>
                          <a:spcPts val="0"/>
                        </a:spcAft>
                      </a:pPr>
                      <a:r>
                        <a:rPr lang="fr-FR" sz="1200" noProof="0" dirty="0">
                          <a:effectLst/>
                        </a:rPr>
                        <a:t> </a:t>
                      </a:r>
                      <a:endParaRPr lang="fr-FR"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1020" marR="61020" marT="0" marB="0" anchor="ctr">
                    <a:solidFill>
                      <a:schemeClr val="bg1"/>
                    </a:solidFill>
                  </a:tcPr>
                </a:tc>
                <a:extLst>
                  <a:ext uri="{0D108BD9-81ED-4DB2-BD59-A6C34878D82A}">
                    <a16:rowId xmlns="" xmlns:a16="http://schemas.microsoft.com/office/drawing/2014/main" val="2806861366"/>
                  </a:ext>
                </a:extLst>
              </a:tr>
              <a:tr h="431361">
                <a:tc>
                  <a:txBody>
                    <a:bodyPr/>
                    <a:lstStyle/>
                    <a:p>
                      <a:pPr marL="0" marR="0" indent="0" algn="l" defTabSz="776130" rtl="0" eaLnBrk="1" fontAlgn="auto" latinLnBrk="0" hangingPunct="1">
                        <a:lnSpc>
                          <a:spcPct val="100000"/>
                        </a:lnSpc>
                        <a:spcBef>
                          <a:spcPts val="1200"/>
                        </a:spcBef>
                        <a:spcAft>
                          <a:spcPts val="0"/>
                        </a:spcAft>
                        <a:buClrTx/>
                        <a:buSzTx/>
                        <a:buFontTx/>
                        <a:buNone/>
                        <a:tabLst/>
                        <a:defRPr/>
                      </a:pPr>
                      <a:r>
                        <a:rPr lang="fr-FR" sz="1200" noProof="0" dirty="0">
                          <a:effectLst/>
                        </a:rPr>
                        <a:t>8. Combien de personnes ont-elles été touchées ?</a:t>
                      </a:r>
                      <a:endParaRPr lang="fr-FR"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1020" marR="61020" marT="0" marB="0" anchor="ctr">
                    <a:solidFill>
                      <a:schemeClr val="bg1"/>
                    </a:solidFill>
                  </a:tcPr>
                </a:tc>
                <a:tc>
                  <a:txBody>
                    <a:bodyPr/>
                    <a:lstStyle/>
                    <a:p>
                      <a:pPr marL="0" marR="0" algn="l">
                        <a:lnSpc>
                          <a:spcPct val="100000"/>
                        </a:lnSpc>
                        <a:spcBef>
                          <a:spcPts val="1200"/>
                        </a:spcBef>
                        <a:spcAft>
                          <a:spcPts val="0"/>
                        </a:spcAft>
                      </a:pPr>
                      <a:r>
                        <a:rPr lang="fr-FR" sz="1200" noProof="0">
                          <a:effectLst/>
                        </a:rPr>
                        <a:t> </a:t>
                      </a:r>
                      <a:endParaRPr lang="fr-FR"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1020" marR="61020" marT="0" marB="0" anchor="ctr">
                    <a:solidFill>
                      <a:schemeClr val="bg1"/>
                    </a:solidFill>
                  </a:tcPr>
                </a:tc>
                <a:extLst>
                  <a:ext uri="{0D108BD9-81ED-4DB2-BD59-A6C34878D82A}">
                    <a16:rowId xmlns="" xmlns:a16="http://schemas.microsoft.com/office/drawing/2014/main" val="3571186446"/>
                  </a:ext>
                </a:extLst>
              </a:tr>
              <a:tr h="198165">
                <a:tc>
                  <a:txBody>
                    <a:bodyPr/>
                    <a:lstStyle/>
                    <a:p>
                      <a:pPr marL="0" marR="0" algn="l">
                        <a:lnSpc>
                          <a:spcPct val="100000"/>
                        </a:lnSpc>
                        <a:spcBef>
                          <a:spcPts val="1200"/>
                        </a:spcBef>
                        <a:spcAft>
                          <a:spcPts val="0"/>
                        </a:spcAft>
                      </a:pPr>
                      <a:r>
                        <a:rPr lang="fr-FR" sz="1200" noProof="0" dirty="0">
                          <a:effectLst/>
                        </a:rPr>
                        <a:t>9. Y a-t-il eu un décès ? Si oui, combien ?</a:t>
                      </a:r>
                    </a:p>
                  </a:txBody>
                  <a:tcPr marL="61020" marR="61020" marT="0" marB="0" anchor="ctr">
                    <a:solidFill>
                      <a:schemeClr val="bg1"/>
                    </a:solidFill>
                  </a:tcPr>
                </a:tc>
                <a:tc>
                  <a:txBody>
                    <a:bodyPr/>
                    <a:lstStyle/>
                    <a:p>
                      <a:pPr marL="0" marR="0" algn="l">
                        <a:lnSpc>
                          <a:spcPct val="100000"/>
                        </a:lnSpc>
                        <a:spcBef>
                          <a:spcPts val="1200"/>
                        </a:spcBef>
                        <a:spcAft>
                          <a:spcPts val="0"/>
                        </a:spcAft>
                      </a:pPr>
                      <a:r>
                        <a:rPr lang="fr-FR" sz="1200" noProof="0">
                          <a:effectLst/>
                        </a:rPr>
                        <a:t> </a:t>
                      </a:r>
                      <a:endParaRPr lang="fr-FR"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1020" marR="61020" marT="0" marB="0" anchor="ctr">
                    <a:solidFill>
                      <a:schemeClr val="bg1"/>
                    </a:solidFill>
                  </a:tcPr>
                </a:tc>
                <a:extLst>
                  <a:ext uri="{0D108BD9-81ED-4DB2-BD59-A6C34878D82A}">
                    <a16:rowId xmlns="" xmlns:a16="http://schemas.microsoft.com/office/drawing/2014/main" val="773372371"/>
                  </a:ext>
                </a:extLst>
              </a:tr>
              <a:tr h="430221">
                <a:tc>
                  <a:txBody>
                    <a:bodyPr/>
                    <a:lstStyle/>
                    <a:p>
                      <a:pPr marL="0" marR="0" indent="0" algn="l" defTabSz="776130" rtl="0" eaLnBrk="1" fontAlgn="auto" latinLnBrk="0" hangingPunct="1">
                        <a:lnSpc>
                          <a:spcPct val="100000"/>
                        </a:lnSpc>
                        <a:spcBef>
                          <a:spcPts val="1200"/>
                        </a:spcBef>
                        <a:spcAft>
                          <a:spcPts val="0"/>
                        </a:spcAft>
                        <a:buClrTx/>
                        <a:buSzTx/>
                        <a:buFontTx/>
                        <a:buNone/>
                        <a:tabLst/>
                        <a:defRPr/>
                      </a:pPr>
                      <a:r>
                        <a:rPr lang="fr-FR" sz="1200" noProof="0" dirty="0">
                          <a:effectLst/>
                        </a:rPr>
                        <a:t>10. Y a-t-il eu des animaux malades ou morts ?</a:t>
                      </a:r>
                      <a:endParaRPr lang="fr-FR" sz="1400" noProof="0" dirty="0">
                        <a:effectLst/>
                      </a:endParaRPr>
                    </a:p>
                  </a:txBody>
                  <a:tcPr marL="61020" marR="61020" marT="0" marB="0" anchor="ctr">
                    <a:solidFill>
                      <a:schemeClr val="bg1"/>
                    </a:solidFill>
                  </a:tcPr>
                </a:tc>
                <a:tc>
                  <a:txBody>
                    <a:bodyPr/>
                    <a:lstStyle/>
                    <a:p>
                      <a:pPr marL="0" marR="0" algn="l">
                        <a:lnSpc>
                          <a:spcPct val="100000"/>
                        </a:lnSpc>
                        <a:spcBef>
                          <a:spcPts val="1200"/>
                        </a:spcBef>
                        <a:spcAft>
                          <a:spcPts val="0"/>
                        </a:spcAft>
                      </a:pPr>
                      <a:r>
                        <a:rPr lang="fr-FR" sz="1200" noProof="0">
                          <a:effectLst/>
                        </a:rPr>
                        <a:t> </a:t>
                      </a:r>
                      <a:endParaRPr lang="fr-FR"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1020" marR="61020" marT="0" marB="0" anchor="ctr">
                    <a:solidFill>
                      <a:schemeClr val="bg1"/>
                    </a:solidFill>
                  </a:tcPr>
                </a:tc>
                <a:extLst>
                  <a:ext uri="{0D108BD9-81ED-4DB2-BD59-A6C34878D82A}">
                    <a16:rowId xmlns="" xmlns:a16="http://schemas.microsoft.com/office/drawing/2014/main" val="1089339386"/>
                  </a:ext>
                </a:extLst>
              </a:tr>
              <a:tr h="430221">
                <a:tc>
                  <a:txBody>
                    <a:bodyPr/>
                    <a:lstStyle/>
                    <a:p>
                      <a:pPr marL="230188" marR="0" indent="-230188" algn="l">
                        <a:lnSpc>
                          <a:spcPct val="100000"/>
                        </a:lnSpc>
                        <a:spcBef>
                          <a:spcPts val="1200"/>
                        </a:spcBef>
                        <a:spcAft>
                          <a:spcPts val="0"/>
                        </a:spcAft>
                      </a:pPr>
                      <a:r>
                        <a:rPr lang="fr-FR" sz="1200" noProof="0" dirty="0">
                          <a:effectLst/>
                        </a:rPr>
                        <a:t>11. L’événement est-il en cours au moment de la présente notification ?</a:t>
                      </a:r>
                      <a:endParaRPr lang="fr-FR" sz="1400" noProof="0" dirty="0">
                        <a:effectLst/>
                      </a:endParaRPr>
                    </a:p>
                  </a:txBody>
                  <a:tcPr marL="61020" marR="61020" marT="0" marB="0" anchor="ctr">
                    <a:solidFill>
                      <a:schemeClr val="bg1"/>
                    </a:solidFill>
                  </a:tcPr>
                </a:tc>
                <a:tc>
                  <a:txBody>
                    <a:bodyPr/>
                    <a:lstStyle/>
                    <a:p>
                      <a:pPr marL="0" marR="0" algn="l">
                        <a:lnSpc>
                          <a:spcPct val="100000"/>
                        </a:lnSpc>
                        <a:spcBef>
                          <a:spcPts val="1200"/>
                        </a:spcBef>
                        <a:spcAft>
                          <a:spcPts val="0"/>
                        </a:spcAft>
                      </a:pPr>
                      <a:r>
                        <a:rPr lang="fr-FR" sz="1200" noProof="0">
                          <a:effectLst/>
                        </a:rPr>
                        <a:t> </a:t>
                      </a:r>
                      <a:endParaRPr lang="fr-FR"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1020" marR="61020" marT="0" marB="0" anchor="ctr">
                    <a:solidFill>
                      <a:schemeClr val="bg1"/>
                    </a:solidFill>
                  </a:tcPr>
                </a:tc>
                <a:extLst>
                  <a:ext uri="{0D108BD9-81ED-4DB2-BD59-A6C34878D82A}">
                    <a16:rowId xmlns="" xmlns:a16="http://schemas.microsoft.com/office/drawing/2014/main" val="4036646805"/>
                  </a:ext>
                </a:extLst>
              </a:tr>
              <a:tr h="594490">
                <a:tc>
                  <a:txBody>
                    <a:bodyPr/>
                    <a:lstStyle/>
                    <a:p>
                      <a:pPr marL="0" marR="0" algn="l">
                        <a:lnSpc>
                          <a:spcPct val="100000"/>
                        </a:lnSpc>
                        <a:spcBef>
                          <a:spcPts val="1200"/>
                        </a:spcBef>
                        <a:spcAft>
                          <a:spcPts val="0"/>
                        </a:spcAft>
                      </a:pPr>
                      <a:r>
                        <a:rPr lang="fr-FR" sz="1200" noProof="0" dirty="0">
                          <a:effectLst/>
                        </a:rPr>
                        <a:t>12. Quelle mesure a-t-elle été prise ?</a:t>
                      </a:r>
                      <a:endParaRPr lang="fr-FR" sz="1400" noProof="0" dirty="0">
                        <a:effectLst/>
                      </a:endParaRPr>
                    </a:p>
                  </a:txBody>
                  <a:tcPr marL="61020" marR="61020" marT="0" marB="0" anchor="ctr">
                    <a:solidFill>
                      <a:schemeClr val="bg1"/>
                    </a:solidFill>
                  </a:tcPr>
                </a:tc>
                <a:tc>
                  <a:txBody>
                    <a:bodyPr/>
                    <a:lstStyle/>
                    <a:p>
                      <a:pPr marL="0" marR="0" algn="l">
                        <a:lnSpc>
                          <a:spcPct val="100000"/>
                        </a:lnSpc>
                        <a:spcBef>
                          <a:spcPts val="1200"/>
                        </a:spcBef>
                        <a:spcAft>
                          <a:spcPts val="0"/>
                        </a:spcAft>
                      </a:pPr>
                      <a:r>
                        <a:rPr lang="fr-FR" sz="1200" noProof="0" dirty="0">
                          <a:effectLst/>
                        </a:rPr>
                        <a:t> </a:t>
                      </a:r>
                      <a:endParaRPr lang="fr-FR"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1020" marR="61020" marT="0" marB="0" anchor="ctr">
                    <a:solidFill>
                      <a:schemeClr val="bg1"/>
                    </a:solidFill>
                  </a:tcPr>
                </a:tc>
                <a:extLst>
                  <a:ext uri="{0D108BD9-81ED-4DB2-BD59-A6C34878D82A}">
                    <a16:rowId xmlns="" xmlns:a16="http://schemas.microsoft.com/office/drawing/2014/main" val="3133188112"/>
                  </a:ext>
                </a:extLst>
              </a:tr>
            </a:tbl>
          </a:graphicData>
        </a:graphic>
      </p:graphicFrame>
    </p:spTree>
    <p:extLst>
      <p:ext uri="{BB962C8B-B14F-4D97-AF65-F5344CB8AC3E}">
        <p14:creationId xmlns:p14="http://schemas.microsoft.com/office/powerpoint/2010/main" val="7216096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908720"/>
          </a:xfrm>
          <a:solidFill>
            <a:srgbClr val="1E7FB8"/>
          </a:solidFill>
          <a:ln>
            <a:noFill/>
          </a:ln>
        </p:spPr>
        <p:style>
          <a:lnRef idx="2">
            <a:schemeClr val="dk1"/>
          </a:lnRef>
          <a:fillRef idx="1">
            <a:schemeClr val="lt1"/>
          </a:fillRef>
          <a:effectRef idx="0">
            <a:schemeClr val="dk1"/>
          </a:effectRef>
          <a:fontRef idx="minor">
            <a:schemeClr val="dk1"/>
          </a:fontRef>
        </p:style>
        <p:txBody>
          <a:bodyPr/>
          <a:lstStyle/>
          <a:p>
            <a:pPr algn="ctr"/>
            <a:r>
              <a:rPr lang="fr-FR" sz="2400" dirty="0">
                <a:solidFill>
                  <a:schemeClr val="bg1"/>
                </a:solidFill>
                <a:latin typeface="Calibri" panose="020F0502020204030204" pitchFamily="34" charset="0"/>
                <a:cs typeface="Calibri" panose="020F0502020204030204" pitchFamily="34" charset="0"/>
              </a:rPr>
              <a:t>Fiche mensuelle de surveillance à base communautaire (CBS) des présomptions de maladies et d’événements de santé publique</a:t>
            </a:r>
          </a:p>
        </p:txBody>
      </p:sp>
      <p:graphicFrame>
        <p:nvGraphicFramePr>
          <p:cNvPr id="3" name="Table 2"/>
          <p:cNvGraphicFramePr>
            <a:graphicFrameLocks noGrp="1"/>
          </p:cNvGraphicFramePr>
          <p:nvPr>
            <p:extLst>
              <p:ext uri="{D42A27DB-BD31-4B8C-83A1-F6EECF244321}">
                <p14:modId xmlns:p14="http://schemas.microsoft.com/office/powerpoint/2010/main" val="2969844610"/>
              </p:ext>
            </p:extLst>
          </p:nvPr>
        </p:nvGraphicFramePr>
        <p:xfrm>
          <a:off x="251520" y="1556792"/>
          <a:ext cx="8640960" cy="4395235"/>
        </p:xfrm>
        <a:graphic>
          <a:graphicData uri="http://schemas.openxmlformats.org/drawingml/2006/table">
            <a:tbl>
              <a:tblPr firstRow="1" firstCol="1" bandRow="1">
                <a:tableStyleId>{D7AC3CCA-C797-4891-BE02-D94E43425B78}</a:tableStyleId>
              </a:tblPr>
              <a:tblGrid>
                <a:gridCol w="1656184">
                  <a:extLst>
                    <a:ext uri="{9D8B030D-6E8A-4147-A177-3AD203B41FA5}">
                      <a16:colId xmlns="" xmlns:a16="http://schemas.microsoft.com/office/drawing/2014/main" val="4278956100"/>
                    </a:ext>
                  </a:extLst>
                </a:gridCol>
                <a:gridCol w="1440160">
                  <a:extLst>
                    <a:ext uri="{9D8B030D-6E8A-4147-A177-3AD203B41FA5}">
                      <a16:colId xmlns="" xmlns:a16="http://schemas.microsoft.com/office/drawing/2014/main" val="2020968699"/>
                    </a:ext>
                  </a:extLst>
                </a:gridCol>
                <a:gridCol w="1224136">
                  <a:extLst>
                    <a:ext uri="{9D8B030D-6E8A-4147-A177-3AD203B41FA5}">
                      <a16:colId xmlns="" xmlns:a16="http://schemas.microsoft.com/office/drawing/2014/main" val="4078050129"/>
                    </a:ext>
                  </a:extLst>
                </a:gridCol>
                <a:gridCol w="1152128">
                  <a:extLst>
                    <a:ext uri="{9D8B030D-6E8A-4147-A177-3AD203B41FA5}">
                      <a16:colId xmlns="" xmlns:a16="http://schemas.microsoft.com/office/drawing/2014/main" val="4223184772"/>
                    </a:ext>
                  </a:extLst>
                </a:gridCol>
                <a:gridCol w="1260648">
                  <a:extLst>
                    <a:ext uri="{9D8B030D-6E8A-4147-A177-3AD203B41FA5}">
                      <a16:colId xmlns="" xmlns:a16="http://schemas.microsoft.com/office/drawing/2014/main" val="1873657404"/>
                    </a:ext>
                  </a:extLst>
                </a:gridCol>
                <a:gridCol w="1907704">
                  <a:extLst>
                    <a:ext uri="{9D8B030D-6E8A-4147-A177-3AD203B41FA5}">
                      <a16:colId xmlns="" xmlns:a16="http://schemas.microsoft.com/office/drawing/2014/main" val="3112378645"/>
                    </a:ext>
                  </a:extLst>
                </a:gridCol>
              </a:tblGrid>
              <a:tr h="1351587">
                <a:tc>
                  <a:txBody>
                    <a:bodyPr/>
                    <a:lstStyle/>
                    <a:p>
                      <a:pPr marL="0" marR="0">
                        <a:lnSpc>
                          <a:spcPct val="100000"/>
                        </a:lnSpc>
                        <a:spcBef>
                          <a:spcPts val="0"/>
                        </a:spcBef>
                        <a:spcAft>
                          <a:spcPts val="0"/>
                        </a:spcAft>
                      </a:pPr>
                      <a:r>
                        <a:rPr lang="fr-FR" sz="1200" noProof="0" dirty="0">
                          <a:effectLst/>
                          <a:latin typeface="Calibri" panose="020F0502020204030204" pitchFamily="34" charset="0"/>
                          <a:cs typeface="Calibri" panose="020F0502020204030204" pitchFamily="34" charset="0"/>
                        </a:rPr>
                        <a:t>Type de maladie/ d’affection / d’événement/de signal</a:t>
                      </a:r>
                      <a:endParaRPr lang="fr-FR" sz="1600"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solidFill>
                  </a:tcPr>
                </a:tc>
                <a:tc>
                  <a:txBody>
                    <a:bodyPr/>
                    <a:lstStyle/>
                    <a:p>
                      <a:pPr marL="0" marR="0">
                        <a:lnSpc>
                          <a:spcPct val="100000"/>
                        </a:lnSpc>
                        <a:spcBef>
                          <a:spcPts val="0"/>
                        </a:spcBef>
                        <a:spcAft>
                          <a:spcPts val="0"/>
                        </a:spcAft>
                      </a:pPr>
                      <a:r>
                        <a:rPr lang="fr-FR" sz="1200" noProof="0" dirty="0">
                          <a:effectLst/>
                          <a:latin typeface="Calibri" panose="020F0502020204030204" pitchFamily="34" charset="0"/>
                          <a:cs typeface="Calibri" panose="020F0502020204030204" pitchFamily="34" charset="0"/>
                        </a:rPr>
                        <a:t>Quand cela s’est-il produit ?</a:t>
                      </a:r>
                    </a:p>
                    <a:p>
                      <a:pPr marL="0" marR="0">
                        <a:lnSpc>
                          <a:spcPct val="100000"/>
                        </a:lnSpc>
                        <a:spcBef>
                          <a:spcPts val="0"/>
                        </a:spcBef>
                        <a:spcAft>
                          <a:spcPts val="0"/>
                        </a:spcAft>
                      </a:pPr>
                      <a:r>
                        <a:rPr lang="fr-FR" sz="1200" noProof="0" dirty="0">
                          <a:effectLst/>
                          <a:latin typeface="Calibri" panose="020F0502020204030204" pitchFamily="34" charset="0"/>
                          <a:cs typeface="Calibri" panose="020F0502020204030204" pitchFamily="34" charset="0"/>
                        </a:rPr>
                        <a:t>(JJ/MM/AAAA)</a:t>
                      </a:r>
                      <a:endParaRPr lang="fr-FR" sz="1600"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solidFill>
                  </a:tcPr>
                </a:tc>
                <a:tc>
                  <a:txBody>
                    <a:bodyPr/>
                    <a:lstStyle/>
                    <a:p>
                      <a:pPr marL="0" marR="0">
                        <a:lnSpc>
                          <a:spcPct val="100000"/>
                        </a:lnSpc>
                        <a:spcBef>
                          <a:spcPts val="0"/>
                        </a:spcBef>
                        <a:spcAft>
                          <a:spcPts val="0"/>
                        </a:spcAft>
                      </a:pPr>
                      <a:r>
                        <a:rPr lang="fr-FR" sz="1200" noProof="0" dirty="0">
                          <a:effectLst/>
                          <a:latin typeface="Calibri" panose="020F0502020204030204" pitchFamily="34" charset="0"/>
                          <a:cs typeface="Calibri" panose="020F0502020204030204" pitchFamily="34" charset="0"/>
                        </a:rPr>
                        <a:t>Où cela s’est-il produit ?</a:t>
                      </a:r>
                    </a:p>
                    <a:p>
                      <a:pPr marL="0" marR="0">
                        <a:lnSpc>
                          <a:spcPct val="100000"/>
                        </a:lnSpc>
                        <a:spcBef>
                          <a:spcPts val="0"/>
                        </a:spcBef>
                        <a:spcAft>
                          <a:spcPts val="0"/>
                        </a:spcAft>
                      </a:pPr>
                      <a:r>
                        <a:rPr lang="fr-FR" sz="1200" noProof="0" dirty="0">
                          <a:effectLst/>
                          <a:latin typeface="Calibri" panose="020F0502020204030204" pitchFamily="34" charset="0"/>
                          <a:cs typeface="Calibri" panose="020F0502020204030204" pitchFamily="34" charset="0"/>
                        </a:rPr>
                        <a:t>(communauté, district)</a:t>
                      </a:r>
                      <a:endParaRPr lang="fr-FR" sz="1600"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solidFill>
                  </a:tcPr>
                </a:tc>
                <a:tc>
                  <a:txBody>
                    <a:bodyPr/>
                    <a:lstStyle/>
                    <a:p>
                      <a:pPr marL="0" marR="0">
                        <a:lnSpc>
                          <a:spcPct val="100000"/>
                        </a:lnSpc>
                        <a:spcBef>
                          <a:spcPts val="0"/>
                        </a:spcBef>
                        <a:spcAft>
                          <a:spcPts val="0"/>
                        </a:spcAft>
                      </a:pPr>
                      <a:r>
                        <a:rPr lang="fr-FR" sz="1200" noProof="0" dirty="0">
                          <a:effectLst/>
                          <a:latin typeface="Calibri" panose="020F0502020204030204" pitchFamily="34" charset="0"/>
                          <a:cs typeface="Calibri" panose="020F0502020204030204" pitchFamily="34" charset="0"/>
                        </a:rPr>
                        <a:t>Combien de personnes ont-elles été touchées</a:t>
                      </a:r>
                      <a:endParaRPr lang="fr-FR" sz="1600"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solidFill>
                  </a:tcPr>
                </a:tc>
                <a:tc>
                  <a:txBody>
                    <a:bodyPr/>
                    <a:lstStyle/>
                    <a:p>
                      <a:pPr marL="0" marR="0">
                        <a:lnSpc>
                          <a:spcPct val="100000"/>
                        </a:lnSpc>
                        <a:spcBef>
                          <a:spcPts val="0"/>
                        </a:spcBef>
                        <a:spcAft>
                          <a:spcPts val="0"/>
                        </a:spcAft>
                      </a:pPr>
                      <a:r>
                        <a:rPr lang="fr-FR" sz="1200" noProof="0" dirty="0">
                          <a:effectLst/>
                          <a:latin typeface="Calibri" panose="020F0502020204030204" pitchFamily="34" charset="0"/>
                          <a:cs typeface="Calibri" panose="020F0502020204030204" pitchFamily="34" charset="0"/>
                        </a:rPr>
                        <a:t>Combien de personnes sont-elles décédées ?</a:t>
                      </a:r>
                      <a:endParaRPr lang="fr-FR" sz="1600"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solidFill>
                  </a:tcPr>
                </a:tc>
                <a:tc>
                  <a:txBody>
                    <a:bodyPr/>
                    <a:lstStyle/>
                    <a:p>
                      <a:pPr marL="0" marR="0">
                        <a:lnSpc>
                          <a:spcPct val="100000"/>
                        </a:lnSpc>
                        <a:spcBef>
                          <a:spcPts val="0"/>
                        </a:spcBef>
                        <a:spcAft>
                          <a:spcPts val="0"/>
                        </a:spcAft>
                      </a:pPr>
                      <a:r>
                        <a:rPr lang="fr-FR" sz="1200" noProof="0" dirty="0">
                          <a:effectLst/>
                          <a:latin typeface="Calibri" panose="020F0502020204030204" pitchFamily="34" charset="0"/>
                          <a:cs typeface="Calibri" panose="020F0502020204030204" pitchFamily="34" charset="0"/>
                        </a:rPr>
                        <a:t>Quelles mesures ont-elles été prises ?</a:t>
                      </a:r>
                      <a:endParaRPr lang="fr-FR" sz="1600"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solidFill>
                  </a:tcPr>
                </a:tc>
                <a:extLst>
                  <a:ext uri="{0D108BD9-81ED-4DB2-BD59-A6C34878D82A}">
                    <a16:rowId xmlns="" xmlns:a16="http://schemas.microsoft.com/office/drawing/2014/main" val="4138659404"/>
                  </a:ext>
                </a:extLst>
              </a:tr>
              <a:tr h="380456">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 xmlns:a16="http://schemas.microsoft.com/office/drawing/2014/main" val="1929204180"/>
                  </a:ext>
                </a:extLst>
              </a:tr>
              <a:tr h="380456">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 xmlns:a16="http://schemas.microsoft.com/office/drawing/2014/main" val="1627217283"/>
                  </a:ext>
                </a:extLst>
              </a:tr>
              <a:tr h="380456">
                <a:tc>
                  <a:txBody>
                    <a:bodyPr/>
                    <a:lstStyle/>
                    <a:p>
                      <a:pPr marL="0" marR="0" algn="just">
                        <a:lnSpc>
                          <a:spcPct val="107000"/>
                        </a:lnSpc>
                        <a:spcBef>
                          <a:spcPts val="0"/>
                        </a:spcBef>
                        <a:spcAft>
                          <a:spcPts val="800"/>
                        </a:spcAft>
                      </a:pPr>
                      <a:r>
                        <a:rPr lang="fr-FR" sz="1200" noProof="0" dirty="0">
                          <a:effectLst/>
                        </a:rPr>
                        <a:t> </a:t>
                      </a: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 xmlns:a16="http://schemas.microsoft.com/office/drawing/2014/main" val="2954264457"/>
                  </a:ext>
                </a:extLst>
              </a:tr>
              <a:tr h="380456">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 xmlns:a16="http://schemas.microsoft.com/office/drawing/2014/main" val="2882912847"/>
                  </a:ext>
                </a:extLst>
              </a:tr>
              <a:tr h="380456">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 xmlns:a16="http://schemas.microsoft.com/office/drawing/2014/main" val="2931683038"/>
                  </a:ext>
                </a:extLst>
              </a:tr>
              <a:tr h="380456">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 xmlns:a16="http://schemas.microsoft.com/office/drawing/2014/main" val="4148739327"/>
                  </a:ext>
                </a:extLst>
              </a:tr>
              <a:tr h="380456">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 xmlns:a16="http://schemas.microsoft.com/office/drawing/2014/main" val="2317888637"/>
                  </a:ext>
                </a:extLst>
              </a:tr>
              <a:tr h="380456">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a:effectLst/>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a:lnSpc>
                          <a:spcPct val="107000"/>
                        </a:lnSpc>
                        <a:spcBef>
                          <a:spcPts val="0"/>
                        </a:spcBef>
                        <a:spcAft>
                          <a:spcPts val="800"/>
                        </a:spcAft>
                      </a:pPr>
                      <a:r>
                        <a:rPr lang="fr-FR" sz="1200" noProof="0" dirty="0">
                          <a:effectLst/>
                        </a:rPr>
                        <a:t> </a:t>
                      </a: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 xmlns:a16="http://schemas.microsoft.com/office/drawing/2014/main" val="3984616311"/>
                  </a:ext>
                </a:extLst>
              </a:tr>
            </a:tbl>
          </a:graphicData>
        </a:graphic>
      </p:graphicFrame>
    </p:spTree>
    <p:extLst>
      <p:ext uri="{BB962C8B-B14F-4D97-AF65-F5344CB8AC3E}">
        <p14:creationId xmlns:p14="http://schemas.microsoft.com/office/powerpoint/2010/main" val="39071421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116632"/>
            <a:ext cx="8640960" cy="711237"/>
          </a:xfrm>
          <a:solidFill>
            <a:srgbClr val="1E7FB8"/>
          </a:solidFill>
          <a:ln>
            <a:noFill/>
          </a:ln>
        </p:spPr>
        <p:style>
          <a:lnRef idx="2">
            <a:schemeClr val="dk1"/>
          </a:lnRef>
          <a:fillRef idx="1">
            <a:schemeClr val="lt1"/>
          </a:fillRef>
          <a:effectRef idx="0">
            <a:schemeClr val="dk1"/>
          </a:effectRef>
          <a:fontRef idx="minor">
            <a:schemeClr val="dk1"/>
          </a:fontRef>
        </p:style>
        <p:txBody>
          <a:bodyPr/>
          <a:lstStyle/>
          <a:p>
            <a:pPr algn="ctr"/>
            <a:r>
              <a:rPr lang="fr-FR" dirty="0">
                <a:solidFill>
                  <a:schemeClr val="bg1"/>
                </a:solidFill>
              </a:rPr>
              <a:t>Exemple de registre/carnet de notes de la CBS illustré</a:t>
            </a:r>
          </a:p>
        </p:txBody>
      </p:sp>
      <p:graphicFrame>
        <p:nvGraphicFramePr>
          <p:cNvPr id="5" name="Table 4"/>
          <p:cNvGraphicFramePr>
            <a:graphicFrameLocks noGrp="1"/>
          </p:cNvGraphicFramePr>
          <p:nvPr>
            <p:extLst>
              <p:ext uri="{D42A27DB-BD31-4B8C-83A1-F6EECF244321}">
                <p14:modId xmlns:p14="http://schemas.microsoft.com/office/powerpoint/2010/main" val="3666230204"/>
              </p:ext>
            </p:extLst>
          </p:nvPr>
        </p:nvGraphicFramePr>
        <p:xfrm>
          <a:off x="323528" y="1124744"/>
          <a:ext cx="8640960" cy="5544617"/>
        </p:xfrm>
        <a:graphic>
          <a:graphicData uri="http://schemas.openxmlformats.org/drawingml/2006/table">
            <a:tbl>
              <a:tblPr firstRow="1" firstCol="1" bandRow="1">
                <a:tableStyleId>{D7AC3CCA-C797-4891-BE02-D94E43425B78}</a:tableStyleId>
              </a:tblPr>
              <a:tblGrid>
                <a:gridCol w="792088">
                  <a:extLst>
                    <a:ext uri="{9D8B030D-6E8A-4147-A177-3AD203B41FA5}">
                      <a16:colId xmlns="" xmlns:a16="http://schemas.microsoft.com/office/drawing/2014/main" val="2166976672"/>
                    </a:ext>
                  </a:extLst>
                </a:gridCol>
                <a:gridCol w="4752528">
                  <a:extLst>
                    <a:ext uri="{9D8B030D-6E8A-4147-A177-3AD203B41FA5}">
                      <a16:colId xmlns="" xmlns:a16="http://schemas.microsoft.com/office/drawing/2014/main" val="2027917471"/>
                    </a:ext>
                  </a:extLst>
                </a:gridCol>
                <a:gridCol w="3096344">
                  <a:extLst>
                    <a:ext uri="{9D8B030D-6E8A-4147-A177-3AD203B41FA5}">
                      <a16:colId xmlns="" xmlns:a16="http://schemas.microsoft.com/office/drawing/2014/main" val="3331459184"/>
                    </a:ext>
                  </a:extLst>
                </a:gridCol>
              </a:tblGrid>
              <a:tr h="791613">
                <a:tc>
                  <a:txBody>
                    <a:bodyPr/>
                    <a:lstStyle/>
                    <a:p>
                      <a:pPr marL="0" marR="0" algn="ctr">
                        <a:lnSpc>
                          <a:spcPct val="115000"/>
                        </a:lnSpc>
                        <a:spcBef>
                          <a:spcPts val="0"/>
                        </a:spcBef>
                        <a:spcAft>
                          <a:spcPts val="0"/>
                        </a:spcAft>
                      </a:pPr>
                      <a:r>
                        <a:rPr lang="fr-FR" sz="1400" noProof="0" dirty="0">
                          <a:effectLst/>
                        </a:rPr>
                        <a:t>Code</a:t>
                      </a:r>
                      <a:endParaRPr lang="fr-FR" sz="1200"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gn="l">
                        <a:lnSpc>
                          <a:spcPct val="115000"/>
                        </a:lnSpc>
                        <a:spcBef>
                          <a:spcPts val="0"/>
                        </a:spcBef>
                        <a:spcAft>
                          <a:spcPts val="0"/>
                        </a:spcAft>
                      </a:pPr>
                      <a:r>
                        <a:rPr lang="fr-FR" sz="1400" noProof="0" dirty="0">
                          <a:effectLst/>
                        </a:rPr>
                        <a:t>Cas/affections/événements/signaux à notifier</a:t>
                      </a:r>
                      <a:endParaRPr lang="fr-FR" sz="1200"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gn="ctr">
                        <a:lnSpc>
                          <a:spcPct val="115000"/>
                        </a:lnSpc>
                        <a:spcBef>
                          <a:spcPts val="0"/>
                        </a:spcBef>
                        <a:spcAft>
                          <a:spcPts val="0"/>
                        </a:spcAft>
                      </a:pPr>
                      <a:r>
                        <a:rPr lang="fr-FR" sz="1400" noProof="0">
                          <a:effectLst/>
                        </a:rPr>
                        <a:t>Image</a:t>
                      </a:r>
                      <a:endParaRPr lang="fr-FR" sz="1200" noProof="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 xmlns:a16="http://schemas.microsoft.com/office/drawing/2014/main" val="1235571797"/>
                  </a:ext>
                </a:extLst>
              </a:tr>
              <a:tr h="1850303">
                <a:tc>
                  <a:txBody>
                    <a:bodyPr/>
                    <a:lstStyle/>
                    <a:p>
                      <a:pPr marL="0" marR="0" algn="ctr">
                        <a:lnSpc>
                          <a:spcPct val="115000"/>
                        </a:lnSpc>
                        <a:spcBef>
                          <a:spcPts val="0"/>
                        </a:spcBef>
                        <a:spcAft>
                          <a:spcPts val="0"/>
                        </a:spcAft>
                      </a:pPr>
                      <a:r>
                        <a:rPr lang="fr-FR" sz="1200" noProof="0">
                          <a:effectLst/>
                        </a:rPr>
                        <a:t>01</a:t>
                      </a:r>
                      <a:endParaRPr lang="fr-FR" sz="1200" noProof="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gn="l" defTabSz="776130" rtl="0" eaLnBrk="1" latinLnBrk="0" hangingPunct="1">
                        <a:lnSpc>
                          <a:spcPct val="115000"/>
                        </a:lnSpc>
                        <a:spcBef>
                          <a:spcPts val="0"/>
                        </a:spcBef>
                        <a:spcAft>
                          <a:spcPts val="0"/>
                        </a:spcAft>
                      </a:pPr>
                      <a:r>
                        <a:rPr lang="fr-FR" sz="1200" kern="1200" noProof="0" dirty="0">
                          <a:solidFill>
                            <a:schemeClr val="dk1"/>
                          </a:solidFill>
                          <a:effectLst/>
                          <a:latin typeface="+mn-lt"/>
                          <a:ea typeface="+mn-ea"/>
                          <a:cs typeface="+mn-cs"/>
                        </a:rPr>
                        <a:t>Toute personne souffrant de maux de tête et de raideur de la nuque.</a:t>
                      </a:r>
                    </a:p>
                  </a:txBody>
                  <a:tcPr marL="68580" marR="68580" marT="0" marB="0">
                    <a:solidFill>
                      <a:schemeClr val="bg1"/>
                    </a:solidFill>
                  </a:tcPr>
                </a:tc>
                <a:tc>
                  <a:txBody>
                    <a:bodyPr/>
                    <a:lstStyle/>
                    <a:p>
                      <a:pPr marL="0" marR="0" algn="l">
                        <a:lnSpc>
                          <a:spcPct val="115000"/>
                        </a:lnSpc>
                        <a:spcBef>
                          <a:spcPts val="0"/>
                        </a:spcBef>
                        <a:spcAft>
                          <a:spcPts val="0"/>
                        </a:spcAft>
                      </a:pPr>
                      <a:r>
                        <a:rPr lang="fr-FR" sz="1200" noProof="0" dirty="0">
                          <a:effectLst/>
                        </a:rPr>
                        <a:t>Insérer des photographies/images décrivant les cas/les affections/les événements/les signaux pour aider à la détection au niveau communautaire.</a:t>
                      </a:r>
                      <a:endParaRPr lang="fr-FR" sz="1200"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 xmlns:a16="http://schemas.microsoft.com/office/drawing/2014/main" val="343457977"/>
                  </a:ext>
                </a:extLst>
              </a:tr>
              <a:tr h="350800">
                <a:tc>
                  <a:txBody>
                    <a:bodyPr/>
                    <a:lstStyle/>
                    <a:p>
                      <a:pPr marL="0" marR="0" algn="ctr">
                        <a:lnSpc>
                          <a:spcPct val="115000"/>
                        </a:lnSpc>
                        <a:spcBef>
                          <a:spcPts val="0"/>
                        </a:spcBef>
                        <a:spcAft>
                          <a:spcPts val="0"/>
                        </a:spcAft>
                      </a:pPr>
                      <a:r>
                        <a:rPr lang="fr-FR" sz="1200" noProof="0">
                          <a:effectLst/>
                        </a:rPr>
                        <a:t>02</a:t>
                      </a:r>
                      <a:endParaRPr lang="fr-FR" sz="1200" noProof="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gn="l" defTabSz="776130" rtl="0" eaLnBrk="1" latinLnBrk="0" hangingPunct="1">
                        <a:lnSpc>
                          <a:spcPct val="115000"/>
                        </a:lnSpc>
                        <a:spcBef>
                          <a:spcPts val="0"/>
                        </a:spcBef>
                        <a:spcAft>
                          <a:spcPts val="0"/>
                        </a:spcAft>
                      </a:pPr>
                      <a:r>
                        <a:rPr lang="fr-FR" sz="1200" kern="1200" noProof="0" dirty="0">
                          <a:solidFill>
                            <a:schemeClr val="dk1"/>
                          </a:solidFill>
                          <a:effectLst/>
                          <a:latin typeface="+mn-lt"/>
                          <a:ea typeface="+mn-ea"/>
                          <a:cs typeface="+mn-cs"/>
                        </a:rPr>
                        <a:t>Toute personne ayant de la fièvre et des éruptions cutanées.</a:t>
                      </a:r>
                    </a:p>
                  </a:txBody>
                  <a:tcPr marL="68580" marR="68580" marT="0" marB="0">
                    <a:solidFill>
                      <a:schemeClr val="bg1"/>
                    </a:solidFill>
                  </a:tcPr>
                </a:tc>
                <a:tc>
                  <a:txBody>
                    <a:bodyPr/>
                    <a:lstStyle/>
                    <a:p>
                      <a:pPr marL="0" marR="0" algn="l">
                        <a:lnSpc>
                          <a:spcPct val="115000"/>
                        </a:lnSpc>
                        <a:spcBef>
                          <a:spcPts val="0"/>
                        </a:spcBef>
                        <a:spcAft>
                          <a:spcPts val="0"/>
                        </a:spcAft>
                      </a:pPr>
                      <a:r>
                        <a:rPr lang="fr-FR" sz="1200" noProof="0">
                          <a:effectLst/>
                        </a:rPr>
                        <a:t> </a:t>
                      </a:r>
                      <a:endParaRPr lang="fr-FR" sz="1200" noProof="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 xmlns:a16="http://schemas.microsoft.com/office/drawing/2014/main" val="2411433200"/>
                  </a:ext>
                </a:extLst>
              </a:tr>
              <a:tr h="1100551">
                <a:tc>
                  <a:txBody>
                    <a:bodyPr/>
                    <a:lstStyle/>
                    <a:p>
                      <a:pPr marL="0" marR="0" algn="ctr">
                        <a:lnSpc>
                          <a:spcPct val="115000"/>
                        </a:lnSpc>
                        <a:spcBef>
                          <a:spcPts val="0"/>
                        </a:spcBef>
                        <a:spcAft>
                          <a:spcPts val="0"/>
                        </a:spcAft>
                      </a:pPr>
                      <a:r>
                        <a:rPr lang="fr-FR" sz="1200" noProof="0">
                          <a:effectLst/>
                        </a:rPr>
                        <a:t>03</a:t>
                      </a:r>
                      <a:endParaRPr lang="fr-FR" sz="1200" noProof="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gn="l" defTabSz="776130" rtl="0" eaLnBrk="1" latinLnBrk="0" hangingPunct="1">
                        <a:lnSpc>
                          <a:spcPct val="115000"/>
                        </a:lnSpc>
                        <a:spcBef>
                          <a:spcPts val="0"/>
                        </a:spcBef>
                        <a:spcAft>
                          <a:spcPts val="0"/>
                        </a:spcAft>
                      </a:pPr>
                      <a:r>
                        <a:rPr lang="fr-FR" sz="1200" kern="1200" noProof="0" dirty="0">
                          <a:solidFill>
                            <a:schemeClr val="dk1"/>
                          </a:solidFill>
                          <a:effectLst/>
                          <a:latin typeface="+mn-lt"/>
                          <a:ea typeface="+mn-ea"/>
                          <a:cs typeface="+mn-cs"/>
                        </a:rPr>
                        <a:t>Deux personnes ou plus présentant des signaux/symptômes similaires provenant de la même communauté, de la même école ou du même lieu de travail dans un délai d’une semaine.</a:t>
                      </a:r>
                    </a:p>
                  </a:txBody>
                  <a:tcPr marL="68580" marR="68580" marT="0" marB="0">
                    <a:solidFill>
                      <a:schemeClr val="bg1"/>
                    </a:solidFill>
                  </a:tcPr>
                </a:tc>
                <a:tc>
                  <a:txBody>
                    <a:bodyPr/>
                    <a:lstStyle/>
                    <a:p>
                      <a:pPr marL="0" marR="0" algn="l">
                        <a:lnSpc>
                          <a:spcPct val="115000"/>
                        </a:lnSpc>
                        <a:spcBef>
                          <a:spcPts val="0"/>
                        </a:spcBef>
                        <a:spcAft>
                          <a:spcPts val="0"/>
                        </a:spcAft>
                      </a:pPr>
                      <a:r>
                        <a:rPr lang="fr-FR" sz="1200" noProof="0">
                          <a:effectLst/>
                        </a:rPr>
                        <a:t> </a:t>
                      </a:r>
                      <a:endParaRPr lang="fr-FR" sz="1200" noProof="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 xmlns:a16="http://schemas.microsoft.com/office/drawing/2014/main" val="637597654"/>
                  </a:ext>
                </a:extLst>
              </a:tr>
              <a:tr h="725675">
                <a:tc>
                  <a:txBody>
                    <a:bodyPr/>
                    <a:lstStyle/>
                    <a:p>
                      <a:pPr marL="0" marR="0" algn="ctr">
                        <a:lnSpc>
                          <a:spcPct val="115000"/>
                        </a:lnSpc>
                        <a:spcBef>
                          <a:spcPts val="0"/>
                        </a:spcBef>
                        <a:spcAft>
                          <a:spcPts val="0"/>
                        </a:spcAft>
                      </a:pPr>
                      <a:r>
                        <a:rPr lang="fr-FR" sz="1200" noProof="0">
                          <a:effectLst/>
                        </a:rPr>
                        <a:t>04</a:t>
                      </a:r>
                      <a:endParaRPr lang="fr-FR" sz="1200" noProof="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gn="l" defTabSz="776130" rtl="0" eaLnBrk="1" latinLnBrk="0" hangingPunct="1">
                        <a:lnSpc>
                          <a:spcPct val="115000"/>
                        </a:lnSpc>
                        <a:spcBef>
                          <a:spcPts val="0"/>
                        </a:spcBef>
                        <a:spcAft>
                          <a:spcPts val="0"/>
                        </a:spcAft>
                      </a:pPr>
                      <a:r>
                        <a:rPr lang="fr-FR" sz="1200" kern="1200" noProof="0" dirty="0">
                          <a:solidFill>
                            <a:schemeClr val="dk1"/>
                          </a:solidFill>
                          <a:effectLst/>
                          <a:latin typeface="+mn-lt"/>
                          <a:ea typeface="+mn-ea"/>
                          <a:cs typeface="+mn-cs"/>
                        </a:rPr>
                        <a:t>Un groupe de morts inexpliquées d’animaux en l’espace d’une semaine</a:t>
                      </a:r>
                    </a:p>
                  </a:txBody>
                  <a:tcPr marL="68580" marR="68580" marT="0" marB="0">
                    <a:solidFill>
                      <a:schemeClr val="bg1"/>
                    </a:solidFill>
                  </a:tcPr>
                </a:tc>
                <a:tc>
                  <a:txBody>
                    <a:bodyPr/>
                    <a:lstStyle/>
                    <a:p>
                      <a:pPr marL="0" marR="0" algn="l">
                        <a:lnSpc>
                          <a:spcPct val="115000"/>
                        </a:lnSpc>
                        <a:spcBef>
                          <a:spcPts val="0"/>
                        </a:spcBef>
                        <a:spcAft>
                          <a:spcPts val="0"/>
                        </a:spcAft>
                      </a:pPr>
                      <a:r>
                        <a:rPr lang="fr-FR" sz="1200" noProof="0">
                          <a:effectLst/>
                        </a:rPr>
                        <a:t> </a:t>
                      </a:r>
                      <a:endParaRPr lang="fr-FR" sz="1200" noProof="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 xmlns:a16="http://schemas.microsoft.com/office/drawing/2014/main" val="120025747"/>
                  </a:ext>
                </a:extLst>
              </a:tr>
              <a:tr h="725675">
                <a:tc>
                  <a:txBody>
                    <a:bodyPr/>
                    <a:lstStyle/>
                    <a:p>
                      <a:pPr marL="0" marR="0" algn="ctr">
                        <a:lnSpc>
                          <a:spcPct val="115000"/>
                        </a:lnSpc>
                        <a:spcBef>
                          <a:spcPts val="0"/>
                        </a:spcBef>
                        <a:spcAft>
                          <a:spcPts val="0"/>
                        </a:spcAft>
                      </a:pPr>
                      <a:r>
                        <a:rPr lang="fr-FR" sz="1200" noProof="0">
                          <a:effectLst/>
                        </a:rPr>
                        <a:t>05</a:t>
                      </a:r>
                      <a:endParaRPr lang="fr-FR" sz="1200" noProof="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gn="l">
                        <a:lnSpc>
                          <a:spcPct val="115000"/>
                        </a:lnSpc>
                        <a:spcBef>
                          <a:spcPts val="0"/>
                        </a:spcBef>
                        <a:spcAft>
                          <a:spcPts val="0"/>
                        </a:spcAft>
                      </a:pPr>
                      <a:r>
                        <a:rPr lang="fr-FR" sz="1200" noProof="0" dirty="0">
                          <a:effectLst/>
                        </a:rPr>
                        <a:t>Toute personne présentant des signaux/symptômes nouveaux ou rares.</a:t>
                      </a:r>
                      <a:endParaRPr lang="fr-FR" sz="1200"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gn="l">
                        <a:lnSpc>
                          <a:spcPct val="115000"/>
                        </a:lnSpc>
                        <a:spcBef>
                          <a:spcPts val="0"/>
                        </a:spcBef>
                        <a:spcAft>
                          <a:spcPts val="0"/>
                        </a:spcAft>
                      </a:pPr>
                      <a:r>
                        <a:rPr lang="fr-FR" sz="1200" noProof="0" dirty="0">
                          <a:effectLst/>
                        </a:rPr>
                        <a:t> </a:t>
                      </a:r>
                      <a:endParaRPr lang="fr-FR" sz="1200"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 xmlns:a16="http://schemas.microsoft.com/office/drawing/2014/main" val="2863073078"/>
                  </a:ext>
                </a:extLst>
              </a:tr>
            </a:tbl>
          </a:graphicData>
        </a:graphic>
      </p:graphicFrame>
    </p:spTree>
    <p:extLst>
      <p:ext uri="{BB962C8B-B14F-4D97-AF65-F5344CB8AC3E}">
        <p14:creationId xmlns:p14="http://schemas.microsoft.com/office/powerpoint/2010/main" val="274962635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3859"/>
          </a:xfrm>
          <a:solidFill>
            <a:srgbClr val="1E7FB8"/>
          </a:solidFill>
        </p:spPr>
        <p:txBody>
          <a:bodyPr/>
          <a:lstStyle/>
          <a:p>
            <a:pPr algn="ctr"/>
            <a:r>
              <a:rPr lang="fr-FR" sz="2800" dirty="0">
                <a:solidFill>
                  <a:schemeClr val="bg1"/>
                </a:solidFill>
              </a:rPr>
              <a:t>Exemple d’outil de vérification des événements de santé/signaux inhabituels</a:t>
            </a:r>
          </a:p>
        </p:txBody>
      </p:sp>
      <p:sp>
        <p:nvSpPr>
          <p:cNvPr id="5" name="Slide Number Placeholder 4"/>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86</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7" name="Text Box 2"/>
          <p:cNvSpPr txBox="1">
            <a:spLocks noChangeArrowheads="1"/>
          </p:cNvSpPr>
          <p:nvPr/>
        </p:nvSpPr>
        <p:spPr bwMode="auto">
          <a:xfrm>
            <a:off x="827584" y="1196752"/>
            <a:ext cx="7488832" cy="543471"/>
          </a:xfrm>
          <a:prstGeom prst="rect">
            <a:avLst/>
          </a:prstGeom>
          <a:ln>
            <a:solidFill>
              <a:schemeClr val="bg2"/>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algn="ctr"/>
            <a:r>
              <a:rPr lang="fr-FR" sz="1600" b="1" dirty="0">
                <a:latin typeface="Calibri" panose="020F0502020204030204" pitchFamily="34" charset="0"/>
                <a:ea typeface="Calibri" panose="020F0502020204030204" pitchFamily="34" charset="0"/>
                <a:cs typeface="Calibri" panose="020F0502020204030204" pitchFamily="34" charset="0"/>
              </a:rPr>
              <a:t>Deux personnes ou plus présentant des maladies graves similaires au sein de la même communauté au cours d’une semaine.</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Footer Placeholder 3">
            <a:extLst>
              <a:ext uri="{FF2B5EF4-FFF2-40B4-BE49-F238E27FC236}">
                <a16:creationId xmlns="" xmlns:a16="http://schemas.microsoft.com/office/drawing/2014/main" id="{EA5E06D9-D323-477C-8B82-CB2D73942647}"/>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pic>
        <p:nvPicPr>
          <p:cNvPr id="6" name="Picture 5" descr="A screenshot of a cell phone&#10;&#10;Description generated with very high confidence">
            <a:extLst>
              <a:ext uri="{FF2B5EF4-FFF2-40B4-BE49-F238E27FC236}">
                <a16:creationId xmlns="" xmlns:a16="http://schemas.microsoft.com/office/drawing/2014/main" id="{CEC0BF15-B352-4830-BE71-475168EEE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843116"/>
            <a:ext cx="5942857" cy="3704762"/>
          </a:xfrm>
          <a:prstGeom prst="rect">
            <a:avLst/>
          </a:prstGeom>
        </p:spPr>
      </p:pic>
    </p:spTree>
    <p:extLst>
      <p:ext uri="{BB962C8B-B14F-4D97-AF65-F5344CB8AC3E}">
        <p14:creationId xmlns:p14="http://schemas.microsoft.com/office/powerpoint/2010/main" val="42491132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275762"/>
          </a:xfrm>
          <a:solidFill>
            <a:srgbClr val="1E7FB8"/>
          </a:solidFill>
        </p:spPr>
        <p:txBody>
          <a:bodyPr/>
          <a:lstStyle/>
          <a:p>
            <a:pPr algn="ctr"/>
            <a:r>
              <a:rPr lang="fr-FR" sz="2800" dirty="0">
                <a:solidFill>
                  <a:schemeClr val="bg1"/>
                </a:solidFill>
              </a:rPr>
              <a:t>Étapes de l’investigation et de la confirmation </a:t>
            </a:r>
            <a:br>
              <a:rPr lang="fr-FR" sz="2800" dirty="0">
                <a:solidFill>
                  <a:schemeClr val="bg1"/>
                </a:solidFill>
              </a:rPr>
            </a:br>
            <a:r>
              <a:rPr lang="fr-FR" sz="2800" dirty="0">
                <a:solidFill>
                  <a:schemeClr val="bg1"/>
                </a:solidFill>
              </a:rPr>
              <a:t>d’un événement de santé publique suspecté notifié </a:t>
            </a:r>
            <a:br>
              <a:rPr lang="fr-FR" sz="2800" dirty="0">
                <a:solidFill>
                  <a:schemeClr val="bg1"/>
                </a:solidFill>
              </a:rPr>
            </a:br>
            <a:r>
              <a:rPr lang="fr-FR" sz="2800" dirty="0">
                <a:solidFill>
                  <a:schemeClr val="bg1"/>
                </a:solidFill>
              </a:rPr>
              <a:t>par le point focal de la CBS – 1 </a:t>
            </a:r>
            <a:endParaRPr lang="fr-FR" sz="3600" dirty="0">
              <a:solidFill>
                <a:schemeClr val="bg1"/>
              </a:solidFill>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87</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45672" y="1412776"/>
            <a:ext cx="8452655" cy="4401205"/>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514350" indent="-514350" algn="just">
              <a:spcAft>
                <a:spcPts val="1200"/>
              </a:spcAft>
              <a:buFont typeface="+mj-lt"/>
              <a:buAutoNum type="arabicPeriod"/>
            </a:pPr>
            <a:r>
              <a:rPr lang="fr-FR" sz="2400" dirty="0">
                <a:latin typeface="Calibri" panose="020F0502020204030204" pitchFamily="34" charset="0"/>
                <a:cs typeface="Calibri" panose="020F0502020204030204" pitchFamily="34" charset="0"/>
              </a:rPr>
              <a:t>Formez une équipe d’intervention sur le terrain : l’équipe de l’établissement de santé/du sous-district.</a:t>
            </a:r>
          </a:p>
          <a:p>
            <a:pPr marL="514350" indent="-514350" algn="just">
              <a:spcAft>
                <a:spcPts val="1200"/>
              </a:spcAft>
              <a:buFont typeface="+mj-lt"/>
              <a:buAutoNum type="arabicPeriod"/>
            </a:pPr>
            <a:r>
              <a:rPr lang="fr-FR" sz="2400" dirty="0">
                <a:latin typeface="Calibri" panose="020F0502020204030204" pitchFamily="34" charset="0"/>
                <a:cs typeface="Calibri" panose="020F0502020204030204" pitchFamily="34" charset="0"/>
              </a:rPr>
              <a:t>Vérifiez l’information fournie par le point focal de la CBS.</a:t>
            </a:r>
          </a:p>
          <a:p>
            <a:pPr marL="514350" indent="-514350" algn="just">
              <a:spcAft>
                <a:spcPts val="1200"/>
              </a:spcAft>
              <a:buFont typeface="+mj-lt"/>
              <a:buAutoNum type="arabicPeriod"/>
            </a:pPr>
            <a:r>
              <a:rPr lang="fr-FR" sz="2400" dirty="0">
                <a:latin typeface="Calibri" panose="020F0502020204030204" pitchFamily="34" charset="0"/>
                <a:cs typeface="Calibri" panose="020F0502020204030204" pitchFamily="34" charset="0"/>
              </a:rPr>
              <a:t>L’équipe de l’établissement de santé/du sous-district recueille de plus amples informations sur le cas/l’événement de santé publique suspecté.</a:t>
            </a:r>
          </a:p>
          <a:p>
            <a:pPr marL="514350" indent="-514350" algn="just">
              <a:spcAft>
                <a:spcPts val="1200"/>
              </a:spcAft>
              <a:buFont typeface="+mj-lt"/>
              <a:buAutoNum type="arabicPeriod"/>
            </a:pPr>
            <a:r>
              <a:rPr lang="fr-FR" sz="2400" dirty="0">
                <a:latin typeface="Calibri" panose="020F0502020204030204" pitchFamily="34" charset="0"/>
                <a:cs typeface="Calibri" panose="020F0502020204030204" pitchFamily="34" charset="0"/>
              </a:rPr>
              <a:t>Utilisez l’outil de vérification pour l’accès </a:t>
            </a:r>
            <a:r>
              <a:rPr lang="fr-FR" sz="2400" dirty="0">
                <a:solidFill>
                  <a:srgbClr val="FF0000"/>
                </a:solidFill>
                <a:latin typeface="Calibri" panose="020F0502020204030204" pitchFamily="34" charset="0"/>
                <a:cs typeface="Calibri" panose="020F0502020204030204" pitchFamily="34" charset="0"/>
              </a:rPr>
              <a:t>; s’il s’agit d’un cas AVÉRÉ, notifiez la DHMT.</a:t>
            </a:r>
          </a:p>
          <a:p>
            <a:pPr marL="514350" indent="-514350" algn="just">
              <a:spcAft>
                <a:spcPts val="1200"/>
              </a:spcAft>
              <a:buFont typeface="+mj-lt"/>
              <a:buAutoNum type="arabicPeriod"/>
            </a:pPr>
            <a:r>
              <a:rPr lang="fr-FR" sz="2400" dirty="0">
                <a:latin typeface="Calibri" panose="020F0502020204030204" pitchFamily="34" charset="0"/>
                <a:cs typeface="Calibri" panose="020F0502020204030204" pitchFamily="34" charset="0"/>
              </a:rPr>
              <a:t>Une investigation plus poussée doit être menée par la PHERRT de district.</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71A19EF0-7F13-42ED-99C5-344E2D3404D0}"/>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40390547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275762"/>
          </a:xfrm>
          <a:solidFill>
            <a:srgbClr val="1E7FB8"/>
          </a:solidFill>
        </p:spPr>
        <p:txBody>
          <a:bodyPr/>
          <a:lstStyle/>
          <a:p>
            <a:pPr algn="ctr"/>
            <a:r>
              <a:rPr lang="fr-FR" sz="2800" dirty="0">
                <a:solidFill>
                  <a:schemeClr val="bg1"/>
                </a:solidFill>
              </a:rPr>
              <a:t>Étapes de l’investigation et de la confirmation </a:t>
            </a:r>
            <a:br>
              <a:rPr lang="fr-FR" sz="2800" dirty="0">
                <a:solidFill>
                  <a:schemeClr val="bg1"/>
                </a:solidFill>
              </a:rPr>
            </a:br>
            <a:r>
              <a:rPr lang="fr-FR" sz="2800" dirty="0">
                <a:solidFill>
                  <a:schemeClr val="bg1"/>
                </a:solidFill>
              </a:rPr>
              <a:t>d’un événement de santé publique suspecté notifié </a:t>
            </a:r>
            <a:br>
              <a:rPr lang="fr-FR" sz="2800" dirty="0">
                <a:solidFill>
                  <a:schemeClr val="bg1"/>
                </a:solidFill>
              </a:rPr>
            </a:br>
            <a:r>
              <a:rPr lang="fr-FR" sz="2800" dirty="0">
                <a:solidFill>
                  <a:schemeClr val="bg1"/>
                </a:solidFill>
              </a:rPr>
              <a:t>par le point focal de la CBS – 2</a:t>
            </a:r>
            <a:endParaRPr lang="fr-FR" sz="3600" dirty="0">
              <a:solidFill>
                <a:schemeClr val="bg1"/>
              </a:solidFill>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88</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45672" y="2228671"/>
            <a:ext cx="8452655" cy="2400657"/>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517525" indent="-517525" algn="just">
              <a:spcAft>
                <a:spcPts val="1200"/>
              </a:spcAft>
            </a:pPr>
            <a:r>
              <a:rPr lang="fr-FR" sz="2600" dirty="0">
                <a:latin typeface="Calibri" panose="020F0502020204030204" pitchFamily="34" charset="0"/>
                <a:cs typeface="Calibri" panose="020F0502020204030204" pitchFamily="34" charset="0"/>
              </a:rPr>
              <a:t>6. 	La DHMT notifie la région/province et le niveau pays</a:t>
            </a:r>
          </a:p>
          <a:p>
            <a:pPr marL="517525" indent="-517525" algn="just">
              <a:spcAft>
                <a:spcPts val="1200"/>
              </a:spcAft>
            </a:pPr>
            <a:r>
              <a:rPr lang="fr-FR" sz="2600" dirty="0">
                <a:latin typeface="Calibri" panose="020F0502020204030204" pitchFamily="34" charset="0"/>
                <a:cs typeface="Calibri" panose="020F0502020204030204" pitchFamily="34" charset="0"/>
              </a:rPr>
              <a:t>7. 	Exécutez la riposte recommandée en fonction des résultats de l’investigation sur la flambée.</a:t>
            </a:r>
          </a:p>
          <a:p>
            <a:pPr marL="517525" indent="-517525" algn="just">
              <a:spcAft>
                <a:spcPts val="1200"/>
              </a:spcAft>
            </a:pPr>
            <a:r>
              <a:rPr lang="fr-FR" sz="2600" dirty="0">
                <a:latin typeface="Calibri" panose="020F0502020204030204" pitchFamily="34" charset="0"/>
                <a:cs typeface="Calibri" panose="020F0502020204030204" pitchFamily="34" charset="0"/>
              </a:rPr>
              <a:t>8. 	Le point focal de la CBS aide les équipes de sous-district et de district à mener à bien les activités de riposte.</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4536D3BD-026E-4F09-9002-BD5CA71E0D1F}"/>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14989294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124744"/>
          </a:xfrm>
          <a:solidFill>
            <a:srgbClr val="1E7FB8"/>
          </a:solidFill>
        </p:spPr>
        <p:txBody>
          <a:bodyPr/>
          <a:lstStyle/>
          <a:p>
            <a:pPr algn="ctr"/>
            <a:r>
              <a:rPr lang="fr-FR" sz="3000" dirty="0">
                <a:solidFill>
                  <a:schemeClr val="bg1"/>
                </a:solidFill>
              </a:rPr>
              <a:t>Faire un retour d’information à la communauté – 1</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89</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45672" y="1402899"/>
            <a:ext cx="8151430" cy="3754874"/>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457200" indent="-457200" algn="just">
              <a:spcBef>
                <a:spcPts val="1200"/>
              </a:spcBef>
              <a:buFont typeface="Arial" panose="020B0604020202020204" pitchFamily="34" charset="0"/>
              <a:buChar char="•"/>
            </a:pPr>
            <a:r>
              <a:rPr lang="fr-FR" sz="2600" b="1" dirty="0">
                <a:latin typeface="Calibri" panose="020F0502020204030204" pitchFamily="34" charset="0"/>
                <a:cs typeface="Calibri" panose="020F0502020204030204" pitchFamily="34" charset="0"/>
              </a:rPr>
              <a:t>Après vérification et confirmation d’un événement de santé publique, la PHERRT de district devrait :</a:t>
            </a:r>
            <a:endParaRPr lang="fr-FR" sz="2600" dirty="0">
              <a:latin typeface="Calibri" panose="020F0502020204030204" pitchFamily="34" charset="0"/>
              <a:cs typeface="Calibri" panose="020F0502020204030204" pitchFamily="34" charset="0"/>
            </a:endParaRPr>
          </a:p>
          <a:p>
            <a:pPr marL="914400" lvl="1" indent="-452438" algn="just">
              <a:spcBef>
                <a:spcPts val="1200"/>
              </a:spcBef>
              <a:buFont typeface="Wingdings" panose="05000000000000000000" pitchFamily="2" charset="2"/>
              <a:buChar char="§"/>
            </a:pPr>
            <a:r>
              <a:rPr lang="fr-FR" sz="2600" dirty="0">
                <a:latin typeface="Calibri" panose="020F0502020204030204" pitchFamily="34" charset="0"/>
                <a:cs typeface="Calibri" panose="020F0502020204030204" pitchFamily="34" charset="0"/>
              </a:rPr>
              <a:t>assurer la liaison avec les autorités régionales/provinciales et nationales ;</a:t>
            </a:r>
          </a:p>
          <a:p>
            <a:pPr marL="914400" lvl="1" indent="-452438" algn="just">
              <a:spcBef>
                <a:spcPts val="1200"/>
              </a:spcBef>
              <a:buFont typeface="Wingdings" panose="05000000000000000000" pitchFamily="2" charset="2"/>
              <a:buChar char="§"/>
            </a:pPr>
            <a:r>
              <a:rPr lang="fr-FR" sz="2600" dirty="0">
                <a:latin typeface="Calibri" panose="020F0502020204030204" pitchFamily="34" charset="0"/>
                <a:cs typeface="Calibri" panose="020F0502020204030204" pitchFamily="34" charset="0"/>
              </a:rPr>
              <a:t>demander des conseils sur la façon de faire un retour d’information à la communauté ;</a:t>
            </a:r>
          </a:p>
          <a:p>
            <a:pPr marL="914400" lvl="1" indent="-452438" algn="just">
              <a:spcBef>
                <a:spcPts val="1200"/>
              </a:spcBef>
              <a:buFont typeface="Wingdings" panose="05000000000000000000" pitchFamily="2" charset="2"/>
              <a:buChar char="§"/>
            </a:pPr>
            <a:r>
              <a:rPr lang="fr-FR" sz="2600" dirty="0">
                <a:latin typeface="Calibri" panose="020F0502020204030204" pitchFamily="34" charset="0"/>
                <a:cs typeface="Calibri" panose="020F0502020204030204" pitchFamily="34" charset="0"/>
              </a:rPr>
              <a:t>se conformer aux orientations et aux messages clés fournis par l’autorité nationale.</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1DA48200-5693-44FA-844D-CD4FDB5CDF8D}"/>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511688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20DFB9-5955-4CAB-8D41-5B2CD7D9DCBE}"/>
              </a:ext>
            </a:extLst>
          </p:cNvPr>
          <p:cNvSpPr>
            <a:spLocks noGrp="1"/>
          </p:cNvSpPr>
          <p:nvPr>
            <p:ph type="title"/>
          </p:nvPr>
        </p:nvSpPr>
        <p:spPr>
          <a:xfrm>
            <a:off x="0" y="0"/>
            <a:ext cx="9144000" cy="1275762"/>
          </a:xfrm>
          <a:solidFill>
            <a:srgbClr val="1E7FB8"/>
          </a:solidFill>
        </p:spPr>
        <p:txBody>
          <a:bodyPr/>
          <a:lstStyle/>
          <a:p>
            <a:pPr algn="ctr"/>
            <a:r>
              <a:rPr lang="fr-FR" sz="3200" dirty="0">
                <a:solidFill>
                  <a:schemeClr val="bg1"/>
                </a:solidFill>
              </a:rPr>
              <a:t>Principaux </a:t>
            </a:r>
            <a:r>
              <a:rPr lang="fr-FR" sz="3200" dirty="0" smtClean="0">
                <a:solidFill>
                  <a:schemeClr val="bg1"/>
                </a:solidFill>
              </a:rPr>
              <a:t>problèmes-2</a:t>
            </a:r>
            <a:endParaRPr lang="fr-FR" sz="3000" dirty="0">
              <a:solidFill>
                <a:schemeClr val="bg1"/>
              </a:solidFill>
            </a:endParaRPr>
          </a:p>
        </p:txBody>
      </p:sp>
      <p:sp>
        <p:nvSpPr>
          <p:cNvPr id="3" name="Content Placeholder 2">
            <a:extLst>
              <a:ext uri="{FF2B5EF4-FFF2-40B4-BE49-F238E27FC236}">
                <a16:creationId xmlns:a16="http://schemas.microsoft.com/office/drawing/2014/main" xmlns="" id="{BD30D0E9-BC0B-40D2-AD52-903F16DF581A}"/>
              </a:ext>
            </a:extLst>
          </p:cNvPr>
          <p:cNvSpPr>
            <a:spLocks noGrp="1"/>
          </p:cNvSpPr>
          <p:nvPr>
            <p:ph idx="1"/>
          </p:nvPr>
        </p:nvSpPr>
        <p:spPr>
          <a:xfrm>
            <a:off x="442539" y="1238271"/>
            <a:ext cx="8291501" cy="4134946"/>
          </a:xfrm>
        </p:spPr>
        <p:txBody>
          <a:bodyPr/>
          <a:lstStyle/>
          <a:p>
            <a:pPr marL="0" indent="0">
              <a:buNone/>
            </a:pPr>
            <a:r>
              <a:rPr lang="fr-FR" dirty="0"/>
              <a:t> </a:t>
            </a:r>
          </a:p>
        </p:txBody>
      </p:sp>
      <p:sp>
        <p:nvSpPr>
          <p:cNvPr id="5" name="Slide Number Placeholder 4">
            <a:extLst>
              <a:ext uri="{FF2B5EF4-FFF2-40B4-BE49-F238E27FC236}">
                <a16:creationId xmlns:a16="http://schemas.microsoft.com/office/drawing/2014/main" xmlns="" id="{78CE27DD-82E3-4EEB-9990-ED77A8C0E3B5}"/>
              </a:ext>
            </a:extLst>
          </p:cNvPr>
          <p:cNvSpPr>
            <a:spLocks noGrp="1"/>
          </p:cNvSpPr>
          <p:nvPr>
            <p:ph type="sldNum" sz="quarter" idx="4"/>
          </p:nvPr>
        </p:nvSpPr>
        <p:spPr/>
        <p:txBody>
          <a:bodyPr/>
          <a:lstStyle/>
          <a:p>
            <a:pPr defTabSz="912788">
              <a:defRPr/>
            </a:pPr>
            <a:fld id="{7698B45C-09C7-497B-9261-07F290CB2D4C}" type="slidenum">
              <a:rPr lang="fr-FR" smtClean="0">
                <a:solidFill>
                  <a:prstClr val="white"/>
                </a:solidFill>
              </a:rPr>
              <a:pPr defTabSz="912788">
                <a:defRPr/>
              </a:pPr>
              <a:t>9</a:t>
            </a:fld>
            <a:endParaRPr lang="fr-FR">
              <a:solidFill>
                <a:prstClr val="white"/>
              </a:solidFill>
            </a:endParaRPr>
          </a:p>
        </p:txBody>
      </p:sp>
      <p:sp>
        <p:nvSpPr>
          <p:cNvPr id="6" name="TextBox 5">
            <a:extLst>
              <a:ext uri="{FF2B5EF4-FFF2-40B4-BE49-F238E27FC236}">
                <a16:creationId xmlns:a16="http://schemas.microsoft.com/office/drawing/2014/main" xmlns="" id="{B6993E6B-75D8-4C3B-BE3F-F19EEDF00F4C}"/>
              </a:ext>
            </a:extLst>
          </p:cNvPr>
          <p:cNvSpPr txBox="1"/>
          <p:nvPr/>
        </p:nvSpPr>
        <p:spPr>
          <a:xfrm>
            <a:off x="264816" y="1484784"/>
            <a:ext cx="8452655" cy="3046988"/>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fr-FR" altLang="fr-FR" sz="2400">
                <a:solidFill>
                  <a:prstClr val="black"/>
                </a:solidFill>
              </a:rPr>
              <a:t>5. La plupart des systèmes de SE ne couvrent pas la pneumonie, les maladies diarrhéiques </a:t>
            </a:r>
          </a:p>
          <a:p>
            <a:endParaRPr lang="fr-FR" altLang="fr-FR" sz="2400">
              <a:solidFill>
                <a:prstClr val="black"/>
              </a:solidFill>
            </a:endParaRPr>
          </a:p>
          <a:p>
            <a:r>
              <a:rPr lang="fr-FR" altLang="fr-FR" sz="2400">
                <a:solidFill>
                  <a:prstClr val="black"/>
                </a:solidFill>
              </a:rPr>
              <a:t>6. Les laboratoires ne sont pas suffisamment associés au système de surveillance</a:t>
            </a:r>
          </a:p>
          <a:p>
            <a:endParaRPr lang="fr-FR" altLang="fr-FR" sz="2400">
              <a:solidFill>
                <a:prstClr val="black"/>
              </a:solidFill>
            </a:endParaRPr>
          </a:p>
          <a:p>
            <a:r>
              <a:rPr lang="fr-FR" altLang="fr-FR" sz="2400">
                <a:solidFill>
                  <a:prstClr val="black"/>
                </a:solidFill>
              </a:rPr>
              <a:t>7. Le niveau de l’appui en matière de supervision et les taux de complétude des rapports sont inadéquats</a:t>
            </a:r>
            <a:endParaRPr lang="en-GB" sz="2400" dirty="0">
              <a:solidFill>
                <a:prstClr val="black"/>
              </a:solidFill>
            </a:endParaRPr>
          </a:p>
        </p:txBody>
      </p:sp>
      <p:sp>
        <p:nvSpPr>
          <p:cNvPr id="8" name="Rectangle 2">
            <a:extLst>
              <a:ext uri="{FF2B5EF4-FFF2-40B4-BE49-F238E27FC236}">
                <a16:creationId xmlns:a16="http://schemas.microsoft.com/office/drawing/2014/main" xmlns=""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fr-FR" altLang="en-US">
              <a:solidFill>
                <a:prstClr val="black"/>
              </a:solidFill>
            </a:endParaRPr>
          </a:p>
        </p:txBody>
      </p:sp>
      <p:sp>
        <p:nvSpPr>
          <p:cNvPr id="7" name="Rectangle 1">
            <a:extLst>
              <a:ext uri="{FF2B5EF4-FFF2-40B4-BE49-F238E27FC236}">
                <a16:creationId xmlns:a16="http://schemas.microsoft.com/office/drawing/2014/main" xmlns="" id="{BDD5F810-9866-49B5-BF64-A7DD1E65E10D}"/>
              </a:ext>
            </a:extLst>
          </p:cNvPr>
          <p:cNvSpPr>
            <a:spLocks noChangeArrowheads="1"/>
          </p:cNvSpPr>
          <p:nvPr/>
        </p:nvSpPr>
        <p:spPr bwMode="auto">
          <a:xfrm>
            <a:off x="0" y="43934"/>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FontTx/>
              <a:buChar char="•"/>
            </a:pPr>
            <a:endParaRPr lang="fr-FR" altLang="en-US">
              <a:solidFill>
                <a:prstClr val="black"/>
              </a:solidFill>
            </a:endParaRPr>
          </a:p>
        </p:txBody>
      </p:sp>
      <p:sp>
        <p:nvSpPr>
          <p:cNvPr id="9" name="Footer Placeholder 3">
            <a:extLst>
              <a:ext uri="{FF2B5EF4-FFF2-40B4-BE49-F238E27FC236}">
                <a16:creationId xmlns:a16="http://schemas.microsoft.com/office/drawing/2014/main" xmlns="" id="{5167025E-97AB-4FDF-AD0C-4FF95C854DE5}"/>
              </a:ext>
            </a:extLst>
          </p:cNvPr>
          <p:cNvSpPr>
            <a:spLocks noGrp="1"/>
          </p:cNvSpPr>
          <p:nvPr>
            <p:ph type="ftr" sz="quarter" idx="3"/>
          </p:nvPr>
        </p:nvSpPr>
        <p:spPr>
          <a:xfrm>
            <a:off x="693336" y="6155388"/>
            <a:ext cx="1778559" cy="702612"/>
          </a:xfrm>
        </p:spPr>
        <p:txBody>
          <a:bodyPr/>
          <a:lstStyle/>
          <a:p>
            <a:pPr algn="ctr" defTabSz="684591">
              <a:defRPr/>
            </a:pPr>
            <a:r>
              <a:rPr lang="fr-FR" dirty="0">
                <a:solidFill>
                  <a:prstClr val="white"/>
                </a:solidFill>
              </a:rPr>
              <a:t>CPI-WHE-WHO/AFRO</a:t>
            </a:r>
          </a:p>
        </p:txBody>
      </p:sp>
    </p:spTree>
    <p:extLst>
      <p:ext uri="{BB962C8B-B14F-4D97-AF65-F5344CB8AC3E}">
        <p14:creationId xmlns:p14="http://schemas.microsoft.com/office/powerpoint/2010/main" val="33535099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275762"/>
          </a:xfrm>
          <a:solidFill>
            <a:srgbClr val="1E7FB8"/>
          </a:solidFill>
        </p:spPr>
        <p:txBody>
          <a:bodyPr/>
          <a:lstStyle/>
          <a:p>
            <a:pPr algn="ctr"/>
            <a:r>
              <a:rPr lang="fr-FR" sz="3000" dirty="0">
                <a:solidFill>
                  <a:schemeClr val="bg1"/>
                </a:solidFill>
              </a:rPr>
              <a:t>Faire un retour d’information à la communauté – 2</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90</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57704" y="1674673"/>
            <a:ext cx="8428592" cy="3508653"/>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lgn="just">
              <a:spcBef>
                <a:spcPts val="1800"/>
              </a:spcBef>
              <a:buFont typeface="Arial" panose="020B0604020202020204" pitchFamily="34" charset="0"/>
              <a:buChar char="•"/>
            </a:pPr>
            <a:r>
              <a:rPr lang="fr-FR" sz="2600" dirty="0">
                <a:latin typeface="Calibri" panose="020F0502020204030204" pitchFamily="34" charset="0"/>
                <a:cs typeface="Calibri" panose="020F0502020204030204" pitchFamily="34" charset="0"/>
              </a:rPr>
              <a:t>Les points focaux de la CBS devraient travailler au sein de l’équipe de riposte sur le terrain pour diffuser des messages de prévention par les moyens ci-après :</a:t>
            </a:r>
          </a:p>
          <a:p>
            <a:pPr marL="914400" lvl="1" indent="-457200" algn="just">
              <a:spcBef>
                <a:spcPts val="1200"/>
              </a:spcBef>
              <a:buFont typeface="Wingdings" panose="05000000000000000000" pitchFamily="2" charset="2"/>
              <a:buChar char="§"/>
            </a:pPr>
            <a:r>
              <a:rPr lang="fr-FR" sz="2600" dirty="0">
                <a:latin typeface="Calibri" panose="020F0502020204030204" pitchFamily="34" charset="0"/>
                <a:cs typeface="Calibri" panose="020F0502020204030204" pitchFamily="34" charset="0"/>
              </a:rPr>
              <a:t>séances d’information communautaire régulières ;</a:t>
            </a:r>
          </a:p>
          <a:p>
            <a:pPr marL="914400" lvl="1" indent="-457200" algn="just">
              <a:spcBef>
                <a:spcPts val="1200"/>
              </a:spcBef>
              <a:buFont typeface="Wingdings" panose="05000000000000000000" pitchFamily="2" charset="2"/>
              <a:buChar char="§"/>
            </a:pPr>
            <a:r>
              <a:rPr lang="fr-FR" sz="2600" dirty="0">
                <a:latin typeface="Calibri" panose="020F0502020204030204" pitchFamily="34" charset="0"/>
                <a:cs typeface="Calibri" panose="020F0502020204030204" pitchFamily="34" charset="0"/>
              </a:rPr>
              <a:t>canaux locaux identifiés ;</a:t>
            </a:r>
          </a:p>
          <a:p>
            <a:pPr marL="914400" lvl="1" indent="-457200" algn="just">
              <a:spcBef>
                <a:spcPts val="1200"/>
              </a:spcBef>
              <a:buFont typeface="Wingdings" panose="05000000000000000000" pitchFamily="2" charset="2"/>
              <a:buChar char="§"/>
            </a:pPr>
            <a:r>
              <a:rPr lang="fr-FR" sz="2600" dirty="0">
                <a:latin typeface="Calibri" panose="020F0502020204030204" pitchFamily="34" charset="0"/>
                <a:cs typeface="Calibri" panose="020F0502020204030204" pitchFamily="34" charset="0"/>
              </a:rPr>
              <a:t>réunions régulières avec les parties prenantes locales ;</a:t>
            </a:r>
          </a:p>
          <a:p>
            <a:pPr marL="914400" lvl="1" indent="-457200" algn="just">
              <a:spcBef>
                <a:spcPts val="1200"/>
              </a:spcBef>
              <a:buFont typeface="Wingdings" panose="05000000000000000000" pitchFamily="2" charset="2"/>
              <a:buChar char="§"/>
            </a:pPr>
            <a:r>
              <a:rPr lang="fr-FR" sz="2600" dirty="0">
                <a:latin typeface="Calibri" panose="020F0502020204030204" pitchFamily="34" charset="0"/>
                <a:cs typeface="Calibri" panose="020F0502020204030204" pitchFamily="34" charset="0"/>
              </a:rPr>
              <a:t>campagnes porte à porte pour atteindre chaque foyer.</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04669407-A6B9-45BB-8680-762203D4A4C3}"/>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255056157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135422"/>
          </a:xfrm>
          <a:solidFill>
            <a:srgbClr val="1E7FB8"/>
          </a:solidFill>
          <a:ln>
            <a:noFill/>
          </a:ln>
        </p:spPr>
        <p:txBody>
          <a:bodyPr/>
          <a:lstStyle/>
          <a:p>
            <a:pPr algn="ctr"/>
            <a:r>
              <a:rPr lang="fr-FR" sz="3000" dirty="0">
                <a:solidFill>
                  <a:schemeClr val="bg1"/>
                </a:solidFill>
              </a:rPr>
              <a:t/>
            </a:r>
            <a:br>
              <a:rPr lang="fr-FR" sz="3000" dirty="0">
                <a:solidFill>
                  <a:schemeClr val="bg1"/>
                </a:solidFill>
              </a:rPr>
            </a:br>
            <a:r>
              <a:rPr lang="fr-FR" sz="3000" dirty="0">
                <a:solidFill>
                  <a:schemeClr val="bg1"/>
                </a:solidFill>
              </a:rPr>
              <a:t>Suivi, supervision et évaluation de </a:t>
            </a:r>
            <a:br>
              <a:rPr lang="fr-FR" sz="3000" dirty="0">
                <a:solidFill>
                  <a:schemeClr val="bg1"/>
                </a:solidFill>
              </a:rPr>
            </a:br>
            <a:r>
              <a:rPr lang="fr-FR" sz="3000" dirty="0">
                <a:solidFill>
                  <a:schemeClr val="bg1"/>
                </a:solidFill>
              </a:rPr>
              <a:t>la mise en œuvre de la CBS – 1</a:t>
            </a:r>
            <a:br>
              <a:rPr lang="fr-FR" sz="3000" dirty="0">
                <a:solidFill>
                  <a:schemeClr val="bg1"/>
                </a:solidFill>
              </a:rPr>
            </a:br>
            <a:endParaRPr lang="fr-FR" sz="3000" dirty="0">
              <a:solidFill>
                <a:schemeClr val="bg1"/>
              </a:solidFill>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91</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512574" y="1551563"/>
            <a:ext cx="8151430" cy="3754874"/>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lvl="0" indent="-285750"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Évaluez si, oui ou non, les activités de CBS sont sur la bonne voie :</a:t>
            </a:r>
          </a:p>
          <a:p>
            <a:pPr marL="744538" lvl="1" indent="-514350" algn="just">
              <a:spcAft>
                <a:spcPts val="1200"/>
              </a:spcAft>
              <a:buFont typeface="Wingdings" panose="05000000000000000000" pitchFamily="2" charset="2"/>
              <a:buChar char="§"/>
            </a:pPr>
            <a:r>
              <a:rPr lang="fr-FR" sz="2600" dirty="0">
                <a:latin typeface="Calibri" panose="020F0502020204030204" pitchFamily="34" charset="0"/>
                <a:cs typeface="Calibri" panose="020F0502020204030204" pitchFamily="34" charset="0"/>
              </a:rPr>
              <a:t>le rôle des points focaux de la CBS et leurs activités sont bien définis ; </a:t>
            </a:r>
          </a:p>
          <a:p>
            <a:pPr marL="744538" lvl="1" indent="-514350" algn="just">
              <a:spcAft>
                <a:spcPts val="1200"/>
              </a:spcAft>
              <a:buFont typeface="Wingdings" panose="05000000000000000000" pitchFamily="2" charset="2"/>
              <a:buChar char="§"/>
            </a:pPr>
            <a:r>
              <a:rPr lang="fr-FR" sz="2600" dirty="0">
                <a:latin typeface="Calibri" panose="020F0502020204030204" pitchFamily="34" charset="0"/>
                <a:cs typeface="Calibri" panose="020F0502020204030204" pitchFamily="34" charset="0"/>
              </a:rPr>
              <a:t>il existe un plan de supervision de la CBS ;</a:t>
            </a:r>
          </a:p>
          <a:p>
            <a:pPr marL="744538" lvl="1" indent="-514350" algn="just">
              <a:spcAft>
                <a:spcPts val="1200"/>
              </a:spcAft>
              <a:buFont typeface="Wingdings" panose="05000000000000000000" pitchFamily="2" charset="2"/>
              <a:buChar char="§"/>
            </a:pPr>
            <a:r>
              <a:rPr lang="fr-FR" sz="2600" dirty="0">
                <a:latin typeface="Calibri" panose="020F0502020204030204" pitchFamily="34" charset="0"/>
                <a:cs typeface="Calibri" panose="020F0502020204030204" pitchFamily="34" charset="0"/>
              </a:rPr>
              <a:t>il existe une liste de contrôle et elle est utilisée pour contrôler dans quelle mesure les points focaux de la CBS ont convenu de certaines activités.</a:t>
            </a:r>
            <a:endParaRPr lang="fr-FR" sz="2600" dirty="0"/>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585D7264-A227-4376-902E-E6A3D6A8FB39}"/>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31361612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0"/>
            <a:ext cx="9144000" cy="1275762"/>
          </a:xfrm>
          <a:solidFill>
            <a:srgbClr val="1E7FB8"/>
          </a:solidFill>
        </p:spPr>
        <p:txBody>
          <a:bodyPr/>
          <a:lstStyle/>
          <a:p>
            <a:pPr algn="ctr"/>
            <a:r>
              <a:rPr lang="fr-FR" sz="3000" dirty="0">
                <a:solidFill>
                  <a:schemeClr val="bg1"/>
                </a:solidFill>
              </a:rPr>
              <a:t/>
            </a:r>
            <a:br>
              <a:rPr lang="fr-FR" sz="3000" dirty="0">
                <a:solidFill>
                  <a:schemeClr val="bg1"/>
                </a:solidFill>
              </a:rPr>
            </a:br>
            <a:r>
              <a:rPr lang="fr-FR" sz="3000" dirty="0">
                <a:solidFill>
                  <a:schemeClr val="bg1"/>
                </a:solidFill>
              </a:rPr>
              <a:t>Suivi, supervision et évaluation de la </a:t>
            </a:r>
            <a:br>
              <a:rPr lang="fr-FR" sz="3000" dirty="0">
                <a:solidFill>
                  <a:schemeClr val="bg1"/>
                </a:solidFill>
              </a:rPr>
            </a:br>
            <a:r>
              <a:rPr lang="fr-FR" sz="3000" dirty="0">
                <a:solidFill>
                  <a:schemeClr val="bg1"/>
                </a:solidFill>
              </a:rPr>
              <a:t>mise en œuvre de la CBS – 2</a:t>
            </a:r>
            <a:br>
              <a:rPr lang="fr-FR" sz="3000" dirty="0">
                <a:solidFill>
                  <a:schemeClr val="bg1"/>
                </a:solidFill>
              </a:rPr>
            </a:br>
            <a:endParaRPr lang="fr-FR" sz="3000" dirty="0">
              <a:solidFill>
                <a:schemeClr val="bg1"/>
              </a:solidFill>
            </a:endParaRP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92</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23084" y="1628507"/>
            <a:ext cx="8398296" cy="3600986"/>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spcBef>
                <a:spcPts val="1800"/>
              </a:spcBef>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Évaluez la régularité et l’exhaustivité des fonctions de notification et de conservation des archives dans le cadre de la surveillance à base communautaire :</a:t>
            </a:r>
          </a:p>
          <a:p>
            <a:pPr marL="628650" lvl="1" indent="-342900">
              <a:spcAft>
                <a:spcPts val="1200"/>
              </a:spcAft>
              <a:buFont typeface="Wingdings" panose="05000000000000000000" pitchFamily="2" charset="2"/>
              <a:buChar char="§"/>
            </a:pPr>
            <a:r>
              <a:rPr lang="fr-FR" sz="2600" dirty="0">
                <a:latin typeface="Calibri" panose="020F0502020204030204" pitchFamily="34" charset="0"/>
                <a:cs typeface="Calibri" panose="020F0502020204030204" pitchFamily="34" charset="0"/>
              </a:rPr>
              <a:t>évaluer les procédures de détection et de notification de la CBS pour les événements de santé publique présumés ;</a:t>
            </a:r>
          </a:p>
          <a:p>
            <a:pPr marL="628650" lvl="1" indent="-342900">
              <a:spcAft>
                <a:spcPts val="1200"/>
              </a:spcAft>
              <a:buFont typeface="Wingdings" panose="05000000000000000000" pitchFamily="2" charset="2"/>
              <a:buChar char="§"/>
            </a:pPr>
            <a:r>
              <a:rPr lang="fr-FR" sz="2600" dirty="0">
                <a:latin typeface="Calibri" panose="020F0502020204030204" pitchFamily="34" charset="0"/>
                <a:cs typeface="Calibri" panose="020F0502020204030204" pitchFamily="34" charset="0"/>
              </a:rPr>
              <a:t>identifier les problèmes et prendre des mesures pour y remédier.</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E37EC685-C3FE-4B3A-AAEC-5C241BA32509}"/>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241187467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0DFB9-5955-4CAB-8D41-5B2CD7D9DCBE}"/>
              </a:ext>
            </a:extLst>
          </p:cNvPr>
          <p:cNvSpPr>
            <a:spLocks noGrp="1"/>
          </p:cNvSpPr>
          <p:nvPr>
            <p:ph type="title"/>
          </p:nvPr>
        </p:nvSpPr>
        <p:spPr>
          <a:xfrm>
            <a:off x="0" y="-27384"/>
            <a:ext cx="9144000" cy="1231828"/>
          </a:xfrm>
          <a:solidFill>
            <a:srgbClr val="1E7FB8"/>
          </a:solidFill>
        </p:spPr>
        <p:txBody>
          <a:bodyPr/>
          <a:lstStyle/>
          <a:p>
            <a:pPr algn="ctr"/>
            <a:r>
              <a:rPr lang="fr-FR" sz="3000" dirty="0">
                <a:solidFill>
                  <a:schemeClr val="bg1"/>
                </a:solidFill>
              </a:rPr>
              <a:t>Suivi, supervision et évaluation de la mise </a:t>
            </a:r>
            <a:br>
              <a:rPr lang="fr-FR" sz="3000" dirty="0">
                <a:solidFill>
                  <a:schemeClr val="bg1"/>
                </a:solidFill>
              </a:rPr>
            </a:br>
            <a:r>
              <a:rPr lang="fr-FR" sz="3000" dirty="0">
                <a:solidFill>
                  <a:schemeClr val="bg1"/>
                </a:solidFill>
              </a:rPr>
              <a:t>en œuvre de la CBS – 3</a:t>
            </a:r>
          </a:p>
        </p:txBody>
      </p:sp>
      <p:sp>
        <p:nvSpPr>
          <p:cNvPr id="3" name="Content Placeholder 2">
            <a:extLst>
              <a:ext uri="{FF2B5EF4-FFF2-40B4-BE49-F238E27FC236}">
                <a16:creationId xmlns="" xmlns:a16="http://schemas.microsoft.com/office/drawing/2014/main" id="{BD30D0E9-BC0B-40D2-AD52-903F16DF581A}"/>
              </a:ext>
            </a:extLst>
          </p:cNvPr>
          <p:cNvSpPr>
            <a:spLocks noGrp="1"/>
          </p:cNvSpPr>
          <p:nvPr>
            <p:ph idx="1"/>
          </p:nvPr>
        </p:nvSpPr>
        <p:spPr>
          <a:xfrm>
            <a:off x="442539" y="1238271"/>
            <a:ext cx="8291501" cy="4134946"/>
          </a:xfrm>
        </p:spPr>
        <p:txBody>
          <a:bodyPr/>
          <a:lstStyle/>
          <a:p>
            <a:pPr marL="0" indent="0">
              <a:buNone/>
            </a:pPr>
            <a:r>
              <a:rPr lang="fr-FR"/>
              <a:t> </a:t>
            </a:r>
          </a:p>
        </p:txBody>
      </p:sp>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93</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496285" y="1936283"/>
            <a:ext cx="8151430" cy="2800767"/>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lvl="0" indent="-342900" algn="just">
              <a:buFont typeface="Arial" panose="020B0604020202020204" pitchFamily="34" charset="0"/>
              <a:buChar char="•"/>
            </a:pPr>
            <a:r>
              <a:rPr lang="fr-FR" sz="2600" dirty="0">
                <a:latin typeface="Calibri" panose="020F0502020204030204" pitchFamily="34" charset="0"/>
                <a:cs typeface="Calibri" panose="020F0502020204030204" pitchFamily="34" charset="0"/>
              </a:rPr>
              <a:t>Évaluez la mise en œuvre de la CBS :</a:t>
            </a:r>
          </a:p>
          <a:p>
            <a:pPr marL="803275" lvl="1" indent="-461963" algn="just">
              <a:spcAft>
                <a:spcPts val="1200"/>
              </a:spcAft>
              <a:buFont typeface="Wingdings" panose="05000000000000000000" pitchFamily="2" charset="2"/>
              <a:buChar char="§"/>
            </a:pPr>
            <a:r>
              <a:rPr lang="fr-FR" sz="2600" dirty="0">
                <a:latin typeface="Calibri" panose="020F0502020204030204" pitchFamily="34" charset="0"/>
                <a:cs typeface="Calibri" panose="020F0502020204030204" pitchFamily="34" charset="0"/>
              </a:rPr>
              <a:t>toutes les activités de mise en œuvre de la CBS devraient être coordonnées par :</a:t>
            </a:r>
          </a:p>
          <a:p>
            <a:pPr marL="803275" lvl="2" indent="-461963" algn="just">
              <a:spcAft>
                <a:spcPts val="1200"/>
              </a:spcAft>
              <a:buFont typeface="Wingdings" panose="05000000000000000000" pitchFamily="2" charset="2"/>
              <a:buChar char="§"/>
            </a:pPr>
            <a:r>
              <a:rPr lang="fr-FR" sz="2600" dirty="0">
                <a:latin typeface="Calibri" panose="020F0502020204030204" pitchFamily="34" charset="0"/>
                <a:cs typeface="Calibri" panose="020F0502020204030204" pitchFamily="34" charset="0"/>
              </a:rPr>
              <a:t>un responsable de la surveillance ; ou </a:t>
            </a:r>
          </a:p>
          <a:p>
            <a:pPr marL="803275" lvl="2" indent="-461963" algn="just">
              <a:spcAft>
                <a:spcPts val="1200"/>
              </a:spcAft>
              <a:buFont typeface="Wingdings" panose="05000000000000000000" pitchFamily="2" charset="2"/>
              <a:buChar char="§"/>
            </a:pPr>
            <a:r>
              <a:rPr lang="fr-FR" sz="2600" dirty="0">
                <a:latin typeface="Calibri" panose="020F0502020204030204" pitchFamily="34" charset="0"/>
                <a:cs typeface="Calibri" panose="020F0502020204030204" pitchFamily="34" charset="0"/>
              </a:rPr>
              <a:t>un gestionnaire d’établissement de santé dans sa localité. </a:t>
            </a: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Footer Placeholder 3">
            <a:extLst>
              <a:ext uri="{FF2B5EF4-FFF2-40B4-BE49-F238E27FC236}">
                <a16:creationId xmlns="" xmlns:a16="http://schemas.microsoft.com/office/drawing/2014/main" id="{C5A7865E-990E-492F-8F9E-17403770D459}"/>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Tree>
    <p:extLst>
      <p:ext uri="{BB962C8B-B14F-4D97-AF65-F5344CB8AC3E}">
        <p14:creationId xmlns:p14="http://schemas.microsoft.com/office/powerpoint/2010/main" val="22286073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3"/>
          </p:nvPr>
        </p:nvSpPr>
        <p:spPr/>
        <p:txBody>
          <a:bodyPr/>
          <a:lstStyle/>
          <a:p>
            <a:pPr algn="ctr" defTabSz="684591">
              <a:defRPr/>
            </a:pPr>
            <a:r>
              <a:rPr lang="fr-FR" dirty="0"/>
              <a:t>CPI-WHE-WHO/AFRO</a:t>
            </a:r>
          </a:p>
        </p:txBody>
      </p:sp>
      <p:sp>
        <p:nvSpPr>
          <p:cNvPr id="12" name="TextBox 11"/>
          <p:cNvSpPr txBox="1"/>
          <p:nvPr/>
        </p:nvSpPr>
        <p:spPr>
          <a:xfrm>
            <a:off x="349072" y="1628507"/>
            <a:ext cx="8445855" cy="3600986"/>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L’équipe de l’établissement de santé/du sous-district effectue au moins une fois par mois des visites de supervision auprès des points focaux de la CBS.</a:t>
            </a:r>
          </a:p>
          <a:p>
            <a:pPr marL="285750" lvl="0" indent="-285750" algn="just">
              <a:spcAft>
                <a:spcPts val="6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Pendant la visite de supervision :</a:t>
            </a:r>
          </a:p>
          <a:p>
            <a:pPr marL="628650" lvl="1" indent="-342900" algn="just">
              <a:spcAft>
                <a:spcPts val="600"/>
              </a:spcAft>
              <a:buFont typeface="Wingdings" panose="05000000000000000000" pitchFamily="2" charset="2"/>
              <a:buChar char="§"/>
            </a:pPr>
            <a:r>
              <a:rPr lang="fr-FR" sz="2600" dirty="0">
                <a:latin typeface="Calibri" panose="020F0502020204030204" pitchFamily="34" charset="0"/>
                <a:cs typeface="Calibri" panose="020F0502020204030204" pitchFamily="34" charset="0"/>
              </a:rPr>
              <a:t>un retour d’information est fait aux points focaux de la CBS ;</a:t>
            </a:r>
          </a:p>
          <a:p>
            <a:pPr marL="628650" lvl="1" indent="-342900" algn="just">
              <a:spcAft>
                <a:spcPts val="1200"/>
              </a:spcAft>
              <a:buFont typeface="Wingdings" panose="05000000000000000000" pitchFamily="2" charset="2"/>
              <a:buChar char="§"/>
            </a:pPr>
            <a:r>
              <a:rPr lang="fr-FR" sz="2600" dirty="0">
                <a:latin typeface="Calibri" panose="020F0502020204030204" pitchFamily="34" charset="0"/>
                <a:cs typeface="Calibri" panose="020F0502020204030204" pitchFamily="34" charset="0"/>
              </a:rPr>
              <a:t>une formation en cours d’emploi est assurée au besoin si un problème est décelé ;</a:t>
            </a:r>
          </a:p>
        </p:txBody>
      </p:sp>
      <p:sp>
        <p:nvSpPr>
          <p:cNvPr id="2" name="Title 1"/>
          <p:cNvSpPr>
            <a:spLocks noGrp="1"/>
          </p:cNvSpPr>
          <p:nvPr>
            <p:ph type="title"/>
          </p:nvPr>
        </p:nvSpPr>
        <p:spPr>
          <a:xfrm>
            <a:off x="0" y="0"/>
            <a:ext cx="9144000" cy="1124744"/>
          </a:xfrm>
          <a:solidFill>
            <a:srgbClr val="1E7FB8"/>
          </a:solidFill>
          <a:ln>
            <a:noFill/>
          </a:ln>
        </p:spPr>
        <p:txBody>
          <a:bodyPr/>
          <a:lstStyle/>
          <a:p>
            <a:pPr algn="ctr"/>
            <a:r>
              <a:rPr lang="fr-FR" sz="3000" dirty="0">
                <a:solidFill>
                  <a:schemeClr val="bg1"/>
                </a:solidFill>
              </a:rPr>
              <a:t>Supervision de la CBS – 1 </a:t>
            </a:r>
          </a:p>
        </p:txBody>
      </p:sp>
    </p:spTree>
    <p:extLst>
      <p:ext uri="{BB962C8B-B14F-4D97-AF65-F5344CB8AC3E}">
        <p14:creationId xmlns:p14="http://schemas.microsoft.com/office/powerpoint/2010/main" val="38545698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endParaRPr lang="fr-FR"/>
          </a:p>
        </p:txBody>
      </p:sp>
      <p:sp>
        <p:nvSpPr>
          <p:cNvPr id="9" name="Footer Placeholder 3"/>
          <p:cNvSpPr>
            <a:spLocks noGrp="1"/>
          </p:cNvSpPr>
          <p:nvPr>
            <p:ph type="ftr" sz="quarter" idx="3"/>
          </p:nvPr>
        </p:nvSpPr>
        <p:spPr/>
        <p:txBody>
          <a:bodyPr/>
          <a:lstStyle/>
          <a:p>
            <a:pPr algn="ctr" defTabSz="684591">
              <a:defRPr/>
            </a:pPr>
            <a:r>
              <a:rPr lang="fr-FR" dirty="0"/>
              <a:t>CPI-WHE-WHO/AFRO</a:t>
            </a:r>
          </a:p>
        </p:txBody>
      </p:sp>
      <p:sp>
        <p:nvSpPr>
          <p:cNvPr id="12" name="TextBox 11"/>
          <p:cNvSpPr txBox="1"/>
          <p:nvPr/>
        </p:nvSpPr>
        <p:spPr>
          <a:xfrm>
            <a:off x="365361" y="1397674"/>
            <a:ext cx="8445855" cy="4062651"/>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a:spcAft>
                <a:spcPts val="1200"/>
              </a:spcAft>
            </a:pPr>
            <a:r>
              <a:rPr lang="fr-FR" sz="2600" dirty="0">
                <a:latin typeface="Calibri" panose="020F0502020204030204" pitchFamily="34" charset="0"/>
                <a:cs typeface="Calibri" panose="020F0502020204030204" pitchFamily="34" charset="0"/>
              </a:rPr>
              <a:t>Pendant la visite de supervision :</a:t>
            </a:r>
          </a:p>
          <a:p>
            <a:pPr marL="396875" lvl="1" indent="-396875"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un suivi des demandes d’assistance est assuré ;</a:t>
            </a:r>
          </a:p>
          <a:p>
            <a:pPr marL="396875" lvl="1" indent="-396875"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les plans de supervision pour l’amélioration de la surveillance et de l’intervention sont mis à jour ;</a:t>
            </a:r>
          </a:p>
          <a:p>
            <a:pPr marL="396875" lvl="1" indent="-396875"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les activités couronnées de succès sont consignées et des encouragements pour leurs poursuites sont fournis ; </a:t>
            </a:r>
          </a:p>
          <a:p>
            <a:pPr marL="396875" lvl="1" indent="-396875" algn="just">
              <a:buFont typeface="Arial" panose="020B0604020202020204" pitchFamily="34" charset="0"/>
              <a:buChar char="•"/>
            </a:pPr>
            <a:r>
              <a:rPr lang="fr-FR" sz="2600" dirty="0">
                <a:latin typeface="Calibri" panose="020F0502020204030204" pitchFamily="34" charset="0"/>
                <a:cs typeface="Calibri" panose="020F0502020204030204" pitchFamily="34" charset="0"/>
              </a:rPr>
              <a:t>des solutions réalisables sont proposées pour les problèmes décelés.</a:t>
            </a:r>
          </a:p>
        </p:txBody>
      </p:sp>
      <p:sp>
        <p:nvSpPr>
          <p:cNvPr id="2" name="Title 1"/>
          <p:cNvSpPr>
            <a:spLocks noGrp="1"/>
          </p:cNvSpPr>
          <p:nvPr>
            <p:ph type="title"/>
          </p:nvPr>
        </p:nvSpPr>
        <p:spPr>
          <a:xfrm>
            <a:off x="0" y="0"/>
            <a:ext cx="9144000" cy="1095121"/>
          </a:xfrm>
          <a:solidFill>
            <a:srgbClr val="1E7FB8"/>
          </a:solidFill>
          <a:ln>
            <a:noFill/>
          </a:ln>
        </p:spPr>
        <p:txBody>
          <a:bodyPr/>
          <a:lstStyle/>
          <a:p>
            <a:pPr algn="ctr"/>
            <a:r>
              <a:rPr lang="fr-FR" sz="3000" dirty="0">
                <a:solidFill>
                  <a:schemeClr val="bg1"/>
                </a:solidFill>
              </a:rPr>
              <a:t>Supervision de la CBS – 2</a:t>
            </a:r>
          </a:p>
        </p:txBody>
      </p:sp>
    </p:spTree>
    <p:extLst>
      <p:ext uri="{BB962C8B-B14F-4D97-AF65-F5344CB8AC3E}">
        <p14:creationId xmlns:p14="http://schemas.microsoft.com/office/powerpoint/2010/main" val="34892092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78CE27DD-82E3-4EEB-9990-ED77A8C0E3B5}"/>
              </a:ext>
            </a:extLst>
          </p:cNvPr>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fr-FR" sz="1200" b="0" i="0" u="none" strike="noStrike" kern="1200" cap="none" spc="0" normalizeH="0" baseline="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96</a:t>
            </a:fld>
            <a:endParaRPr kumimoji="0" lang="fr-FR" sz="1200" b="0" i="0" u="none" strike="noStrike" kern="1200" cap="none" spc="0" normalizeH="0" baseline="0">
              <a:ln>
                <a:noFill/>
              </a:ln>
              <a:solidFill>
                <a:prstClr val="white"/>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 xmlns:a16="http://schemas.microsoft.com/office/drawing/2014/main" id="{B6993E6B-75D8-4C3B-BE3F-F19EEDF00F4C}"/>
              </a:ext>
            </a:extLst>
          </p:cNvPr>
          <p:cNvSpPr txBox="1"/>
          <p:nvPr/>
        </p:nvSpPr>
        <p:spPr>
          <a:xfrm>
            <a:off x="345672" y="2635017"/>
            <a:ext cx="8452655" cy="1005840"/>
          </a:xfrm>
          <a:prstGeom prst="rect">
            <a:avLst/>
          </a:prstGeom>
          <a:solidFill>
            <a:srgbClr val="1E7FB8"/>
          </a:solidFill>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fr-FR" sz="4000" b="1" dirty="0">
                <a:solidFill>
                  <a:schemeClr val="bg1"/>
                </a:solidFill>
                <a:latin typeface="Calibri" panose="020F0502020204030204" pitchFamily="34" charset="0"/>
                <a:cs typeface="Calibri" panose="020F0502020204030204" pitchFamily="34" charset="0"/>
              </a:rPr>
              <a:t>Exercices pratiques</a:t>
            </a:r>
            <a:endParaRPr lang="fr-FR" sz="4000" dirty="0">
              <a:solidFill>
                <a:schemeClr val="bg1"/>
              </a:solidFill>
              <a:latin typeface="Calibri" panose="020F0502020204030204" pitchFamily="34" charset="0"/>
              <a:cs typeface="Calibri" panose="020F0502020204030204" pitchFamily="34" charset="0"/>
            </a:endParaRPr>
          </a:p>
        </p:txBody>
      </p:sp>
      <p:sp>
        <p:nvSpPr>
          <p:cNvPr id="8" name="Rectangle 2">
            <a:extLst>
              <a:ext uri="{FF2B5EF4-FFF2-40B4-BE49-F238E27FC236}">
                <a16:creationId xmlns="" xmlns:a16="http://schemas.microsoft.com/office/drawing/2014/main" id="{9975CDC2-DC02-4491-ADE2-CD5B0DDE547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7" name="Footer Placeholder 3">
            <a:extLst>
              <a:ext uri="{FF2B5EF4-FFF2-40B4-BE49-F238E27FC236}">
                <a16:creationId xmlns="" xmlns:a16="http://schemas.microsoft.com/office/drawing/2014/main" id="{3AAA0BFA-A675-45E0-AC75-4CFDB214E85D}"/>
              </a:ext>
            </a:extLst>
          </p:cNvPr>
          <p:cNvSpPr>
            <a:spLocks noGrp="1"/>
          </p:cNvSpPr>
          <p:nvPr>
            <p:ph type="ftr" sz="quarter" idx="3"/>
          </p:nvPr>
        </p:nvSpPr>
        <p:spPr>
          <a:xfrm>
            <a:off x="693336" y="6155388"/>
            <a:ext cx="1778559" cy="702612"/>
          </a:xfrm>
        </p:spPr>
        <p:txBody>
          <a:bodyPr/>
          <a:lstStyle/>
          <a:p>
            <a:pPr algn="ctr" defTabSz="684591">
              <a:defRPr/>
            </a:pPr>
            <a:r>
              <a:rPr lang="fr-FR" dirty="0"/>
              <a:t>CPI-WHE-WHO/AFRO</a:t>
            </a:r>
          </a:p>
        </p:txBody>
      </p:sp>
      <p:sp>
        <p:nvSpPr>
          <p:cNvPr id="2" name="Rectangle 1">
            <a:extLst>
              <a:ext uri="{FF2B5EF4-FFF2-40B4-BE49-F238E27FC236}">
                <a16:creationId xmlns="" xmlns:a16="http://schemas.microsoft.com/office/drawing/2014/main" id="{9AF5725E-296C-4EE6-BFC7-C35EE3AAC1E2}"/>
              </a:ext>
            </a:extLst>
          </p:cNvPr>
          <p:cNvSpPr/>
          <p:nvPr/>
        </p:nvSpPr>
        <p:spPr bwMode="auto">
          <a:xfrm>
            <a:off x="0" y="0"/>
            <a:ext cx="9144000" cy="1124744"/>
          </a:xfrm>
          <a:prstGeom prst="rect">
            <a:avLst/>
          </a:prstGeom>
          <a:solidFill>
            <a:srgbClr val="1E7FB8"/>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a:ln>
                <a:noFill/>
              </a:ln>
              <a:solidFill>
                <a:srgbClr val="000066"/>
              </a:solidFill>
              <a:effectLst/>
              <a:latin typeface="Arial" charset="0"/>
              <a:cs typeface="Arial" charset="0"/>
            </a:endParaRPr>
          </a:p>
        </p:txBody>
      </p:sp>
    </p:spTree>
    <p:extLst>
      <p:ext uri="{BB962C8B-B14F-4D97-AF65-F5344CB8AC3E}">
        <p14:creationId xmlns:p14="http://schemas.microsoft.com/office/powerpoint/2010/main" val="161241832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3"/>
          </p:nvPr>
        </p:nvSpPr>
        <p:spPr/>
        <p:txBody>
          <a:bodyPr/>
          <a:lstStyle/>
          <a:p>
            <a:pPr algn="ctr" defTabSz="684591">
              <a:defRPr/>
            </a:pPr>
            <a:r>
              <a:rPr lang="fr-FR" dirty="0"/>
              <a:t>CPI-WHE-WHO/AFRO</a:t>
            </a:r>
          </a:p>
        </p:txBody>
      </p:sp>
      <p:sp>
        <p:nvSpPr>
          <p:cNvPr id="12" name="TextBox 11"/>
          <p:cNvSpPr txBox="1"/>
          <p:nvPr/>
        </p:nvSpPr>
        <p:spPr>
          <a:xfrm>
            <a:off x="431539" y="1474619"/>
            <a:ext cx="8280921" cy="3908762"/>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spcAft>
                <a:spcPts val="1200"/>
              </a:spcAft>
            </a:pPr>
            <a:r>
              <a:rPr lang="fr-FR" sz="2600" b="1" dirty="0">
                <a:latin typeface="Calibri" panose="020F0502020204030204" pitchFamily="34" charset="0"/>
                <a:cs typeface="Calibri" panose="020F0502020204030204" pitchFamily="34" charset="0"/>
              </a:rPr>
              <a:t>Instructions :</a:t>
            </a:r>
          </a:p>
          <a:p>
            <a:pPr marL="285750" indent="-285750"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Répartissez les participants en trois (3) petits groupes d’au moins cinq (5) personnes.</a:t>
            </a:r>
          </a:p>
          <a:p>
            <a:pPr marL="285750" indent="-285750"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Chaque groupe doit choisir un responsable et un rapporteur. </a:t>
            </a:r>
          </a:p>
          <a:p>
            <a:pPr marL="739775" lvl="1" indent="-454025" algn="just">
              <a:spcAft>
                <a:spcPts val="1200"/>
              </a:spcAft>
              <a:buFont typeface="Wingdings" panose="05000000000000000000" pitchFamily="2" charset="2"/>
              <a:buChar char="§"/>
            </a:pPr>
            <a:r>
              <a:rPr lang="fr-FR" sz="2600" dirty="0">
                <a:latin typeface="Calibri" panose="020F0502020204030204" pitchFamily="34" charset="0"/>
                <a:cs typeface="Calibri" panose="020F0502020204030204" pitchFamily="34" charset="0"/>
              </a:rPr>
              <a:t>le responsable facilite les discussions du groupe ;</a:t>
            </a:r>
          </a:p>
          <a:p>
            <a:pPr marL="739775" lvl="1" indent="-454025" algn="just">
              <a:spcAft>
                <a:spcPts val="1200"/>
              </a:spcAft>
              <a:buFont typeface="Wingdings" panose="05000000000000000000" pitchFamily="2" charset="2"/>
              <a:buChar char="§"/>
            </a:pPr>
            <a:r>
              <a:rPr lang="fr-FR" sz="2600" dirty="0">
                <a:latin typeface="Calibri" panose="020F0502020204030204" pitchFamily="34" charset="0"/>
                <a:cs typeface="Calibri" panose="020F0502020204030204" pitchFamily="34" charset="0"/>
              </a:rPr>
              <a:t>le rapporteur documente les réponses convenues par le groupe.</a:t>
            </a:r>
          </a:p>
        </p:txBody>
      </p:sp>
      <p:sp>
        <p:nvSpPr>
          <p:cNvPr id="2" name="Title 1"/>
          <p:cNvSpPr>
            <a:spLocks noGrp="1"/>
          </p:cNvSpPr>
          <p:nvPr>
            <p:ph type="title"/>
          </p:nvPr>
        </p:nvSpPr>
        <p:spPr>
          <a:xfrm>
            <a:off x="0" y="0"/>
            <a:ext cx="9144000" cy="1124744"/>
          </a:xfrm>
          <a:solidFill>
            <a:srgbClr val="1E7FB8"/>
          </a:solidFill>
        </p:spPr>
        <p:txBody>
          <a:bodyPr/>
          <a:lstStyle/>
          <a:p>
            <a:pPr algn="ctr"/>
            <a:r>
              <a:rPr lang="fr-FR" sz="3000" dirty="0">
                <a:solidFill>
                  <a:schemeClr val="bg1"/>
                </a:solidFill>
              </a:rPr>
              <a:t>Exercices pratiques – 1/2</a:t>
            </a:r>
          </a:p>
        </p:txBody>
      </p:sp>
    </p:spTree>
    <p:extLst>
      <p:ext uri="{BB962C8B-B14F-4D97-AF65-F5344CB8AC3E}">
        <p14:creationId xmlns:p14="http://schemas.microsoft.com/office/powerpoint/2010/main" val="127812720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endParaRPr lang="fr-FR"/>
          </a:p>
        </p:txBody>
      </p:sp>
      <p:sp>
        <p:nvSpPr>
          <p:cNvPr id="9" name="Footer Placeholder 3"/>
          <p:cNvSpPr>
            <a:spLocks noGrp="1"/>
          </p:cNvSpPr>
          <p:nvPr>
            <p:ph type="ftr" sz="quarter" idx="3"/>
          </p:nvPr>
        </p:nvSpPr>
        <p:spPr/>
        <p:txBody>
          <a:bodyPr/>
          <a:lstStyle/>
          <a:p>
            <a:pPr algn="ctr" defTabSz="684591">
              <a:defRPr/>
            </a:pPr>
            <a:r>
              <a:rPr lang="fr-FR" dirty="0"/>
              <a:t>CPI-WHE-WHO/AFRO</a:t>
            </a:r>
          </a:p>
        </p:txBody>
      </p:sp>
      <p:sp>
        <p:nvSpPr>
          <p:cNvPr id="12" name="TextBox 11"/>
          <p:cNvSpPr txBox="1"/>
          <p:nvPr/>
        </p:nvSpPr>
        <p:spPr>
          <a:xfrm>
            <a:off x="435480" y="1209209"/>
            <a:ext cx="8280921" cy="4555093"/>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spcBef>
                <a:spcPts val="1200"/>
              </a:spcBef>
            </a:pPr>
            <a:r>
              <a:rPr lang="fr-FR" sz="2400" b="1" dirty="0">
                <a:latin typeface="Calibri" panose="020F0502020204030204" pitchFamily="34" charset="0"/>
                <a:cs typeface="Calibri" panose="020F0502020204030204" pitchFamily="34" charset="0"/>
              </a:rPr>
              <a:t>Instructions :</a:t>
            </a:r>
          </a:p>
          <a:p>
            <a:pPr marL="285750" indent="-285750" algn="just">
              <a:spcBef>
                <a:spcPts val="1200"/>
              </a:spcBef>
              <a:buFont typeface="Arial" panose="020B0604020202020204" pitchFamily="34" charset="0"/>
              <a:buChar char="•"/>
            </a:pPr>
            <a:r>
              <a:rPr lang="fr-FR" sz="2400" dirty="0">
                <a:latin typeface="Calibri" panose="020F0502020204030204" pitchFamily="34" charset="0"/>
                <a:cs typeface="Calibri" panose="020F0502020204030204" pitchFamily="34" charset="0"/>
              </a:rPr>
              <a:t>Il est assigné à chaque groupe un exercice (exercices 1 à 3)</a:t>
            </a:r>
          </a:p>
          <a:p>
            <a:pPr marL="628650" lvl="1" indent="-342900" algn="just">
              <a:spcBef>
                <a:spcPts val="1200"/>
              </a:spcBef>
              <a:buFont typeface="Wingdings" panose="05000000000000000000" pitchFamily="2" charset="2"/>
              <a:buChar char="§"/>
            </a:pPr>
            <a:r>
              <a:rPr lang="fr-FR" sz="2400" dirty="0">
                <a:latin typeface="Calibri" panose="020F0502020204030204" pitchFamily="34" charset="0"/>
                <a:cs typeface="Calibri" panose="020F0502020204030204" pitchFamily="34" charset="0"/>
              </a:rPr>
              <a:t>Veuillez vous référer au Module introductif de votre Guide du participant, aux pages 47 à 51.</a:t>
            </a:r>
          </a:p>
          <a:p>
            <a:pPr marL="628650" lvl="1" indent="-342900" algn="just">
              <a:spcBef>
                <a:spcPts val="1200"/>
              </a:spcBef>
              <a:buFont typeface="Wingdings" panose="05000000000000000000" pitchFamily="2" charset="2"/>
              <a:buChar char="§"/>
            </a:pPr>
            <a:r>
              <a:rPr lang="fr-FR" sz="2400" dirty="0">
                <a:latin typeface="Calibri" panose="020F0502020204030204" pitchFamily="34" charset="0"/>
                <a:cs typeface="Calibri" panose="020F0502020204030204" pitchFamily="34" charset="0"/>
              </a:rPr>
              <a:t>Chaque groupe dispose de </a:t>
            </a:r>
            <a:r>
              <a:rPr lang="fr-FR" sz="2400" b="1" dirty="0">
                <a:latin typeface="Calibri" panose="020F0502020204030204" pitchFamily="34" charset="0"/>
                <a:cs typeface="Calibri" panose="020F0502020204030204" pitchFamily="34" charset="0"/>
              </a:rPr>
              <a:t>30 minutes</a:t>
            </a:r>
            <a:r>
              <a:rPr lang="fr-FR" sz="2400" dirty="0">
                <a:latin typeface="Calibri" panose="020F0502020204030204" pitchFamily="34" charset="0"/>
                <a:cs typeface="Calibri" panose="020F0502020204030204" pitchFamily="34" charset="0"/>
              </a:rPr>
              <a:t> pour lire toutes les questions de l’exercice qui lui est assigné, en discuter et y répondre.</a:t>
            </a:r>
          </a:p>
          <a:p>
            <a:pPr marL="628650" lvl="1" indent="-342900" algn="just">
              <a:spcBef>
                <a:spcPts val="1200"/>
              </a:spcBef>
              <a:buFont typeface="Wingdings" panose="05000000000000000000" pitchFamily="2" charset="2"/>
              <a:buChar char="§"/>
            </a:pPr>
            <a:r>
              <a:rPr lang="fr-FR" sz="2400" dirty="0">
                <a:latin typeface="Calibri" panose="020F0502020204030204" pitchFamily="34" charset="0"/>
                <a:cs typeface="Calibri" panose="020F0502020204030204" pitchFamily="34" charset="0"/>
              </a:rPr>
              <a:t>Les responsables des groupes présentent les réponses lors des discussions en plénière :</a:t>
            </a:r>
          </a:p>
          <a:p>
            <a:pPr marL="1089025" lvl="2" indent="-460375" algn="just">
              <a:spcBef>
                <a:spcPts val="600"/>
              </a:spcBef>
              <a:buFont typeface="Courier New" panose="02070309020205020404" pitchFamily="49" charset="0"/>
              <a:buChar char="o"/>
            </a:pPr>
            <a:r>
              <a:rPr lang="fr-FR" sz="2400" b="1" dirty="0">
                <a:latin typeface="Calibri" panose="020F0502020204030204" pitchFamily="34" charset="0"/>
                <a:cs typeface="Calibri" panose="020F0502020204030204" pitchFamily="34" charset="0"/>
              </a:rPr>
              <a:t>5 minutes de présentation ; 5 minutes de discussion</a:t>
            </a:r>
          </a:p>
        </p:txBody>
      </p:sp>
      <p:sp>
        <p:nvSpPr>
          <p:cNvPr id="2" name="Title 1"/>
          <p:cNvSpPr>
            <a:spLocks noGrp="1"/>
          </p:cNvSpPr>
          <p:nvPr>
            <p:ph type="title"/>
          </p:nvPr>
        </p:nvSpPr>
        <p:spPr>
          <a:xfrm>
            <a:off x="0" y="0"/>
            <a:ext cx="9144000" cy="1124744"/>
          </a:xfrm>
          <a:solidFill>
            <a:srgbClr val="1E7FB8"/>
          </a:solidFill>
        </p:spPr>
        <p:txBody>
          <a:bodyPr/>
          <a:lstStyle/>
          <a:p>
            <a:pPr algn="ctr"/>
            <a:r>
              <a:rPr lang="fr-FR" sz="3000" dirty="0">
                <a:solidFill>
                  <a:schemeClr val="bg1"/>
                </a:solidFill>
              </a:rPr>
              <a:t>Exercices pratiques – 2/2</a:t>
            </a:r>
          </a:p>
        </p:txBody>
      </p:sp>
    </p:spTree>
    <p:extLst>
      <p:ext uri="{BB962C8B-B14F-4D97-AF65-F5344CB8AC3E}">
        <p14:creationId xmlns:p14="http://schemas.microsoft.com/office/powerpoint/2010/main" val="19549606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endParaRPr lang="fr-FR"/>
          </a:p>
        </p:txBody>
      </p:sp>
      <p:sp>
        <p:nvSpPr>
          <p:cNvPr id="9" name="Footer Placeholder 3"/>
          <p:cNvSpPr>
            <a:spLocks noGrp="1"/>
          </p:cNvSpPr>
          <p:nvPr>
            <p:ph type="ftr" sz="quarter" idx="3"/>
          </p:nvPr>
        </p:nvSpPr>
        <p:spPr/>
        <p:txBody>
          <a:bodyPr/>
          <a:lstStyle/>
          <a:p>
            <a:pPr algn="ctr" defTabSz="684591">
              <a:defRPr/>
            </a:pPr>
            <a:r>
              <a:rPr lang="fr-FR" dirty="0"/>
              <a:t>CPI-WHE-WHO/AFRO</a:t>
            </a:r>
          </a:p>
        </p:txBody>
      </p:sp>
      <p:sp>
        <p:nvSpPr>
          <p:cNvPr id="12" name="TextBox 11"/>
          <p:cNvSpPr txBox="1"/>
          <p:nvPr/>
        </p:nvSpPr>
        <p:spPr>
          <a:xfrm>
            <a:off x="349072" y="1345265"/>
            <a:ext cx="8445855" cy="4001095"/>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457200" lvl="0" indent="-457200"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La SIMR est une stratégie de coordination et d’intégration des activités de surveillance à tous les niveaux.</a:t>
            </a:r>
          </a:p>
          <a:p>
            <a:pPr marL="457200" lvl="0" indent="-457200"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La surveillance des événements repose sur l’examen de toutes les informations disponibles, afin de détecter tout événement survenant dans la communauté.</a:t>
            </a:r>
          </a:p>
          <a:p>
            <a:pPr marL="457200" lvl="0" indent="-457200" algn="just">
              <a:spcAft>
                <a:spcPts val="1200"/>
              </a:spcAft>
              <a:buFont typeface="Arial" panose="020B0604020202020204" pitchFamily="34" charset="0"/>
              <a:buChar char="•"/>
            </a:pPr>
            <a:r>
              <a:rPr lang="fr-FR" sz="2600" dirty="0">
                <a:latin typeface="Calibri" panose="020F0502020204030204" pitchFamily="34" charset="0"/>
                <a:cs typeface="Calibri" panose="020F0502020204030204" pitchFamily="34" charset="0"/>
              </a:rPr>
              <a:t>Les agents de santé animale et humaine devraient être impliqués à tous les niveaux pour produire des informations pour la SIMR afin de faciliter le partage de l’information et les activités conjointes de riposte rapide.</a:t>
            </a:r>
          </a:p>
        </p:txBody>
      </p:sp>
      <p:sp>
        <p:nvSpPr>
          <p:cNvPr id="2" name="Title 1"/>
          <p:cNvSpPr>
            <a:spLocks noGrp="1"/>
          </p:cNvSpPr>
          <p:nvPr>
            <p:ph type="title"/>
          </p:nvPr>
        </p:nvSpPr>
        <p:spPr>
          <a:xfrm>
            <a:off x="0" y="0"/>
            <a:ext cx="9144000" cy="1124744"/>
          </a:xfrm>
          <a:solidFill>
            <a:srgbClr val="1E7FB8"/>
          </a:solidFill>
          <a:ln>
            <a:noFill/>
          </a:ln>
        </p:spPr>
        <p:txBody>
          <a:bodyPr/>
          <a:lstStyle/>
          <a:p>
            <a:pPr algn="ctr"/>
            <a:r>
              <a:rPr lang="fr-FR" sz="3000" dirty="0">
                <a:solidFill>
                  <a:schemeClr val="bg1"/>
                </a:solidFill>
              </a:rPr>
              <a:t>Résumé – Module introductif – 1 </a:t>
            </a:r>
          </a:p>
        </p:txBody>
      </p:sp>
    </p:spTree>
    <p:extLst>
      <p:ext uri="{BB962C8B-B14F-4D97-AF65-F5344CB8AC3E}">
        <p14:creationId xmlns:p14="http://schemas.microsoft.com/office/powerpoint/2010/main" val="241121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24584</TotalTime>
  <Words>6997</Words>
  <Application>Microsoft Office PowerPoint</Application>
  <PresentationFormat>Affichage à l'écran (4:3)</PresentationFormat>
  <Paragraphs>1001</Paragraphs>
  <Slides>101</Slides>
  <Notes>88</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101</vt:i4>
      </vt:variant>
    </vt:vector>
  </HeadingPairs>
  <TitlesOfParts>
    <vt:vector size="113" baseType="lpstr">
      <vt:lpstr>SimSun</vt:lpstr>
      <vt:lpstr>Aharoni</vt:lpstr>
      <vt:lpstr>Arial</vt:lpstr>
      <vt:lpstr>Arial Bold</vt:lpstr>
      <vt:lpstr>Arial Narrow</vt:lpstr>
      <vt:lpstr>Calibri</vt:lpstr>
      <vt:lpstr>Calibri Light</vt:lpstr>
      <vt:lpstr>Courier New</vt:lpstr>
      <vt:lpstr>Symbol</vt:lpstr>
      <vt:lpstr>Times New Roman</vt:lpstr>
      <vt:lpstr>Wingdings</vt:lpstr>
      <vt:lpstr>master</vt:lpstr>
      <vt:lpstr>Formation à la Surveillance intégrée de la  maladie et la riposte (SIMR)  </vt:lpstr>
      <vt:lpstr>Plan de la présentation</vt:lpstr>
      <vt:lpstr>But du Module introductif</vt:lpstr>
      <vt:lpstr>Contenu du Module introductif</vt:lpstr>
      <vt:lpstr>Objectifs d’apprentissage</vt:lpstr>
      <vt:lpstr>Justificatif et fondement de la SIMR (1)</vt:lpstr>
      <vt:lpstr>Justificatif et fondement de la SIMR (2)</vt:lpstr>
      <vt:lpstr>Principaux problèmes-1</vt:lpstr>
      <vt:lpstr>Principaux problèmes-2</vt:lpstr>
      <vt:lpstr>Sous-module A : Introduction au cours  de formation à la SIMR</vt:lpstr>
      <vt:lpstr>But et objectifs d’apprentissage du cours  de formation à la SIMR</vt:lpstr>
      <vt:lpstr>Objectifs spécifiques (1)</vt:lpstr>
      <vt:lpstr>Objectifs spécifiques (2)</vt:lpstr>
      <vt:lpstr>Objectifs spécifiques (3)</vt:lpstr>
      <vt:lpstr>Qu’y a-t-il de nouveau dans la 3e édition des  modules de formation à la SIMR ?</vt:lpstr>
      <vt:lpstr>Structuration du cours de formation</vt:lpstr>
      <vt:lpstr>Supports de formation</vt:lpstr>
      <vt:lpstr>Méthode de suivi et d’évaluation</vt:lpstr>
      <vt:lpstr>Brève description des modules de formation – 1 </vt:lpstr>
      <vt:lpstr>Brève description des modules de formation – 2 </vt:lpstr>
      <vt:lpstr>Brève description des modules de formation – 3 </vt:lpstr>
      <vt:lpstr>Brève description des modules de formation – 4 </vt:lpstr>
      <vt:lpstr>Présentation PowerPoint</vt:lpstr>
      <vt:lpstr>Présentation PowerPoint</vt:lpstr>
      <vt:lpstr>Approches de surveillance de la santé publique – 1 </vt:lpstr>
      <vt:lpstr>Approches de surveillance de la santé publique – 2</vt:lpstr>
      <vt:lpstr>Approches de surveillance de la santé publique – 3</vt:lpstr>
      <vt:lpstr>Types de surveillance de la santé publique</vt:lpstr>
      <vt:lpstr>Présentation PowerPoint</vt:lpstr>
      <vt:lpstr>Types courants d’IBS – 1 </vt:lpstr>
      <vt:lpstr>Types courants d’IBS – 2</vt:lpstr>
      <vt:lpstr>Types courants d’IBS – 3</vt:lpstr>
      <vt:lpstr>Types courants d’IBS – 4</vt:lpstr>
      <vt:lpstr>Types courants d’IBS – 5</vt:lpstr>
      <vt:lpstr>Types courants d’IBS – 6</vt:lpstr>
      <vt:lpstr>Types courants d’IBS – 7</vt:lpstr>
      <vt:lpstr>Surveillance des événements par rapport à  la surveillance des indicateurs</vt:lpstr>
      <vt:lpstr>L’IBS et l’EBS en tant que piliers de la stratégie de SIMR</vt:lpstr>
      <vt:lpstr>Présentation PowerPoint</vt:lpstr>
      <vt:lpstr>Système d’alerte précoce pour la SIMR : surveillance des indicateurs et surveillance des événements</vt:lpstr>
      <vt:lpstr>Qu’est-ce que la SIMR ? – 1 </vt:lpstr>
      <vt:lpstr>Principes essentiels de la SIMR</vt:lpstr>
      <vt:lpstr>Avantages de la stratégie de SIMR</vt:lpstr>
      <vt:lpstr>Objectifs spécifiques de la SIMR – 1</vt:lpstr>
      <vt:lpstr>Objectifs spécifiques de la SIMR – 2</vt:lpstr>
      <vt:lpstr>Objectifs spécifiques de la SIMR – 3</vt:lpstr>
      <vt:lpstr>Présentation PowerPoint</vt:lpstr>
      <vt:lpstr>Règlement sanitaire international (2005)</vt:lpstr>
      <vt:lpstr>But et portée du RSI (2005)</vt:lpstr>
      <vt:lpstr>Présentation PowerPoint</vt:lpstr>
      <vt:lpstr>Decision instrument (Annex 2)</vt:lpstr>
      <vt:lpstr>Principes d’un nouveau Cadre de suivi et  d’évaluation du RSI (CSE du RSI)</vt:lpstr>
      <vt:lpstr>Rôles et responsabilités des différents  acteurs de la SIMR</vt:lpstr>
      <vt:lpstr>Présentation PowerPoint</vt:lpstr>
      <vt:lpstr>La SIMR dans le cadre de l’approche « Un monde,  une santé » –1 </vt:lpstr>
      <vt:lpstr>La SIMR dans le cadre de l’approche « Un monde,  une santé » – 2 </vt:lpstr>
      <vt:lpstr>La SIMR et la gestion des risques de catastrophe (GRC)</vt:lpstr>
      <vt:lpstr>SIMR et surveillance transfrontières</vt:lpstr>
      <vt:lpstr>SIMR et points d’entrée (PoE)</vt:lpstr>
      <vt:lpstr>SIMR électronique (eSIMR)</vt:lpstr>
      <vt:lpstr>Quelles sont les maladies, affections et  événements prioritaires pour la SIMR ?</vt:lpstr>
      <vt:lpstr>Exercice pratique 1</vt:lpstr>
      <vt:lpstr>Présentation PowerPoint</vt:lpstr>
      <vt:lpstr>Qu’est-ce que la surveillance à base communautaire ?  </vt:lpstr>
      <vt:lpstr>Rôle des membres de la communauté dans la  surveillance de la santé publique et la riposte</vt:lpstr>
      <vt:lpstr>Mise en place d’un système de surveillance à base communautaire et de riposte</vt:lpstr>
      <vt:lpstr>Étapes de la mise en place d’un système de surveillance  à base communautaire et de riposte – 1</vt:lpstr>
      <vt:lpstr>Étapes de la mise en place d’un système de  surveillance à base communautaire et de riposte – 2</vt:lpstr>
      <vt:lpstr>Procédures pour la sélection des points focaux de la CBS</vt:lpstr>
      <vt:lpstr>Critères de sélection des points focaux de la CBS – 1</vt:lpstr>
      <vt:lpstr>Critères de sélection des points focaux de la CBS – 2</vt:lpstr>
      <vt:lpstr>Rôles et responsabilités de tout point focal de la surveillance à base communautaire – 1 </vt:lpstr>
      <vt:lpstr>Rôles et responsabilités de tout point focal de la surveillance à base communautaire – 2</vt:lpstr>
      <vt:lpstr>Exemple d’activités de CBS</vt:lpstr>
      <vt:lpstr>Définitions de cas au niveau de la communauté adoptées par la SIMR à utiliser au niveau communautaire</vt:lpstr>
      <vt:lpstr>Présentation PowerPoint</vt:lpstr>
      <vt:lpstr>Sources d’information de la CBS – 1 </vt:lpstr>
      <vt:lpstr>Sources d’information de la CBS – 2 </vt:lpstr>
      <vt:lpstr>Ce qu’il faut notifier et comment le notifier  dans le cadre de la CBS – 1 </vt:lpstr>
      <vt:lpstr>Ce qu’il faut notifier et comment le notifier  dans le cadre de la CBS – 2</vt:lpstr>
      <vt:lpstr>Lien entre la surveillance en établissement et la CBS</vt:lpstr>
      <vt:lpstr>   Vérification et investigation sur les événements couverts par la CBS    </vt:lpstr>
      <vt:lpstr>Formulaire de notification d’alerte communautaire </vt:lpstr>
      <vt:lpstr>Fiche mensuelle de surveillance à base communautaire (CBS) des présomptions de maladies et d’événements de santé publique</vt:lpstr>
      <vt:lpstr>Exemple de registre/carnet de notes de la CBS illustré</vt:lpstr>
      <vt:lpstr>Exemple d’outil de vérification des événements de santé/signaux inhabituels</vt:lpstr>
      <vt:lpstr>Étapes de l’investigation et de la confirmation  d’un événement de santé publique suspecté notifié  par le point focal de la CBS – 1 </vt:lpstr>
      <vt:lpstr>Étapes de l’investigation et de la confirmation  d’un événement de santé publique suspecté notifié  par le point focal de la CBS – 2</vt:lpstr>
      <vt:lpstr>Faire un retour d’information à la communauté – 1</vt:lpstr>
      <vt:lpstr>Faire un retour d’information à la communauté – 2</vt:lpstr>
      <vt:lpstr> Suivi, supervision et évaluation de  la mise en œuvre de la CBS – 1 </vt:lpstr>
      <vt:lpstr> Suivi, supervision et évaluation de la  mise en œuvre de la CBS – 2 </vt:lpstr>
      <vt:lpstr>Suivi, supervision et évaluation de la mise  en œuvre de la CBS – 3</vt:lpstr>
      <vt:lpstr>Supervision de la CBS – 1 </vt:lpstr>
      <vt:lpstr>Supervision de la CBS – 2</vt:lpstr>
      <vt:lpstr>Présentation PowerPoint</vt:lpstr>
      <vt:lpstr>Exercices pratiques – 1/2</vt:lpstr>
      <vt:lpstr>Exercices pratiques – 2/2</vt:lpstr>
      <vt:lpstr>Résumé – Module introductif – 1 </vt:lpstr>
      <vt:lpstr>Résumé – Module introductif – 2 </vt:lpstr>
      <vt:lpstr>Merci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dc:title>
  <dc:creator>WHO AFRO</dc:creator>
  <cp:lastModifiedBy>hoc</cp:lastModifiedBy>
  <cp:revision>2065</cp:revision>
  <cp:lastPrinted>2017-04-11T14:54:10Z</cp:lastPrinted>
  <dcterms:created xsi:type="dcterms:W3CDTF">2017-01-26T14:30:52Z</dcterms:created>
  <dcterms:modified xsi:type="dcterms:W3CDTF">2020-09-21T17:11:46Z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