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notesMasterIdLst>
    <p:notesMasterId r:id="rId26"/>
  </p:notesMasterIdLst>
  <p:sldIdLst>
    <p:sldId id="256" r:id="rId2"/>
    <p:sldId id="566" r:id="rId3"/>
    <p:sldId id="569" r:id="rId4"/>
    <p:sldId id="571" r:id="rId5"/>
    <p:sldId id="572" r:id="rId6"/>
    <p:sldId id="573" r:id="rId7"/>
    <p:sldId id="574" r:id="rId8"/>
    <p:sldId id="576" r:id="rId9"/>
    <p:sldId id="578" r:id="rId10"/>
    <p:sldId id="579" r:id="rId11"/>
    <p:sldId id="580" r:id="rId12"/>
    <p:sldId id="581" r:id="rId13"/>
    <p:sldId id="583" r:id="rId14"/>
    <p:sldId id="584" r:id="rId15"/>
    <p:sldId id="585" r:id="rId16"/>
    <p:sldId id="586" r:id="rId17"/>
    <p:sldId id="587" r:id="rId18"/>
    <p:sldId id="588" r:id="rId19"/>
    <p:sldId id="589" r:id="rId20"/>
    <p:sldId id="590" r:id="rId21"/>
    <p:sldId id="592" r:id="rId22"/>
    <p:sldId id="593" r:id="rId23"/>
    <p:sldId id="591" r:id="rId24"/>
    <p:sldId id="325" r:id="rId2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p:cViewPr varScale="1">
        <p:scale>
          <a:sx n="73" d="100"/>
          <a:sy n="73" d="100"/>
        </p:scale>
        <p:origin x="540"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023B3F-EC1D-4AB4-A6C6-0F9FBCC22EFE}" type="datetimeFigureOut">
              <a:rPr lang="en-US" smtClean="0"/>
              <a:t>7/14/2022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8A3C03-F58A-4CB5-9520-2571BB5B5E72}" type="slidenum">
              <a:rPr lang="en-US" smtClean="0"/>
              <a:t>‹N°›</a:t>
            </a:fld>
            <a:endParaRPr lang="en-US"/>
          </a:p>
        </p:txBody>
      </p:sp>
    </p:spTree>
    <p:extLst>
      <p:ext uri="{BB962C8B-B14F-4D97-AF65-F5344CB8AC3E}">
        <p14:creationId xmlns:p14="http://schemas.microsoft.com/office/powerpoint/2010/main" val="3718558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4F3E12B-F8F5-423B-A652-66E843915347}" type="datetimeFigureOut">
              <a:rPr lang="fr-FR" smtClean="0"/>
              <a:t>14/07/2022</a:t>
            </a:fld>
            <a:endParaRPr lang="fr-F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fr-F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02C6CC5-258B-44E5-8B59-43B1EA1A5FF7}"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F3E12B-F8F5-423B-A652-66E843915347}" type="datetimeFigureOut">
              <a:rPr lang="fr-FR" smtClean="0"/>
              <a:t>14/07/2022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02C6CC5-258B-44E5-8B59-43B1EA1A5FF7}"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F3E12B-F8F5-423B-A652-66E843915347}" type="datetimeFigureOut">
              <a:rPr lang="fr-FR" smtClean="0"/>
              <a:t>14/07/2022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02C6CC5-258B-44E5-8B59-43B1EA1A5FF7}"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F3E12B-F8F5-423B-A652-66E843915347}" type="datetimeFigureOut">
              <a:rPr lang="fr-FR" smtClean="0"/>
              <a:t>14/07/2022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02C6CC5-258B-44E5-8B59-43B1EA1A5FF7}" type="slidenum">
              <a:rPr lang="fr-FR" smtClean="0"/>
              <a:t>‹N°›</a:t>
            </a:fld>
            <a:endParaRPr lang="fr-FR"/>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4F3E12B-F8F5-423B-A652-66E843915347}" type="datetimeFigureOut">
              <a:rPr lang="fr-FR" smtClean="0"/>
              <a:t>14/07/2022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02C6CC5-258B-44E5-8B59-43B1EA1A5FF7}" type="slidenum">
              <a:rPr lang="fr-FR" smtClean="0"/>
              <a:t>‹N°›</a:t>
            </a:fld>
            <a:endParaRPr lang="fr-FR"/>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4F3E12B-F8F5-423B-A652-66E843915347}" type="datetimeFigureOut">
              <a:rPr lang="fr-FR" smtClean="0"/>
              <a:t>14/07/2022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02C6CC5-258B-44E5-8B59-43B1EA1A5FF7}" type="slidenum">
              <a:rPr lang="fr-FR" smtClean="0"/>
              <a:t>‹N°›</a:t>
            </a:fld>
            <a:endParaRPr lang="fr-FR"/>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4F3E12B-F8F5-423B-A652-66E843915347}" type="datetimeFigureOut">
              <a:rPr lang="fr-FR" smtClean="0"/>
              <a:t>14/07/2022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A02C6CC5-258B-44E5-8B59-43B1EA1A5FF7}"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4F3E12B-F8F5-423B-A652-66E843915347}" type="datetimeFigureOut">
              <a:rPr lang="fr-FR" smtClean="0"/>
              <a:t>14/07/2022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A02C6CC5-258B-44E5-8B59-43B1EA1A5FF7}" type="slidenum">
              <a:rPr lang="fr-FR" smtClean="0"/>
              <a:t>‹N°›</a:t>
            </a:fld>
            <a:endParaRPr lang="fr-FR"/>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F3E12B-F8F5-423B-A652-66E843915347}" type="datetimeFigureOut">
              <a:rPr lang="fr-FR" smtClean="0"/>
              <a:t>14/07/2022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A02C6CC5-258B-44E5-8B59-43B1EA1A5FF7}"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p>
            <a:fld id="{D4F3E12B-F8F5-423B-A652-66E843915347}" type="datetimeFigureOut">
              <a:rPr lang="fr-FR" smtClean="0"/>
              <a:t>14/07/2022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02C6CC5-258B-44E5-8B59-43B1EA1A5FF7}"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4F3E12B-F8F5-423B-A652-66E843915347}" type="datetimeFigureOut">
              <a:rPr lang="fr-FR" smtClean="0"/>
              <a:t>14/07/2022</a:t>
            </a:fld>
            <a:endParaRPr lang="fr-FR"/>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fr-F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02C6CC5-258B-44E5-8B59-43B1EA1A5FF7}" type="slidenum">
              <a:rPr lang="fr-FR" smtClean="0"/>
              <a:t>‹N°›</a:t>
            </a:fld>
            <a:endParaRPr lang="fr-FR"/>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D4F3E12B-F8F5-423B-A652-66E843915347}" type="datetimeFigureOut">
              <a:rPr lang="fr-FR" smtClean="0"/>
              <a:t>14/07/2022</a:t>
            </a:fld>
            <a:endParaRPr lang="fr-FR"/>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fr-FR"/>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A02C6CC5-258B-44E5-8B59-43B1EA1A5FF7}"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9514" y="2129045"/>
            <a:ext cx="11885106" cy="2237254"/>
          </a:xfrm>
        </p:spPr>
        <p:txBody>
          <a:bodyPr>
            <a:noAutofit/>
          </a:bodyPr>
          <a:lstStyle/>
          <a:p>
            <a:pPr algn="ctr">
              <a:lnSpc>
                <a:spcPct val="130000"/>
              </a:lnSpc>
            </a:pPr>
            <a:r>
              <a:rPr lang="fr-FR" b="1" u="sng" dirty="0" smtClean="0">
                <a:latin typeface="Arial" pitchFamily="34" charset="0"/>
                <a:cs typeface="Arial" pitchFamily="34" charset="0"/>
              </a:rPr>
              <a:t>MODULE 5 </a:t>
            </a:r>
            <a:r>
              <a:rPr lang="fr-FR" b="1" dirty="0">
                <a:latin typeface="Arial" pitchFamily="34" charset="0"/>
                <a:cs typeface="Arial" pitchFamily="34" charset="0"/>
              </a:rPr>
              <a:t>: </a:t>
            </a:r>
            <a:r>
              <a:rPr lang="fr-FR" dirty="0">
                <a:latin typeface="Arial" pitchFamily="34" charset="0"/>
                <a:cs typeface="Arial" pitchFamily="34" charset="0"/>
              </a:rPr>
              <a:t>UTILISATION DE L’INFORMATION SANITAIRE</a:t>
            </a:r>
          </a:p>
        </p:txBody>
      </p:sp>
      <p:sp>
        <p:nvSpPr>
          <p:cNvPr id="3" name="Titre 1"/>
          <p:cNvSpPr txBox="1">
            <a:spLocks/>
          </p:cNvSpPr>
          <p:nvPr/>
        </p:nvSpPr>
        <p:spPr>
          <a:xfrm>
            <a:off x="0" y="0"/>
            <a:ext cx="12192000" cy="1801504"/>
          </a:xfrm>
          <a:prstGeom prst="rect">
            <a:avLst/>
          </a:prstGeom>
          <a:solidFill>
            <a:srgbClr val="33CCFF"/>
          </a:solidFill>
        </p:spPr>
        <p:txBody>
          <a:bodyPr vert="horz" anchor="b">
            <a:noAutofit/>
            <a:scene3d>
              <a:camera prst="orthographicFront"/>
              <a:lightRig rig="soft" dir="t"/>
            </a:scene3d>
            <a:sp3d prstMaterial="softEdge">
              <a:bevelT w="25400" h="25400"/>
            </a:sp3d>
          </a:bodyPr>
          <a:lstStyle>
            <a:lvl1pPr algn="r" rtl="0" eaLnBrk="1" latinLnBrk="0" hangingPunct="1">
              <a:spcBef>
                <a:spcPct val="0"/>
              </a:spcBef>
              <a:buNone/>
              <a:defRPr kumimoji="0" sz="48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r>
              <a:rPr lang="fr-FR" sz="3200" dirty="0" smtClean="0">
                <a:latin typeface="Arial" pitchFamily="34" charset="0"/>
                <a:cs typeface="Arial" pitchFamily="34" charset="0"/>
              </a:rPr>
              <a:t>LE SYSTÈME D’INFORMATION SANITAIRE</a:t>
            </a:r>
          </a:p>
          <a:p>
            <a:pPr algn="ctr"/>
            <a:endParaRPr lang="fr-FR" sz="3200" dirty="0">
              <a:latin typeface="Arial" pitchFamily="34" charset="0"/>
              <a:cs typeface="Arial" pitchFamily="34" charset="0"/>
            </a:endParaRPr>
          </a:p>
        </p:txBody>
      </p:sp>
    </p:spTree>
    <p:extLst>
      <p:ext uri="{BB962C8B-B14F-4D97-AF65-F5344CB8AC3E}">
        <p14:creationId xmlns:p14="http://schemas.microsoft.com/office/powerpoint/2010/main" val="286947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9349" y="-1"/>
            <a:ext cx="11809312" cy="832513"/>
          </a:xfrm>
        </p:spPr>
        <p:txBody>
          <a:bodyPr>
            <a:normAutofit/>
          </a:bodyPr>
          <a:lstStyle/>
          <a:p>
            <a:pPr algn="ctr"/>
            <a:r>
              <a:rPr lang="fr-FR" sz="4000" b="1" dirty="0">
                <a:solidFill>
                  <a:srgbClr val="C00000"/>
                </a:solidFill>
                <a:latin typeface="Arial" pitchFamily="34" charset="0"/>
                <a:ea typeface="+mn-ea"/>
                <a:cs typeface="Arial" pitchFamily="34" charset="0"/>
              </a:rPr>
              <a:t>Canaux de diffusion des données</a:t>
            </a:r>
          </a:p>
        </p:txBody>
      </p:sp>
      <p:sp>
        <p:nvSpPr>
          <p:cNvPr id="3" name="Espace réservé du contenu 2"/>
          <p:cNvSpPr>
            <a:spLocks noGrp="1"/>
          </p:cNvSpPr>
          <p:nvPr>
            <p:ph idx="1"/>
          </p:nvPr>
        </p:nvSpPr>
        <p:spPr>
          <a:xfrm>
            <a:off x="136478" y="908719"/>
            <a:ext cx="11778018" cy="4618624"/>
          </a:xfrm>
        </p:spPr>
        <p:txBody>
          <a:bodyPr>
            <a:noAutofit/>
          </a:bodyPr>
          <a:lstStyle/>
          <a:p>
            <a:pPr marL="0" indent="0" algn="just">
              <a:buNone/>
            </a:pPr>
            <a:r>
              <a:rPr lang="fr-FR" sz="2800" dirty="0" smtClean="0">
                <a:latin typeface="Calibri" panose="020F0502020204030204" pitchFamily="34" charset="0"/>
                <a:cs typeface="Arial" pitchFamily="34" charset="0"/>
              </a:rPr>
              <a:t>Pour que l’information sanitaire puisse être utilisée, il est impératif qu’elles atteignent les utilisateurs (décideurs de sante a tous les niveaux). </a:t>
            </a:r>
          </a:p>
          <a:p>
            <a:pPr marL="0" indent="0" algn="just">
              <a:buNone/>
            </a:pPr>
            <a:endParaRPr lang="fr-FR" sz="2800" dirty="0">
              <a:latin typeface="Calibri" panose="020F0502020204030204" pitchFamily="34" charset="0"/>
              <a:cs typeface="Arial" pitchFamily="34" charset="0"/>
            </a:endParaRPr>
          </a:p>
          <a:p>
            <a:pPr marL="0" indent="0" algn="just">
              <a:buNone/>
            </a:pPr>
            <a:r>
              <a:rPr lang="fr-FR" sz="2800" dirty="0" smtClean="0">
                <a:latin typeface="Calibri" panose="020F0502020204030204" pitchFamily="34" charset="0"/>
                <a:cs typeface="Arial" pitchFamily="34" charset="0"/>
              </a:rPr>
              <a:t> Plusieurs </a:t>
            </a:r>
            <a:r>
              <a:rPr lang="fr-FR" sz="2800" dirty="0">
                <a:latin typeface="Calibri" panose="020F0502020204030204" pitchFamily="34" charset="0"/>
                <a:cs typeface="Arial" pitchFamily="34" charset="0"/>
              </a:rPr>
              <a:t>canaux peuvent servir de cadre de diffusion des résultats : </a:t>
            </a:r>
          </a:p>
          <a:p>
            <a:pPr lvl="1" algn="just">
              <a:buFont typeface="Wingdings" panose="05000000000000000000" pitchFamily="2" charset="2"/>
              <a:buChar char="Ø"/>
            </a:pPr>
            <a:r>
              <a:rPr lang="fr-FR" sz="2800" dirty="0">
                <a:latin typeface="Calibri" panose="020F0502020204030204" pitchFamily="34" charset="0"/>
                <a:cs typeface="Arial" pitchFamily="34" charset="0"/>
              </a:rPr>
              <a:t>les réunions, rencontres, ateliers, séminaires ;</a:t>
            </a:r>
          </a:p>
          <a:p>
            <a:pPr lvl="1" algn="just">
              <a:buFont typeface="Wingdings" panose="05000000000000000000" pitchFamily="2" charset="2"/>
              <a:buChar char="Ø"/>
            </a:pPr>
            <a:r>
              <a:rPr lang="fr-FR" sz="2800" dirty="0">
                <a:latin typeface="Calibri" panose="020F0502020204030204" pitchFamily="34" charset="0"/>
                <a:cs typeface="Arial" pitchFamily="34" charset="0"/>
              </a:rPr>
              <a:t>les conférences et déjeuners de presse ;</a:t>
            </a:r>
          </a:p>
          <a:p>
            <a:pPr lvl="1" algn="just">
              <a:buFont typeface="Wingdings" panose="05000000000000000000" pitchFamily="2" charset="2"/>
              <a:buChar char="Ø"/>
            </a:pPr>
            <a:r>
              <a:rPr lang="fr-FR" sz="2800" dirty="0">
                <a:latin typeface="Calibri" panose="020F0502020204030204" pitchFamily="34" charset="0"/>
                <a:cs typeface="Arial" pitchFamily="34" charset="0"/>
              </a:rPr>
              <a:t>la mise en ligne des publications (site web, diffusions électroniques, …)</a:t>
            </a:r>
          </a:p>
          <a:p>
            <a:pPr lvl="1" algn="just">
              <a:buFont typeface="Wingdings" panose="05000000000000000000" pitchFamily="2" charset="2"/>
              <a:buChar char="Ø"/>
            </a:pPr>
            <a:r>
              <a:rPr lang="fr-FR" sz="2800" dirty="0">
                <a:latin typeface="Calibri" panose="020F0502020204030204" pitchFamily="34" charset="0"/>
                <a:cs typeface="Arial" pitchFamily="34" charset="0"/>
              </a:rPr>
              <a:t>les assemblées générales ;</a:t>
            </a:r>
          </a:p>
          <a:p>
            <a:pPr lvl="1" algn="just">
              <a:buFont typeface="Wingdings" panose="05000000000000000000" pitchFamily="2" charset="2"/>
              <a:buChar char="Ø"/>
            </a:pPr>
            <a:r>
              <a:rPr lang="fr-FR" sz="2800" dirty="0">
                <a:latin typeface="Calibri" panose="020F0502020204030204" pitchFamily="34" charset="0"/>
                <a:cs typeface="Arial" pitchFamily="34" charset="0"/>
              </a:rPr>
              <a:t>les médias (télé, radio, journaux, …).</a:t>
            </a:r>
          </a:p>
        </p:txBody>
      </p:sp>
    </p:spTree>
    <p:extLst>
      <p:ext uri="{BB962C8B-B14F-4D97-AF65-F5344CB8AC3E}">
        <p14:creationId xmlns:p14="http://schemas.microsoft.com/office/powerpoint/2010/main" val="35053699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12192000" cy="822722"/>
          </a:xfrm>
        </p:spPr>
        <p:txBody>
          <a:bodyPr>
            <a:normAutofit/>
          </a:bodyPr>
          <a:lstStyle/>
          <a:p>
            <a:pPr algn="ctr"/>
            <a:r>
              <a:rPr lang="fr-FR" sz="4000" b="1" dirty="0">
                <a:solidFill>
                  <a:srgbClr val="C00000"/>
                </a:solidFill>
                <a:latin typeface="Arial" pitchFamily="34" charset="0"/>
                <a:ea typeface="+mn-ea"/>
                <a:cs typeface="Arial" pitchFamily="34" charset="0"/>
              </a:rPr>
              <a:t>Obstacles à l’utilisation des </a:t>
            </a:r>
            <a:r>
              <a:rPr lang="fr-FR" sz="4000" b="1" dirty="0" smtClean="0">
                <a:solidFill>
                  <a:srgbClr val="C00000"/>
                </a:solidFill>
                <a:latin typeface="Arial" pitchFamily="34" charset="0"/>
                <a:ea typeface="+mn-ea"/>
                <a:cs typeface="Arial" pitchFamily="34" charset="0"/>
              </a:rPr>
              <a:t>données</a:t>
            </a:r>
            <a:endParaRPr lang="fr-FR" sz="4000" b="1" dirty="0">
              <a:solidFill>
                <a:srgbClr val="C00000"/>
              </a:solidFill>
              <a:latin typeface="Arial" pitchFamily="34" charset="0"/>
              <a:ea typeface="+mn-ea"/>
              <a:cs typeface="Arial" pitchFamily="34" charset="0"/>
            </a:endParaRPr>
          </a:p>
        </p:txBody>
      </p:sp>
      <p:sp>
        <p:nvSpPr>
          <p:cNvPr id="3" name="Espace réservé du contenu 2"/>
          <p:cNvSpPr>
            <a:spLocks noGrp="1"/>
          </p:cNvSpPr>
          <p:nvPr>
            <p:ph idx="1"/>
          </p:nvPr>
        </p:nvSpPr>
        <p:spPr>
          <a:xfrm>
            <a:off x="232012" y="1025353"/>
            <a:ext cx="11805313" cy="4201740"/>
          </a:xfrm>
        </p:spPr>
        <p:txBody>
          <a:bodyPr>
            <a:noAutofit/>
          </a:bodyPr>
          <a:lstStyle/>
          <a:p>
            <a:pPr marL="0" indent="0" algn="just">
              <a:buNone/>
            </a:pPr>
            <a:r>
              <a:rPr lang="fr-FR" sz="3000" dirty="0">
                <a:latin typeface="Calibri" panose="020F0502020204030204" pitchFamily="34" charset="0"/>
                <a:cs typeface="Arial" pitchFamily="34" charset="0"/>
              </a:rPr>
              <a:t>L’utilisation des données comporte des obstacles qui sont :</a:t>
            </a:r>
          </a:p>
          <a:p>
            <a:pPr marL="642937" lvl="2" indent="-457200" algn="just">
              <a:buClr>
                <a:schemeClr val="bg2">
                  <a:lumMod val="50000"/>
                </a:schemeClr>
              </a:buClr>
              <a:buFont typeface="Wingdings" panose="05000000000000000000" pitchFamily="2" charset="2"/>
              <a:buChar char="Ø"/>
            </a:pPr>
            <a:r>
              <a:rPr lang="fr-FR" sz="3000" dirty="0">
                <a:latin typeface="Calibri" panose="020F0502020204030204" pitchFamily="34" charset="0"/>
                <a:cs typeface="Arial" pitchFamily="34" charset="0"/>
              </a:rPr>
              <a:t>l</a:t>
            </a:r>
            <a:r>
              <a:rPr lang="fr-FR" sz="3000" dirty="0" smtClean="0">
                <a:latin typeface="Calibri" panose="020F0502020204030204" pitchFamily="34" charset="0"/>
                <a:cs typeface="Arial" pitchFamily="34" charset="0"/>
              </a:rPr>
              <a:t>’absence </a:t>
            </a:r>
            <a:r>
              <a:rPr lang="fr-FR" sz="3000" dirty="0">
                <a:latin typeface="Calibri" panose="020F0502020204030204" pitchFamily="34" charset="0"/>
                <a:cs typeface="Arial" pitchFamily="34" charset="0"/>
              </a:rPr>
              <a:t>de productions statistiques ;</a:t>
            </a:r>
          </a:p>
          <a:p>
            <a:pPr marL="642937" lvl="2" indent="-457200" algn="just">
              <a:buClr>
                <a:schemeClr val="bg2">
                  <a:lumMod val="50000"/>
                </a:schemeClr>
              </a:buClr>
              <a:buFont typeface="Wingdings" panose="05000000000000000000" pitchFamily="2" charset="2"/>
              <a:buChar char="Ø"/>
            </a:pPr>
            <a:r>
              <a:rPr lang="fr-FR" sz="3000" dirty="0">
                <a:latin typeface="Calibri" panose="020F0502020204030204" pitchFamily="34" charset="0"/>
                <a:cs typeface="Arial" pitchFamily="34" charset="0"/>
              </a:rPr>
              <a:t>l’insuffisance dans la qualité des productions statistiques ;</a:t>
            </a:r>
          </a:p>
          <a:p>
            <a:pPr marL="642937" lvl="2" indent="-457200" algn="just">
              <a:buClr>
                <a:schemeClr val="bg2">
                  <a:lumMod val="50000"/>
                </a:schemeClr>
              </a:buClr>
              <a:buFont typeface="Wingdings" panose="05000000000000000000" pitchFamily="2" charset="2"/>
              <a:buChar char="Ø"/>
            </a:pPr>
            <a:r>
              <a:rPr lang="fr-FR" sz="3000" dirty="0" smtClean="0">
                <a:latin typeface="Calibri" panose="020F0502020204030204" pitchFamily="34" charset="0"/>
                <a:cs typeface="Arial" pitchFamily="34" charset="0"/>
              </a:rPr>
              <a:t>la non/faible </a:t>
            </a:r>
            <a:r>
              <a:rPr lang="fr-FR" sz="3000" dirty="0">
                <a:latin typeface="Calibri" panose="020F0502020204030204" pitchFamily="34" charset="0"/>
                <a:cs typeface="Arial" pitchFamily="34" charset="0"/>
              </a:rPr>
              <a:t>diffusion de l’information ;</a:t>
            </a:r>
          </a:p>
          <a:p>
            <a:pPr marL="642937" lvl="2" indent="-457200" algn="just">
              <a:buClr>
                <a:schemeClr val="bg2">
                  <a:lumMod val="50000"/>
                </a:schemeClr>
              </a:buClr>
              <a:buFont typeface="Wingdings" panose="05000000000000000000" pitchFamily="2" charset="2"/>
              <a:buChar char="Ø"/>
            </a:pPr>
            <a:r>
              <a:rPr lang="fr-FR" sz="3000" dirty="0">
                <a:latin typeface="Calibri" panose="020F0502020204030204" pitchFamily="34" charset="0"/>
                <a:cs typeface="Arial" pitchFamily="34" charset="0"/>
              </a:rPr>
              <a:t>l</a:t>
            </a:r>
            <a:r>
              <a:rPr lang="fr-FR" sz="3000" dirty="0" smtClean="0">
                <a:latin typeface="Calibri" panose="020F0502020204030204" pitchFamily="34" charset="0"/>
                <a:cs typeface="Arial" pitchFamily="34" charset="0"/>
              </a:rPr>
              <a:t>e </a:t>
            </a:r>
            <a:r>
              <a:rPr lang="fr-FR" sz="3000" dirty="0">
                <a:latin typeface="Calibri" panose="020F0502020204030204" pitchFamily="34" charset="0"/>
                <a:cs typeface="Arial" pitchFamily="34" charset="0"/>
              </a:rPr>
              <a:t>faible accès aux canaux de diffusion ;</a:t>
            </a:r>
          </a:p>
          <a:p>
            <a:pPr marL="642937" lvl="2" indent="-457200" algn="just">
              <a:buClr>
                <a:schemeClr val="bg2">
                  <a:lumMod val="50000"/>
                </a:schemeClr>
              </a:buClr>
              <a:buFont typeface="Wingdings" panose="05000000000000000000" pitchFamily="2" charset="2"/>
              <a:buChar char="Ø"/>
            </a:pPr>
            <a:r>
              <a:rPr lang="fr-FR" sz="3000" dirty="0">
                <a:latin typeface="Calibri" panose="020F0502020204030204" pitchFamily="34" charset="0"/>
                <a:cs typeface="Arial" pitchFamily="34" charset="0"/>
              </a:rPr>
              <a:t>l</a:t>
            </a:r>
            <a:r>
              <a:rPr lang="fr-FR" sz="3000" dirty="0" smtClean="0">
                <a:latin typeface="Calibri" panose="020F0502020204030204" pitchFamily="34" charset="0"/>
                <a:cs typeface="Arial" pitchFamily="34" charset="0"/>
              </a:rPr>
              <a:t>a </a:t>
            </a:r>
            <a:r>
              <a:rPr lang="fr-FR" sz="3000" dirty="0">
                <a:latin typeface="Calibri" panose="020F0502020204030204" pitchFamily="34" charset="0"/>
                <a:cs typeface="Arial" pitchFamily="34" charset="0"/>
              </a:rPr>
              <a:t>faible vulgarisation des informations ;</a:t>
            </a:r>
          </a:p>
          <a:p>
            <a:pPr marL="642937" lvl="2" indent="-457200" algn="just">
              <a:buClr>
                <a:schemeClr val="bg2">
                  <a:lumMod val="50000"/>
                </a:schemeClr>
              </a:buClr>
              <a:buFont typeface="Wingdings" panose="05000000000000000000" pitchFamily="2" charset="2"/>
              <a:buChar char="Ø"/>
            </a:pPr>
            <a:r>
              <a:rPr lang="fr-FR" sz="3000" dirty="0">
                <a:latin typeface="Calibri" panose="020F0502020204030204" pitchFamily="34" charset="0"/>
                <a:cs typeface="Arial" pitchFamily="34" charset="0"/>
              </a:rPr>
              <a:t>l</a:t>
            </a:r>
            <a:r>
              <a:rPr lang="fr-FR" sz="3000" dirty="0" smtClean="0">
                <a:latin typeface="Calibri" panose="020F0502020204030204" pitchFamily="34" charset="0"/>
                <a:cs typeface="Arial" pitchFamily="34" charset="0"/>
              </a:rPr>
              <a:t>a </a:t>
            </a:r>
            <a:r>
              <a:rPr lang="fr-FR" sz="3000" dirty="0">
                <a:latin typeface="Calibri" panose="020F0502020204030204" pitchFamily="34" charset="0"/>
                <a:cs typeface="Arial" pitchFamily="34" charset="0"/>
              </a:rPr>
              <a:t>faible qualité de la présentation de l’information en fonction du public cible ; </a:t>
            </a:r>
          </a:p>
          <a:p>
            <a:endParaRPr lang="fr-FR" sz="3000" dirty="0">
              <a:latin typeface="Calibri" panose="020F0502020204030204" pitchFamily="34" charset="0"/>
            </a:endParaRPr>
          </a:p>
        </p:txBody>
      </p:sp>
    </p:spTree>
    <p:extLst>
      <p:ext uri="{BB962C8B-B14F-4D97-AF65-F5344CB8AC3E}">
        <p14:creationId xmlns:p14="http://schemas.microsoft.com/office/powerpoint/2010/main" val="2195981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12192000" cy="836712"/>
          </a:xfrm>
        </p:spPr>
        <p:txBody>
          <a:bodyPr>
            <a:noAutofit/>
          </a:bodyPr>
          <a:lstStyle/>
          <a:p>
            <a:pPr algn="ctr"/>
            <a:r>
              <a:rPr lang="fr-FR" sz="4000" b="1" dirty="0">
                <a:solidFill>
                  <a:srgbClr val="C00000"/>
                </a:solidFill>
                <a:latin typeface="Arial" pitchFamily="34" charset="0"/>
                <a:ea typeface="+mn-ea"/>
                <a:cs typeface="Arial" pitchFamily="34" charset="0"/>
              </a:rPr>
              <a:t>Obstacles à l’utilisation des </a:t>
            </a:r>
            <a:r>
              <a:rPr lang="fr-FR" sz="4000" b="1" dirty="0" smtClean="0">
                <a:solidFill>
                  <a:srgbClr val="C00000"/>
                </a:solidFill>
                <a:latin typeface="Arial" pitchFamily="34" charset="0"/>
                <a:ea typeface="+mn-ea"/>
                <a:cs typeface="Arial" pitchFamily="34" charset="0"/>
              </a:rPr>
              <a:t>données</a:t>
            </a:r>
            <a:endParaRPr lang="fr-FR" sz="4000" b="1" dirty="0">
              <a:solidFill>
                <a:srgbClr val="C00000"/>
              </a:solidFill>
              <a:latin typeface="Arial" pitchFamily="34" charset="0"/>
              <a:ea typeface="+mn-ea"/>
              <a:cs typeface="Arial" pitchFamily="34" charset="0"/>
            </a:endParaRPr>
          </a:p>
        </p:txBody>
      </p:sp>
      <p:sp>
        <p:nvSpPr>
          <p:cNvPr id="3" name="Espace réservé du contenu 2"/>
          <p:cNvSpPr>
            <a:spLocks noGrp="1"/>
          </p:cNvSpPr>
          <p:nvPr>
            <p:ph idx="1"/>
          </p:nvPr>
        </p:nvSpPr>
        <p:spPr>
          <a:xfrm>
            <a:off x="286603" y="1124744"/>
            <a:ext cx="11472597" cy="5733256"/>
          </a:xfrm>
        </p:spPr>
        <p:txBody>
          <a:bodyPr>
            <a:normAutofit/>
          </a:bodyPr>
          <a:lstStyle/>
          <a:p>
            <a:pPr marL="814387" lvl="2" indent="-457200" algn="just">
              <a:buClr>
                <a:schemeClr val="bg2">
                  <a:lumMod val="50000"/>
                </a:schemeClr>
              </a:buClr>
              <a:buFont typeface="Wingdings" panose="05000000000000000000" pitchFamily="2" charset="2"/>
              <a:buChar char="Ø"/>
            </a:pPr>
            <a:r>
              <a:rPr lang="fr-FR" sz="2800" dirty="0">
                <a:latin typeface="Calibri" panose="020F0502020204030204" pitchFamily="34" charset="0"/>
                <a:cs typeface="Arial" pitchFamily="34" charset="0"/>
              </a:rPr>
              <a:t>l</a:t>
            </a:r>
            <a:r>
              <a:rPr lang="fr-FR" sz="2800" dirty="0" smtClean="0">
                <a:latin typeface="Calibri" panose="020F0502020204030204" pitchFamily="34" charset="0"/>
                <a:cs typeface="Arial" pitchFamily="34" charset="0"/>
              </a:rPr>
              <a:t>’absence de culture d’utilisation des informations par les décideurs et les parties prenantes ;</a:t>
            </a:r>
          </a:p>
          <a:p>
            <a:pPr marL="814387" lvl="2" indent="-457200" algn="just">
              <a:buClr>
                <a:schemeClr val="bg2">
                  <a:lumMod val="50000"/>
                </a:schemeClr>
              </a:buClr>
              <a:buFont typeface="Wingdings" panose="05000000000000000000" pitchFamily="2" charset="2"/>
              <a:buChar char="Ø"/>
            </a:pPr>
            <a:r>
              <a:rPr lang="fr-FR" sz="2800" dirty="0" smtClean="0">
                <a:latin typeface="Calibri" panose="020F0502020204030204" pitchFamily="34" charset="0"/>
                <a:cs typeface="Arial" pitchFamily="34" charset="0"/>
              </a:rPr>
              <a:t>l’insuffisance de bibliothèques ;</a:t>
            </a:r>
          </a:p>
          <a:p>
            <a:pPr marL="814387" lvl="2" indent="-457200" algn="just">
              <a:buClr>
                <a:schemeClr val="bg2">
                  <a:lumMod val="50000"/>
                </a:schemeClr>
              </a:buClr>
              <a:buFont typeface="Wingdings" panose="05000000000000000000" pitchFamily="2" charset="2"/>
              <a:buChar char="Ø"/>
            </a:pPr>
            <a:r>
              <a:rPr lang="fr-FR" sz="2800" dirty="0" smtClean="0">
                <a:latin typeface="Calibri" panose="020F0502020204030204" pitchFamily="34" charset="0"/>
                <a:cs typeface="Arial" pitchFamily="34" charset="0"/>
              </a:rPr>
              <a:t>l’inadéquation entre le canal et le public cible ;</a:t>
            </a:r>
          </a:p>
          <a:p>
            <a:pPr marL="814387" lvl="2" indent="-457200" algn="just">
              <a:buClr>
                <a:schemeClr val="bg2">
                  <a:lumMod val="50000"/>
                </a:schemeClr>
              </a:buClr>
              <a:buFont typeface="Wingdings" panose="05000000000000000000" pitchFamily="2" charset="2"/>
              <a:buChar char="Ø"/>
            </a:pPr>
            <a:r>
              <a:rPr lang="fr-FR" sz="2800" dirty="0" smtClean="0">
                <a:latin typeface="Calibri" panose="020F0502020204030204" pitchFamily="34" charset="0"/>
                <a:cs typeface="Arial" pitchFamily="34" charset="0"/>
              </a:rPr>
              <a:t>le manque de cadre d’échanges et de discussions sur les résultats ; </a:t>
            </a:r>
          </a:p>
          <a:p>
            <a:pPr marL="814387" lvl="2" indent="-457200" algn="just">
              <a:buClr>
                <a:schemeClr val="bg2">
                  <a:lumMod val="50000"/>
                </a:schemeClr>
              </a:buClr>
              <a:buFont typeface="Wingdings" panose="05000000000000000000" pitchFamily="2" charset="2"/>
              <a:buChar char="Ø"/>
            </a:pPr>
            <a:r>
              <a:rPr lang="fr-FR" sz="2800" dirty="0" smtClean="0">
                <a:latin typeface="Calibri" panose="020F0502020204030204" pitchFamily="34" charset="0"/>
                <a:cs typeface="Arial" pitchFamily="34" charset="0"/>
              </a:rPr>
              <a:t>la diffusion des informations non conforme aux besoins ; </a:t>
            </a:r>
          </a:p>
          <a:p>
            <a:pPr marL="814387" lvl="2" indent="-457200" algn="just">
              <a:buClr>
                <a:schemeClr val="bg2">
                  <a:lumMod val="50000"/>
                </a:schemeClr>
              </a:buClr>
              <a:buFont typeface="Wingdings" panose="05000000000000000000" pitchFamily="2" charset="2"/>
              <a:buChar char="Ø"/>
            </a:pPr>
            <a:r>
              <a:rPr lang="fr-FR" sz="2800" dirty="0">
                <a:latin typeface="Calibri" panose="020F0502020204030204" pitchFamily="34" charset="0"/>
                <a:cs typeface="Arial" pitchFamily="34" charset="0"/>
              </a:rPr>
              <a:t>l</a:t>
            </a:r>
            <a:r>
              <a:rPr lang="fr-FR" sz="2800" dirty="0" smtClean="0">
                <a:latin typeface="Calibri" panose="020F0502020204030204" pitchFamily="34" charset="0"/>
                <a:cs typeface="Arial" pitchFamily="34" charset="0"/>
              </a:rPr>
              <a:t>a faible demande de l’information.</a:t>
            </a:r>
          </a:p>
          <a:p>
            <a:endParaRPr lang="fr-FR" dirty="0">
              <a:latin typeface="Calibri" panose="020F0502020204030204" pitchFamily="34" charset="0"/>
            </a:endParaRPr>
          </a:p>
        </p:txBody>
      </p:sp>
    </p:spTree>
    <p:extLst>
      <p:ext uri="{BB962C8B-B14F-4D97-AF65-F5344CB8AC3E}">
        <p14:creationId xmlns:p14="http://schemas.microsoft.com/office/powerpoint/2010/main" val="17195079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27381" y="27856"/>
            <a:ext cx="10972800" cy="736848"/>
          </a:xfrm>
        </p:spPr>
        <p:txBody>
          <a:bodyPr>
            <a:normAutofit/>
          </a:bodyPr>
          <a:lstStyle/>
          <a:p>
            <a:r>
              <a:rPr lang="fr-FR" sz="4000" b="1" dirty="0">
                <a:solidFill>
                  <a:srgbClr val="C00000"/>
                </a:solidFill>
                <a:latin typeface="Arial" pitchFamily="34" charset="0"/>
                <a:ea typeface="+mn-ea"/>
                <a:cs typeface="Arial" pitchFamily="34" charset="0"/>
              </a:rPr>
              <a:t>Exercice1</a:t>
            </a:r>
          </a:p>
        </p:txBody>
      </p:sp>
      <p:sp>
        <p:nvSpPr>
          <p:cNvPr id="3" name="Espace réservé du contenu 2"/>
          <p:cNvSpPr>
            <a:spLocks noGrp="1"/>
          </p:cNvSpPr>
          <p:nvPr>
            <p:ph idx="1"/>
          </p:nvPr>
        </p:nvSpPr>
        <p:spPr>
          <a:xfrm>
            <a:off x="143339" y="764705"/>
            <a:ext cx="12048661" cy="995856"/>
          </a:xfrm>
        </p:spPr>
        <p:txBody>
          <a:bodyPr>
            <a:normAutofit/>
          </a:bodyPr>
          <a:lstStyle/>
          <a:p>
            <a:pPr marL="0" indent="0" algn="just">
              <a:buNone/>
            </a:pPr>
            <a:r>
              <a:rPr lang="fr-FR" sz="2400" dirty="0">
                <a:latin typeface="Calibri" panose="020F0502020204030204" pitchFamily="34" charset="0"/>
                <a:cs typeface="Arial" pitchFamily="34" charset="0"/>
              </a:rPr>
              <a:t>Le tableau suivant présente la morbidité du paludisme du district sanitaire de </a:t>
            </a:r>
            <a:r>
              <a:rPr lang="fr-FR" sz="2400" dirty="0" err="1">
                <a:latin typeface="Calibri" panose="020F0502020204030204" pitchFamily="34" charset="0"/>
                <a:cs typeface="Arial" pitchFamily="34" charset="0"/>
              </a:rPr>
              <a:t>Fara</a:t>
            </a:r>
            <a:r>
              <a:rPr lang="fr-FR" sz="2400" dirty="0">
                <a:latin typeface="Calibri" panose="020F0502020204030204" pitchFamily="34" charset="0"/>
                <a:cs typeface="Arial" pitchFamily="34" charset="0"/>
              </a:rPr>
              <a:t> qui a bénéficié d’un programme de prévention contre le paludisme ces dernières années</a:t>
            </a:r>
            <a:r>
              <a:rPr lang="fr-FR" sz="2400" dirty="0" smtClean="0">
                <a:latin typeface="Calibri" panose="020F0502020204030204" pitchFamily="34" charset="0"/>
                <a:cs typeface="Arial" pitchFamily="34" charset="0"/>
              </a:rPr>
              <a:t>:</a:t>
            </a:r>
          </a:p>
          <a:p>
            <a:pPr marL="0" indent="0">
              <a:buNone/>
            </a:pPr>
            <a:endParaRPr lang="fr-FR" sz="2400" dirty="0" smtClean="0">
              <a:latin typeface="Calibri" panose="020F0502020204030204" pitchFamily="34" charset="0"/>
            </a:endParaRPr>
          </a:p>
          <a:p>
            <a:pPr marL="0" indent="0">
              <a:buNone/>
            </a:pPr>
            <a:endParaRPr lang="fr-FR" sz="2400" dirty="0">
              <a:latin typeface="Calibri" panose="020F050202020403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1456551707"/>
              </p:ext>
            </p:extLst>
          </p:nvPr>
        </p:nvGraphicFramePr>
        <p:xfrm>
          <a:off x="1411692" y="1760561"/>
          <a:ext cx="9021255" cy="4206240"/>
        </p:xfrm>
        <a:graphic>
          <a:graphicData uri="http://schemas.openxmlformats.org/drawingml/2006/table">
            <a:tbl>
              <a:tblPr>
                <a:tableStyleId>{5C22544A-7EE6-4342-B048-85BDC9FD1C3A}</a:tableStyleId>
              </a:tblPr>
              <a:tblGrid>
                <a:gridCol w="2927972">
                  <a:extLst>
                    <a:ext uri="{9D8B030D-6E8A-4147-A177-3AD203B41FA5}">
                      <a16:colId xmlns:a16="http://schemas.microsoft.com/office/drawing/2014/main" val="20000"/>
                    </a:ext>
                  </a:extLst>
                </a:gridCol>
                <a:gridCol w="1829949">
                  <a:extLst>
                    <a:ext uri="{9D8B030D-6E8A-4147-A177-3AD203B41FA5}">
                      <a16:colId xmlns:a16="http://schemas.microsoft.com/office/drawing/2014/main" val="20001"/>
                    </a:ext>
                  </a:extLst>
                </a:gridCol>
                <a:gridCol w="1657603">
                  <a:extLst>
                    <a:ext uri="{9D8B030D-6E8A-4147-A177-3AD203B41FA5}">
                      <a16:colId xmlns:a16="http://schemas.microsoft.com/office/drawing/2014/main" val="20002"/>
                    </a:ext>
                  </a:extLst>
                </a:gridCol>
                <a:gridCol w="2605731">
                  <a:extLst>
                    <a:ext uri="{9D8B030D-6E8A-4147-A177-3AD203B41FA5}">
                      <a16:colId xmlns:a16="http://schemas.microsoft.com/office/drawing/2014/main" val="20003"/>
                    </a:ext>
                  </a:extLst>
                </a:gridCol>
              </a:tblGrid>
              <a:tr h="317785">
                <a:tc>
                  <a:txBody>
                    <a:bodyPr/>
                    <a:lstStyle/>
                    <a:p>
                      <a:pPr algn="ctr">
                        <a:lnSpc>
                          <a:spcPct val="115000"/>
                        </a:lnSpc>
                        <a:spcAft>
                          <a:spcPts val="0"/>
                        </a:spcAft>
                      </a:pPr>
                      <a:r>
                        <a:rPr lang="fr-FR" sz="2000" dirty="0">
                          <a:effectLst/>
                          <a:latin typeface="Calibri" panose="020F0502020204030204" pitchFamily="34" charset="0"/>
                          <a:cs typeface="Arial" pitchFamily="34" charset="0"/>
                        </a:rPr>
                        <a:t>Année </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cs typeface="Arial" pitchFamily="34" charset="0"/>
                        </a:rPr>
                        <a:t>PS</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ea typeface="Times New Roman"/>
                          <a:cs typeface="Arial" pitchFamily="34" charset="0"/>
                        </a:rPr>
                        <a:t>PG</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a:effectLst/>
                          <a:latin typeface="Calibri" panose="020F0502020204030204" pitchFamily="34" charset="0"/>
                          <a:cs typeface="Arial" pitchFamily="34" charset="0"/>
                        </a:rPr>
                        <a:t>Population </a:t>
                      </a:r>
                      <a:endParaRPr lang="fr-FR" sz="2000" dirty="0">
                        <a:effectLst/>
                        <a:latin typeface="Calibri" panose="020F0502020204030204" pitchFamily="34" charset="0"/>
                        <a:ea typeface="Times New Roman"/>
                        <a:cs typeface="Arial" pitchFamily="34" charset="0"/>
                      </a:endParaRPr>
                    </a:p>
                  </a:txBody>
                  <a:tcPr marT="0" marB="0" anchor="ctr"/>
                </a:tc>
                <a:extLst>
                  <a:ext uri="{0D108BD9-81ED-4DB2-BD59-A6C34878D82A}">
                    <a16:rowId xmlns:a16="http://schemas.microsoft.com/office/drawing/2014/main" val="10000"/>
                  </a:ext>
                </a:extLst>
              </a:tr>
              <a:tr h="317785">
                <a:tc>
                  <a:txBody>
                    <a:bodyPr/>
                    <a:lstStyle/>
                    <a:p>
                      <a:pPr algn="ctr">
                        <a:lnSpc>
                          <a:spcPct val="115000"/>
                        </a:lnSpc>
                        <a:spcAft>
                          <a:spcPts val="0"/>
                        </a:spcAft>
                      </a:pPr>
                      <a:r>
                        <a:rPr lang="fr-FR" sz="2000" dirty="0">
                          <a:effectLst/>
                          <a:latin typeface="Calibri" panose="020F0502020204030204" pitchFamily="34" charset="0"/>
                          <a:cs typeface="Arial" pitchFamily="34" charset="0"/>
                        </a:rPr>
                        <a:t>2005</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cs typeface="Arial" pitchFamily="34" charset="0"/>
                        </a:rPr>
                        <a:t>33 878</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cs typeface="Arial" pitchFamily="34" charset="0"/>
                        </a:rPr>
                        <a:t>818</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cs typeface="Arial" pitchFamily="34" charset="0"/>
                        </a:rPr>
                        <a:t>482 886</a:t>
                      </a:r>
                      <a:endParaRPr lang="fr-FR" sz="2000" dirty="0">
                        <a:effectLst/>
                        <a:latin typeface="Calibri" panose="020F0502020204030204" pitchFamily="34" charset="0"/>
                        <a:ea typeface="Times New Roman"/>
                        <a:cs typeface="Arial" pitchFamily="34" charset="0"/>
                      </a:endParaRPr>
                    </a:p>
                  </a:txBody>
                  <a:tcPr marT="0" marB="0" anchor="ctr"/>
                </a:tc>
                <a:extLst>
                  <a:ext uri="{0D108BD9-81ED-4DB2-BD59-A6C34878D82A}">
                    <a16:rowId xmlns:a16="http://schemas.microsoft.com/office/drawing/2014/main" val="10001"/>
                  </a:ext>
                </a:extLst>
              </a:tr>
              <a:tr h="317785">
                <a:tc>
                  <a:txBody>
                    <a:bodyPr/>
                    <a:lstStyle/>
                    <a:p>
                      <a:pPr algn="ctr">
                        <a:lnSpc>
                          <a:spcPct val="115000"/>
                        </a:lnSpc>
                        <a:spcAft>
                          <a:spcPts val="0"/>
                        </a:spcAft>
                      </a:pPr>
                      <a:r>
                        <a:rPr lang="fr-FR" sz="2000" dirty="0">
                          <a:effectLst/>
                          <a:latin typeface="Calibri" panose="020F0502020204030204" pitchFamily="34" charset="0"/>
                          <a:cs typeface="Arial" pitchFamily="34" charset="0"/>
                        </a:rPr>
                        <a:t>2006</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cs typeface="Arial" pitchFamily="34" charset="0"/>
                        </a:rPr>
                        <a:t>35 627</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cs typeface="Arial" pitchFamily="34" charset="0"/>
                        </a:rPr>
                        <a:t>927</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cs typeface="Arial" pitchFamily="34" charset="0"/>
                        </a:rPr>
                        <a:t>595 </a:t>
                      </a:r>
                      <a:r>
                        <a:rPr lang="fr-FR" sz="2000" dirty="0">
                          <a:effectLst/>
                          <a:latin typeface="Calibri" panose="020F0502020204030204" pitchFamily="34" charset="0"/>
                          <a:cs typeface="Arial" pitchFamily="34" charset="0"/>
                        </a:rPr>
                        <a:t>540</a:t>
                      </a:r>
                      <a:endParaRPr lang="fr-FR" sz="2000" dirty="0">
                        <a:effectLst/>
                        <a:latin typeface="Calibri" panose="020F0502020204030204" pitchFamily="34" charset="0"/>
                        <a:ea typeface="Times New Roman"/>
                        <a:cs typeface="Arial" pitchFamily="34" charset="0"/>
                      </a:endParaRPr>
                    </a:p>
                  </a:txBody>
                  <a:tcPr marT="0" marB="0" anchor="ctr"/>
                </a:tc>
                <a:extLst>
                  <a:ext uri="{0D108BD9-81ED-4DB2-BD59-A6C34878D82A}">
                    <a16:rowId xmlns:a16="http://schemas.microsoft.com/office/drawing/2014/main" val="10002"/>
                  </a:ext>
                </a:extLst>
              </a:tr>
              <a:tr h="317785">
                <a:tc>
                  <a:txBody>
                    <a:bodyPr/>
                    <a:lstStyle/>
                    <a:p>
                      <a:pPr algn="ctr">
                        <a:lnSpc>
                          <a:spcPct val="115000"/>
                        </a:lnSpc>
                        <a:spcAft>
                          <a:spcPts val="0"/>
                        </a:spcAft>
                      </a:pPr>
                      <a:r>
                        <a:rPr lang="fr-FR" sz="2000" dirty="0">
                          <a:effectLst/>
                          <a:latin typeface="Calibri" panose="020F0502020204030204" pitchFamily="34" charset="0"/>
                          <a:cs typeface="Arial" pitchFamily="34" charset="0"/>
                        </a:rPr>
                        <a:t>2007</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cs typeface="Arial" pitchFamily="34" charset="0"/>
                        </a:rPr>
                        <a:t>39 899</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cs typeface="Arial" pitchFamily="34" charset="0"/>
                        </a:rPr>
                        <a:t>973</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cs typeface="Arial" pitchFamily="34" charset="0"/>
                        </a:rPr>
                        <a:t>658 868</a:t>
                      </a:r>
                      <a:endParaRPr lang="fr-FR" sz="2000" dirty="0">
                        <a:effectLst/>
                        <a:latin typeface="Calibri" panose="020F0502020204030204" pitchFamily="34" charset="0"/>
                        <a:ea typeface="Times New Roman"/>
                        <a:cs typeface="Arial" pitchFamily="34" charset="0"/>
                      </a:endParaRPr>
                    </a:p>
                  </a:txBody>
                  <a:tcPr marT="0" marB="0" anchor="ctr"/>
                </a:tc>
                <a:extLst>
                  <a:ext uri="{0D108BD9-81ED-4DB2-BD59-A6C34878D82A}">
                    <a16:rowId xmlns:a16="http://schemas.microsoft.com/office/drawing/2014/main" val="10003"/>
                  </a:ext>
                </a:extLst>
              </a:tr>
              <a:tr h="317785">
                <a:tc>
                  <a:txBody>
                    <a:bodyPr/>
                    <a:lstStyle/>
                    <a:p>
                      <a:pPr algn="ctr">
                        <a:lnSpc>
                          <a:spcPct val="115000"/>
                        </a:lnSpc>
                        <a:spcAft>
                          <a:spcPts val="0"/>
                        </a:spcAft>
                      </a:pPr>
                      <a:r>
                        <a:rPr lang="fr-FR" sz="2000" dirty="0">
                          <a:effectLst/>
                          <a:latin typeface="Calibri" panose="020F0502020204030204" pitchFamily="34" charset="0"/>
                          <a:cs typeface="Arial" pitchFamily="34" charset="0"/>
                        </a:rPr>
                        <a:t>2008</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cs typeface="Arial" pitchFamily="34" charset="0"/>
                        </a:rPr>
                        <a:t>49 982</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cs typeface="Arial" pitchFamily="34" charset="0"/>
                        </a:rPr>
                        <a:t>998</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cs typeface="Arial" pitchFamily="34" charset="0"/>
                        </a:rPr>
                        <a:t>800 987</a:t>
                      </a:r>
                      <a:endParaRPr lang="fr-FR" sz="2000" dirty="0">
                        <a:effectLst/>
                        <a:latin typeface="Calibri" panose="020F0502020204030204" pitchFamily="34" charset="0"/>
                        <a:ea typeface="Times New Roman"/>
                        <a:cs typeface="Arial" pitchFamily="34" charset="0"/>
                      </a:endParaRPr>
                    </a:p>
                  </a:txBody>
                  <a:tcPr marT="0" marB="0" anchor="ctr"/>
                </a:tc>
                <a:extLst>
                  <a:ext uri="{0D108BD9-81ED-4DB2-BD59-A6C34878D82A}">
                    <a16:rowId xmlns:a16="http://schemas.microsoft.com/office/drawing/2014/main" val="10004"/>
                  </a:ext>
                </a:extLst>
              </a:tr>
              <a:tr h="317785">
                <a:tc>
                  <a:txBody>
                    <a:bodyPr/>
                    <a:lstStyle/>
                    <a:p>
                      <a:pPr algn="ctr">
                        <a:lnSpc>
                          <a:spcPct val="115000"/>
                        </a:lnSpc>
                        <a:spcAft>
                          <a:spcPts val="0"/>
                        </a:spcAft>
                      </a:pPr>
                      <a:r>
                        <a:rPr lang="fr-FR" sz="2000" dirty="0">
                          <a:effectLst/>
                          <a:latin typeface="Calibri" panose="020F0502020204030204" pitchFamily="34" charset="0"/>
                          <a:cs typeface="Arial" pitchFamily="34" charset="0"/>
                        </a:rPr>
                        <a:t>2009</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cs typeface="Arial" pitchFamily="34" charset="0"/>
                        </a:rPr>
                        <a:t>62 869</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cs typeface="Arial" pitchFamily="34" charset="0"/>
                        </a:rPr>
                        <a:t>1061</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a:effectLst/>
                          <a:latin typeface="Calibri" panose="020F0502020204030204" pitchFamily="34" charset="0"/>
                          <a:cs typeface="Arial" pitchFamily="34" charset="0"/>
                        </a:rPr>
                        <a:t>1 </a:t>
                      </a:r>
                      <a:r>
                        <a:rPr lang="fr-FR" sz="2000" dirty="0" smtClean="0">
                          <a:effectLst/>
                          <a:latin typeface="Calibri" panose="020F0502020204030204" pitchFamily="34" charset="0"/>
                          <a:cs typeface="Arial" pitchFamily="34" charset="0"/>
                        </a:rPr>
                        <a:t>002 785</a:t>
                      </a:r>
                      <a:endParaRPr lang="fr-FR" sz="2000" dirty="0">
                        <a:effectLst/>
                        <a:latin typeface="Calibri" panose="020F0502020204030204" pitchFamily="34" charset="0"/>
                        <a:ea typeface="Times New Roman"/>
                        <a:cs typeface="Arial" pitchFamily="34" charset="0"/>
                      </a:endParaRPr>
                    </a:p>
                  </a:txBody>
                  <a:tcPr marT="0" marB="0" anchor="ctr"/>
                </a:tc>
                <a:extLst>
                  <a:ext uri="{0D108BD9-81ED-4DB2-BD59-A6C34878D82A}">
                    <a16:rowId xmlns:a16="http://schemas.microsoft.com/office/drawing/2014/main" val="10005"/>
                  </a:ext>
                </a:extLst>
              </a:tr>
              <a:tr h="317785">
                <a:tc>
                  <a:txBody>
                    <a:bodyPr/>
                    <a:lstStyle/>
                    <a:p>
                      <a:pPr algn="ctr">
                        <a:lnSpc>
                          <a:spcPct val="115000"/>
                        </a:lnSpc>
                        <a:spcAft>
                          <a:spcPts val="0"/>
                        </a:spcAft>
                      </a:pPr>
                      <a:r>
                        <a:rPr lang="fr-FR" sz="2000" dirty="0" smtClean="0">
                          <a:effectLst/>
                          <a:latin typeface="Calibri" panose="020F0502020204030204" pitchFamily="34" charset="0"/>
                          <a:ea typeface="Times New Roman"/>
                          <a:cs typeface="Arial" pitchFamily="34" charset="0"/>
                        </a:rPr>
                        <a:t>2010</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ea typeface="Times New Roman"/>
                          <a:cs typeface="Arial" pitchFamily="34" charset="0"/>
                        </a:rPr>
                        <a:t>63 875</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ea typeface="Times New Roman"/>
                          <a:cs typeface="Arial" pitchFamily="34" charset="0"/>
                        </a:rPr>
                        <a:t>1 087</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ea typeface="Times New Roman"/>
                          <a:cs typeface="Arial" pitchFamily="34" charset="0"/>
                        </a:rPr>
                        <a:t>1 009 894</a:t>
                      </a:r>
                      <a:endParaRPr lang="fr-FR" sz="2000" dirty="0">
                        <a:effectLst/>
                        <a:latin typeface="Calibri" panose="020F0502020204030204" pitchFamily="34" charset="0"/>
                        <a:ea typeface="Times New Roman"/>
                        <a:cs typeface="Arial" pitchFamily="34" charset="0"/>
                      </a:endParaRPr>
                    </a:p>
                  </a:txBody>
                  <a:tcPr marT="0" marB="0" anchor="ctr"/>
                </a:tc>
                <a:extLst>
                  <a:ext uri="{0D108BD9-81ED-4DB2-BD59-A6C34878D82A}">
                    <a16:rowId xmlns:a16="http://schemas.microsoft.com/office/drawing/2014/main" val="10006"/>
                  </a:ext>
                </a:extLst>
              </a:tr>
              <a:tr h="317785">
                <a:tc>
                  <a:txBody>
                    <a:bodyPr/>
                    <a:lstStyle/>
                    <a:p>
                      <a:pPr algn="ctr">
                        <a:lnSpc>
                          <a:spcPct val="115000"/>
                        </a:lnSpc>
                        <a:spcAft>
                          <a:spcPts val="0"/>
                        </a:spcAft>
                      </a:pPr>
                      <a:r>
                        <a:rPr lang="fr-FR" sz="2000" dirty="0" smtClean="0">
                          <a:effectLst/>
                          <a:latin typeface="Calibri" panose="020F0502020204030204" pitchFamily="34" charset="0"/>
                          <a:ea typeface="Times New Roman"/>
                          <a:cs typeface="Arial" pitchFamily="34" charset="0"/>
                        </a:rPr>
                        <a:t>2011</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ea typeface="Times New Roman"/>
                          <a:cs typeface="Arial" pitchFamily="34" charset="0"/>
                        </a:rPr>
                        <a:t>66 216</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ea typeface="Times New Roman"/>
                          <a:cs typeface="Arial" pitchFamily="34" charset="0"/>
                        </a:rPr>
                        <a:t>1 305</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ea typeface="Times New Roman"/>
                          <a:cs typeface="Arial" pitchFamily="34" charset="0"/>
                        </a:rPr>
                        <a:t>1</a:t>
                      </a:r>
                      <a:r>
                        <a:rPr lang="fr-FR" sz="2000" baseline="0" dirty="0" smtClean="0">
                          <a:effectLst/>
                          <a:latin typeface="Calibri" panose="020F0502020204030204" pitchFamily="34" charset="0"/>
                          <a:ea typeface="Times New Roman"/>
                          <a:cs typeface="Arial" pitchFamily="34" charset="0"/>
                        </a:rPr>
                        <a:t> 016 783</a:t>
                      </a:r>
                      <a:endParaRPr lang="fr-FR" sz="2000" dirty="0">
                        <a:effectLst/>
                        <a:latin typeface="Calibri" panose="020F0502020204030204" pitchFamily="34" charset="0"/>
                        <a:ea typeface="Times New Roman"/>
                        <a:cs typeface="Arial" pitchFamily="34" charset="0"/>
                      </a:endParaRPr>
                    </a:p>
                  </a:txBody>
                  <a:tcPr marT="0" marB="0" anchor="ctr"/>
                </a:tc>
                <a:extLst>
                  <a:ext uri="{0D108BD9-81ED-4DB2-BD59-A6C34878D82A}">
                    <a16:rowId xmlns:a16="http://schemas.microsoft.com/office/drawing/2014/main" val="10007"/>
                  </a:ext>
                </a:extLst>
              </a:tr>
              <a:tr h="317785">
                <a:tc>
                  <a:txBody>
                    <a:bodyPr/>
                    <a:lstStyle/>
                    <a:p>
                      <a:pPr algn="ctr">
                        <a:lnSpc>
                          <a:spcPct val="115000"/>
                        </a:lnSpc>
                        <a:spcAft>
                          <a:spcPts val="0"/>
                        </a:spcAft>
                      </a:pPr>
                      <a:r>
                        <a:rPr lang="fr-FR" sz="2000" dirty="0" smtClean="0">
                          <a:effectLst/>
                          <a:latin typeface="Calibri" panose="020F0502020204030204" pitchFamily="34" charset="0"/>
                          <a:ea typeface="Times New Roman"/>
                          <a:cs typeface="Arial" pitchFamily="34" charset="0"/>
                        </a:rPr>
                        <a:t>2012</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ea typeface="Times New Roman"/>
                          <a:cs typeface="Arial" pitchFamily="34" charset="0"/>
                        </a:rPr>
                        <a:t>72 548</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ea typeface="Times New Roman"/>
                          <a:cs typeface="Arial" pitchFamily="34" charset="0"/>
                        </a:rPr>
                        <a:t>1 285</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ea typeface="Times New Roman"/>
                          <a:cs typeface="Arial" pitchFamily="34" charset="0"/>
                        </a:rPr>
                        <a:t>1 022 907</a:t>
                      </a:r>
                      <a:endParaRPr lang="fr-FR" sz="2000" dirty="0">
                        <a:effectLst/>
                        <a:latin typeface="Calibri" panose="020F0502020204030204" pitchFamily="34" charset="0"/>
                        <a:ea typeface="Times New Roman"/>
                        <a:cs typeface="Arial" pitchFamily="34" charset="0"/>
                      </a:endParaRPr>
                    </a:p>
                  </a:txBody>
                  <a:tcPr marT="0" marB="0" anchor="ctr"/>
                </a:tc>
                <a:extLst>
                  <a:ext uri="{0D108BD9-81ED-4DB2-BD59-A6C34878D82A}">
                    <a16:rowId xmlns:a16="http://schemas.microsoft.com/office/drawing/2014/main" val="10008"/>
                  </a:ext>
                </a:extLst>
              </a:tr>
              <a:tr h="317785">
                <a:tc>
                  <a:txBody>
                    <a:bodyPr/>
                    <a:lstStyle/>
                    <a:p>
                      <a:pPr algn="ctr">
                        <a:lnSpc>
                          <a:spcPct val="115000"/>
                        </a:lnSpc>
                        <a:spcAft>
                          <a:spcPts val="0"/>
                        </a:spcAft>
                      </a:pPr>
                      <a:r>
                        <a:rPr lang="fr-FR" sz="2000" dirty="0" smtClean="0">
                          <a:effectLst/>
                          <a:latin typeface="Calibri" panose="020F0502020204030204" pitchFamily="34" charset="0"/>
                          <a:ea typeface="Times New Roman"/>
                          <a:cs typeface="Arial" pitchFamily="34" charset="0"/>
                        </a:rPr>
                        <a:t>2013</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ea typeface="Times New Roman"/>
                          <a:cs typeface="Arial" pitchFamily="34" charset="0"/>
                        </a:rPr>
                        <a:t>76 413</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ea typeface="Times New Roman"/>
                          <a:cs typeface="Arial" pitchFamily="34" charset="0"/>
                        </a:rPr>
                        <a:t>1 289</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ea typeface="Times New Roman"/>
                          <a:cs typeface="Arial" pitchFamily="34" charset="0"/>
                        </a:rPr>
                        <a:t>1</a:t>
                      </a:r>
                      <a:r>
                        <a:rPr lang="fr-FR" sz="2000" baseline="0" dirty="0" smtClean="0">
                          <a:effectLst/>
                          <a:latin typeface="Calibri" panose="020F0502020204030204" pitchFamily="34" charset="0"/>
                          <a:ea typeface="Times New Roman"/>
                          <a:cs typeface="Arial" pitchFamily="34" charset="0"/>
                        </a:rPr>
                        <a:t> 048 387</a:t>
                      </a:r>
                      <a:endParaRPr lang="fr-FR" sz="2000" dirty="0">
                        <a:effectLst/>
                        <a:latin typeface="Calibri" panose="020F0502020204030204" pitchFamily="34" charset="0"/>
                        <a:ea typeface="Times New Roman"/>
                        <a:cs typeface="Arial" pitchFamily="34" charset="0"/>
                      </a:endParaRPr>
                    </a:p>
                  </a:txBody>
                  <a:tcPr marT="0" marB="0" anchor="ctr"/>
                </a:tc>
                <a:extLst>
                  <a:ext uri="{0D108BD9-81ED-4DB2-BD59-A6C34878D82A}">
                    <a16:rowId xmlns:a16="http://schemas.microsoft.com/office/drawing/2014/main" val="10009"/>
                  </a:ext>
                </a:extLst>
              </a:tr>
              <a:tr h="317785">
                <a:tc>
                  <a:txBody>
                    <a:bodyPr/>
                    <a:lstStyle/>
                    <a:p>
                      <a:pPr algn="ctr">
                        <a:lnSpc>
                          <a:spcPct val="115000"/>
                        </a:lnSpc>
                        <a:spcAft>
                          <a:spcPts val="0"/>
                        </a:spcAft>
                      </a:pPr>
                      <a:r>
                        <a:rPr lang="fr-FR" sz="2000" dirty="0" smtClean="0">
                          <a:effectLst/>
                          <a:latin typeface="Calibri" panose="020F0502020204030204" pitchFamily="34" charset="0"/>
                          <a:ea typeface="Times New Roman"/>
                          <a:cs typeface="Arial" pitchFamily="34" charset="0"/>
                        </a:rPr>
                        <a:t>2014</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ea typeface="Times New Roman"/>
                          <a:cs typeface="Arial" pitchFamily="34" charset="0"/>
                        </a:rPr>
                        <a:t>79 456</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ea typeface="Times New Roman"/>
                          <a:cs typeface="Arial" pitchFamily="34" charset="0"/>
                        </a:rPr>
                        <a:t>1</a:t>
                      </a:r>
                      <a:r>
                        <a:rPr lang="fr-FR" sz="2000" baseline="0" dirty="0" smtClean="0">
                          <a:effectLst/>
                          <a:latin typeface="Calibri" panose="020F0502020204030204" pitchFamily="34" charset="0"/>
                          <a:ea typeface="Times New Roman"/>
                          <a:cs typeface="Arial" pitchFamily="34" charset="0"/>
                        </a:rPr>
                        <a:t> </a:t>
                      </a:r>
                      <a:r>
                        <a:rPr lang="fr-FR" sz="2000" dirty="0" smtClean="0">
                          <a:effectLst/>
                          <a:latin typeface="Calibri" panose="020F0502020204030204" pitchFamily="34" charset="0"/>
                          <a:ea typeface="Times New Roman"/>
                          <a:cs typeface="Arial" pitchFamily="34" charset="0"/>
                        </a:rPr>
                        <a:t>351</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ea typeface="Times New Roman"/>
                          <a:cs typeface="Arial" pitchFamily="34" charset="0"/>
                        </a:rPr>
                        <a:t>1 056 390</a:t>
                      </a:r>
                      <a:endParaRPr lang="fr-FR" sz="2000" dirty="0">
                        <a:effectLst/>
                        <a:latin typeface="Calibri" panose="020F0502020204030204" pitchFamily="34" charset="0"/>
                        <a:ea typeface="Times New Roman"/>
                        <a:cs typeface="Arial" pitchFamily="34" charset="0"/>
                      </a:endParaRPr>
                    </a:p>
                  </a:txBody>
                  <a:tcPr marT="0" marB="0" anchor="ctr"/>
                </a:tc>
                <a:extLst>
                  <a:ext uri="{0D108BD9-81ED-4DB2-BD59-A6C34878D82A}">
                    <a16:rowId xmlns:a16="http://schemas.microsoft.com/office/drawing/2014/main" val="10010"/>
                  </a:ext>
                </a:extLst>
              </a:tr>
              <a:tr h="317785">
                <a:tc>
                  <a:txBody>
                    <a:bodyPr/>
                    <a:lstStyle/>
                    <a:p>
                      <a:pPr algn="ctr">
                        <a:lnSpc>
                          <a:spcPct val="115000"/>
                        </a:lnSpc>
                        <a:spcAft>
                          <a:spcPts val="0"/>
                        </a:spcAft>
                      </a:pPr>
                      <a:r>
                        <a:rPr lang="fr-FR" sz="2000" dirty="0" smtClean="0">
                          <a:effectLst/>
                          <a:latin typeface="Calibri" panose="020F0502020204030204" pitchFamily="34" charset="0"/>
                          <a:ea typeface="Times New Roman"/>
                          <a:cs typeface="Arial" pitchFamily="34" charset="0"/>
                        </a:rPr>
                        <a:t>2015</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ea typeface="Times New Roman"/>
                          <a:cs typeface="Arial" pitchFamily="34" charset="0"/>
                        </a:rPr>
                        <a:t>79 985</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ea typeface="Times New Roman"/>
                          <a:cs typeface="Arial" pitchFamily="34" charset="0"/>
                        </a:rPr>
                        <a:t>1 338</a:t>
                      </a:r>
                      <a:endParaRPr lang="fr-FR" sz="2000" dirty="0">
                        <a:effectLst/>
                        <a:latin typeface="Calibri" panose="020F0502020204030204" pitchFamily="34" charset="0"/>
                        <a:ea typeface="Times New Roman"/>
                        <a:cs typeface="Arial" pitchFamily="34" charset="0"/>
                      </a:endParaRPr>
                    </a:p>
                  </a:txBody>
                  <a:tcPr marT="0" marB="0" anchor="ctr"/>
                </a:tc>
                <a:tc>
                  <a:txBody>
                    <a:bodyPr/>
                    <a:lstStyle/>
                    <a:p>
                      <a:pPr algn="ctr">
                        <a:lnSpc>
                          <a:spcPct val="115000"/>
                        </a:lnSpc>
                        <a:spcAft>
                          <a:spcPts val="0"/>
                        </a:spcAft>
                      </a:pPr>
                      <a:r>
                        <a:rPr lang="fr-FR" sz="2000" dirty="0" smtClean="0">
                          <a:effectLst/>
                          <a:latin typeface="Calibri" panose="020F0502020204030204" pitchFamily="34" charset="0"/>
                          <a:ea typeface="Times New Roman"/>
                          <a:cs typeface="Arial" pitchFamily="34" charset="0"/>
                        </a:rPr>
                        <a:t>1</a:t>
                      </a:r>
                      <a:r>
                        <a:rPr lang="fr-FR" sz="2000" baseline="0" dirty="0" smtClean="0">
                          <a:effectLst/>
                          <a:latin typeface="Calibri" panose="020F0502020204030204" pitchFamily="34" charset="0"/>
                          <a:ea typeface="Times New Roman"/>
                          <a:cs typeface="Arial" pitchFamily="34" charset="0"/>
                        </a:rPr>
                        <a:t> 063 908</a:t>
                      </a:r>
                      <a:endParaRPr lang="fr-FR" sz="2000" dirty="0">
                        <a:effectLst/>
                        <a:latin typeface="Calibri" panose="020F0502020204030204" pitchFamily="34" charset="0"/>
                        <a:ea typeface="Times New Roman"/>
                        <a:cs typeface="Arial" pitchFamily="34" charset="0"/>
                      </a:endParaRPr>
                    </a:p>
                  </a:txBody>
                  <a:tcPr marT="0" marB="0" anchor="ct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1186045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339" y="188640"/>
            <a:ext cx="11784804" cy="5676583"/>
          </a:xfrm>
        </p:spPr>
        <p:txBody>
          <a:bodyPr>
            <a:noAutofit/>
          </a:bodyPr>
          <a:lstStyle/>
          <a:p>
            <a:pPr marL="0" lvl="0" indent="0">
              <a:buNone/>
            </a:pPr>
            <a:r>
              <a:rPr lang="fr-FR" sz="2800" b="1" dirty="0" smtClean="0">
                <a:solidFill>
                  <a:srgbClr val="C00000"/>
                </a:solidFill>
                <a:latin typeface="Calibri" panose="020F0502020204030204" pitchFamily="34" charset="0"/>
                <a:cs typeface="Arial" pitchFamily="34" charset="0"/>
              </a:rPr>
              <a:t>Questions</a:t>
            </a:r>
          </a:p>
          <a:p>
            <a:pPr marL="0" lvl="0" indent="0">
              <a:buNone/>
            </a:pPr>
            <a:endParaRPr lang="fr-FR" sz="2800" b="1" dirty="0">
              <a:solidFill>
                <a:srgbClr val="C00000"/>
              </a:solidFill>
              <a:latin typeface="Calibri" panose="020F0502020204030204" pitchFamily="34" charset="0"/>
              <a:cs typeface="Arial" pitchFamily="34" charset="0"/>
            </a:endParaRPr>
          </a:p>
          <a:p>
            <a:pPr marL="514350" lvl="0" indent="-514350" algn="just">
              <a:buFont typeface="+mj-lt"/>
              <a:buAutoNum type="arabicParenR"/>
            </a:pPr>
            <a:r>
              <a:rPr lang="fr-FR" sz="2400" dirty="0" smtClean="0">
                <a:latin typeface="Calibri" panose="020F0502020204030204" pitchFamily="34" charset="0"/>
                <a:cs typeface="Arial" pitchFamily="34" charset="0"/>
              </a:rPr>
              <a:t>Décrivez la </a:t>
            </a:r>
            <a:r>
              <a:rPr lang="fr-FR" sz="2400" dirty="0">
                <a:latin typeface="Calibri" panose="020F0502020204030204" pitchFamily="34" charset="0"/>
                <a:cs typeface="Arial" pitchFamily="34" charset="0"/>
              </a:rPr>
              <a:t>tendance du nombre de </a:t>
            </a:r>
            <a:r>
              <a:rPr lang="fr-FR" sz="2400" dirty="0" smtClean="0">
                <a:latin typeface="Calibri" panose="020F0502020204030204" pitchFamily="34" charset="0"/>
                <a:cs typeface="Arial" pitchFamily="34" charset="0"/>
              </a:rPr>
              <a:t>cas de paludisme. </a:t>
            </a:r>
            <a:endParaRPr lang="fr-FR" sz="2400" dirty="0">
              <a:latin typeface="Calibri" panose="020F0502020204030204" pitchFamily="34" charset="0"/>
              <a:cs typeface="Arial" pitchFamily="34" charset="0"/>
            </a:endParaRPr>
          </a:p>
          <a:p>
            <a:pPr marL="514350" lvl="0" indent="-514350" algn="just">
              <a:buFont typeface="+mj-lt"/>
              <a:buAutoNum type="arabicParenR"/>
            </a:pPr>
            <a:r>
              <a:rPr lang="fr-FR" sz="2400" dirty="0">
                <a:latin typeface="Calibri" panose="020F0502020204030204" pitchFamily="34" charset="0"/>
                <a:cs typeface="Arial" pitchFamily="34" charset="0"/>
              </a:rPr>
              <a:t>Calculez </a:t>
            </a:r>
            <a:r>
              <a:rPr lang="fr-FR" sz="2400" dirty="0" smtClean="0">
                <a:latin typeface="Calibri" panose="020F0502020204030204" pitchFamily="34" charset="0"/>
                <a:cs typeface="Arial" pitchFamily="34" charset="0"/>
              </a:rPr>
              <a:t>l’incidence du paludisme pour </a:t>
            </a:r>
            <a:r>
              <a:rPr lang="fr-FR" sz="2400" dirty="0">
                <a:latin typeface="Calibri" panose="020F0502020204030204" pitchFamily="34" charset="0"/>
                <a:cs typeface="Arial" pitchFamily="34" charset="0"/>
              </a:rPr>
              <a:t>chaque année et décrivez la </a:t>
            </a:r>
            <a:r>
              <a:rPr lang="fr-FR" sz="2400" dirty="0" smtClean="0">
                <a:latin typeface="Calibri" panose="020F0502020204030204" pitchFamily="34" charset="0"/>
                <a:cs typeface="Arial" pitchFamily="34" charset="0"/>
              </a:rPr>
              <a:t>tendance. </a:t>
            </a:r>
          </a:p>
          <a:p>
            <a:pPr marL="514350" lvl="0" indent="-514350" algn="just">
              <a:buFont typeface="+mj-lt"/>
              <a:buAutoNum type="arabicParenR"/>
            </a:pPr>
            <a:r>
              <a:rPr lang="fr-FR" sz="2400" dirty="0" smtClean="0">
                <a:latin typeface="Calibri" panose="020F0502020204030204" pitchFamily="34" charset="0"/>
                <a:cs typeface="Arial" pitchFamily="34" charset="0"/>
              </a:rPr>
              <a:t>Calculez le taux de croissance du nombre de cas de paludisme et de l’incidence du paludisme.</a:t>
            </a:r>
            <a:endParaRPr lang="fr-FR" sz="2400" dirty="0">
              <a:latin typeface="Calibri" panose="020F0502020204030204" pitchFamily="34" charset="0"/>
              <a:cs typeface="Arial" pitchFamily="34" charset="0"/>
            </a:endParaRPr>
          </a:p>
          <a:p>
            <a:pPr marL="514350" lvl="0" indent="-514350" algn="just">
              <a:buFont typeface="+mj-lt"/>
              <a:buAutoNum type="arabicParenR"/>
            </a:pPr>
            <a:r>
              <a:rPr lang="fr-FR" sz="2400" dirty="0">
                <a:latin typeface="Calibri" panose="020F0502020204030204" pitchFamily="34" charset="0"/>
                <a:cs typeface="Arial" pitchFamily="34" charset="0"/>
              </a:rPr>
              <a:t>Comparez la tendance du nombre de cas </a:t>
            </a:r>
            <a:r>
              <a:rPr lang="fr-FR" sz="2400" dirty="0" smtClean="0">
                <a:latin typeface="Calibri" panose="020F0502020204030204" pitchFamily="34" charset="0"/>
                <a:cs typeface="Arial" pitchFamily="34" charset="0"/>
              </a:rPr>
              <a:t>de paludisme et </a:t>
            </a:r>
            <a:r>
              <a:rPr lang="fr-FR" sz="2400" dirty="0">
                <a:latin typeface="Calibri" panose="020F0502020204030204" pitchFamily="34" charset="0"/>
                <a:cs typeface="Arial" pitchFamily="34" charset="0"/>
              </a:rPr>
              <a:t>la tendance </a:t>
            </a:r>
            <a:r>
              <a:rPr lang="fr-FR" sz="2400" dirty="0" smtClean="0">
                <a:latin typeface="Calibri" panose="020F0502020204030204" pitchFamily="34" charset="0"/>
                <a:cs typeface="Arial" pitchFamily="34" charset="0"/>
              </a:rPr>
              <a:t>de l’incidence. </a:t>
            </a:r>
            <a:r>
              <a:rPr lang="fr-FR" sz="2400" dirty="0">
                <a:latin typeface="Calibri" panose="020F0502020204030204" pitchFamily="34" charset="0"/>
                <a:cs typeface="Arial" pitchFamily="34" charset="0"/>
              </a:rPr>
              <a:t>Comment expliquez-vous vos observations? </a:t>
            </a:r>
          </a:p>
          <a:p>
            <a:pPr marL="514350" indent="-514350" algn="just">
              <a:buFont typeface="+mj-lt"/>
              <a:buAutoNum type="arabicParenR"/>
            </a:pPr>
            <a:r>
              <a:rPr lang="fr-FR" sz="2400" dirty="0" smtClean="0">
                <a:latin typeface="Calibri" panose="020F0502020204030204" pitchFamily="34" charset="0"/>
                <a:cs typeface="Arial" pitchFamily="34" charset="0"/>
              </a:rPr>
              <a:t>Un partenaire technique et financier vous sollicite afin de l’aider a identifier deux meilleures interventions pouvant booster la lutte contre le paludisme dans le district. </a:t>
            </a:r>
          </a:p>
          <a:p>
            <a:pPr marL="770382" lvl="1" indent="-514350" algn="just">
              <a:buFont typeface="+mj-lt"/>
              <a:buAutoNum type="arabicParenR"/>
            </a:pPr>
            <a:r>
              <a:rPr lang="fr-FR" sz="2000" dirty="0" smtClean="0">
                <a:latin typeface="Calibri" panose="020F0502020204030204" pitchFamily="34" charset="0"/>
                <a:cs typeface="Arial" pitchFamily="34" charset="0"/>
              </a:rPr>
              <a:t>Que lui proposeriez-vous  a partir des données du tableau ci-dessus</a:t>
            </a:r>
          </a:p>
          <a:p>
            <a:pPr marL="770382" lvl="1" indent="-514350" algn="just">
              <a:buFont typeface="+mj-lt"/>
              <a:buAutoNum type="arabicParenR"/>
            </a:pPr>
            <a:r>
              <a:rPr lang="fr-FR" sz="2000" dirty="0" smtClean="0">
                <a:latin typeface="Calibri" panose="020F0502020204030204" pitchFamily="34" charset="0"/>
                <a:cs typeface="Arial" pitchFamily="34" charset="0"/>
              </a:rPr>
              <a:t>Y a- t-il des informations </a:t>
            </a:r>
          </a:p>
        </p:txBody>
      </p:sp>
    </p:spTree>
    <p:extLst>
      <p:ext uri="{BB962C8B-B14F-4D97-AF65-F5344CB8AC3E}">
        <p14:creationId xmlns:p14="http://schemas.microsoft.com/office/powerpoint/2010/main" val="21645287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744" y="0"/>
            <a:ext cx="10972800" cy="706090"/>
          </a:xfrm>
        </p:spPr>
        <p:txBody>
          <a:bodyPr>
            <a:noAutofit/>
          </a:bodyPr>
          <a:lstStyle/>
          <a:p>
            <a:r>
              <a:rPr lang="fr-FR" sz="4000" b="1" dirty="0">
                <a:solidFill>
                  <a:srgbClr val="C00000"/>
                </a:solidFill>
                <a:latin typeface="Arial" pitchFamily="34" charset="0"/>
                <a:ea typeface="+mn-ea"/>
                <a:cs typeface="Arial" pitchFamily="34" charset="0"/>
              </a:rPr>
              <a:t>Exercice 2</a:t>
            </a:r>
            <a:r>
              <a:rPr lang="fr-FR" sz="4400" dirty="0">
                <a:solidFill>
                  <a:srgbClr val="C00000"/>
                </a:solidFill>
              </a:rPr>
              <a:t> </a:t>
            </a:r>
          </a:p>
        </p:txBody>
      </p:sp>
      <p:sp>
        <p:nvSpPr>
          <p:cNvPr id="3" name="Espace réservé du contenu 2"/>
          <p:cNvSpPr>
            <a:spLocks noGrp="1"/>
          </p:cNvSpPr>
          <p:nvPr>
            <p:ph idx="1"/>
          </p:nvPr>
        </p:nvSpPr>
        <p:spPr>
          <a:xfrm>
            <a:off x="239349" y="908720"/>
            <a:ext cx="11329259" cy="5688632"/>
          </a:xfrm>
        </p:spPr>
        <p:txBody>
          <a:bodyPr/>
          <a:lstStyle/>
          <a:p>
            <a:pPr marL="0" indent="0" algn="just">
              <a:buNone/>
            </a:pPr>
            <a:r>
              <a:rPr lang="fr-FR" sz="2800" dirty="0">
                <a:latin typeface="Arial" pitchFamily="34" charset="0"/>
                <a:cs typeface="Arial" pitchFamily="34" charset="0"/>
              </a:rPr>
              <a:t>Le </a:t>
            </a:r>
            <a:r>
              <a:rPr lang="fr-FR" sz="3600" dirty="0">
                <a:latin typeface="Arial" pitchFamily="34" charset="0"/>
                <a:cs typeface="Arial" pitchFamily="34" charset="0"/>
              </a:rPr>
              <a:t>district voisin </a:t>
            </a:r>
            <a:r>
              <a:rPr lang="fr-FR" sz="3600" dirty="0" err="1">
                <a:latin typeface="Arial" pitchFamily="34" charset="0"/>
                <a:cs typeface="Arial" pitchFamily="34" charset="0"/>
              </a:rPr>
              <a:t>Kanko</a:t>
            </a:r>
            <a:r>
              <a:rPr lang="fr-FR" sz="3600" dirty="0">
                <a:latin typeface="Arial" pitchFamily="34" charset="0"/>
                <a:cs typeface="Arial" pitchFamily="34" charset="0"/>
              </a:rPr>
              <a:t> (population 169 250) a </a:t>
            </a:r>
            <a:r>
              <a:rPr lang="fr-FR" sz="3600" dirty="0" smtClean="0">
                <a:latin typeface="Arial" pitchFamily="34" charset="0"/>
                <a:cs typeface="Arial" pitchFamily="34" charset="0"/>
              </a:rPr>
              <a:t>enregistré </a:t>
            </a:r>
            <a:r>
              <a:rPr lang="fr-FR" sz="3600" dirty="0">
                <a:latin typeface="Arial" pitchFamily="34" charset="0"/>
                <a:cs typeface="Arial" pitchFamily="34" charset="0"/>
              </a:rPr>
              <a:t>15 233 cas de paludisme en 2009. </a:t>
            </a:r>
          </a:p>
          <a:p>
            <a:pPr marL="514350" lvl="0" indent="-514350" algn="just">
              <a:buFont typeface="+mj-lt"/>
              <a:buAutoNum type="arabicParenR"/>
            </a:pPr>
            <a:r>
              <a:rPr lang="fr-FR" sz="3600" dirty="0">
                <a:latin typeface="Arial" pitchFamily="34" charset="0"/>
                <a:cs typeface="Arial" pitchFamily="34" charset="0"/>
              </a:rPr>
              <a:t>Laquelle des deux districts a signalé le taux d’incidence le plus élevé en 2009? </a:t>
            </a:r>
          </a:p>
          <a:p>
            <a:pPr marL="514350" lvl="0" indent="-514350" algn="just">
              <a:buFont typeface="+mj-lt"/>
              <a:buAutoNum type="arabicParenR"/>
            </a:pPr>
            <a:r>
              <a:rPr lang="fr-FR" sz="3600" dirty="0">
                <a:latin typeface="Arial" pitchFamily="34" charset="0"/>
                <a:cs typeface="Arial" pitchFamily="34" charset="0"/>
              </a:rPr>
              <a:t>A votre avis, quelle région devrait recevoir le plus gros budget pour ses efforts de lutte antipaludique, et pourquoi? </a:t>
            </a:r>
          </a:p>
          <a:p>
            <a:endParaRPr lang="fr-FR" sz="3200" dirty="0"/>
          </a:p>
        </p:txBody>
      </p:sp>
    </p:spTree>
    <p:extLst>
      <p:ext uri="{BB962C8B-B14F-4D97-AF65-F5344CB8AC3E}">
        <p14:creationId xmlns:p14="http://schemas.microsoft.com/office/powerpoint/2010/main" val="41954155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5534"/>
            <a:ext cx="12192000" cy="723332"/>
          </a:xfrm>
        </p:spPr>
        <p:txBody>
          <a:bodyPr>
            <a:noAutofit/>
          </a:bodyPr>
          <a:lstStyle/>
          <a:p>
            <a:pPr algn="ctr"/>
            <a:r>
              <a:rPr lang="fr-FR" sz="3600" b="1" dirty="0">
                <a:solidFill>
                  <a:srgbClr val="C00000"/>
                </a:solidFill>
                <a:latin typeface="Arial" pitchFamily="34" charset="0"/>
                <a:ea typeface="+mn-ea"/>
                <a:cs typeface="Arial" pitchFamily="34" charset="0"/>
              </a:rPr>
              <a:t>Exercice 3: cas pratique de diagnostic de situation </a:t>
            </a:r>
          </a:p>
        </p:txBody>
      </p:sp>
      <p:sp>
        <p:nvSpPr>
          <p:cNvPr id="3" name="Espace réservé du contenu 2"/>
          <p:cNvSpPr>
            <a:spLocks noGrp="1"/>
          </p:cNvSpPr>
          <p:nvPr>
            <p:ph idx="1"/>
          </p:nvPr>
        </p:nvSpPr>
        <p:spPr>
          <a:xfrm>
            <a:off x="232012" y="980728"/>
            <a:ext cx="11432607" cy="4492024"/>
          </a:xfrm>
        </p:spPr>
        <p:txBody>
          <a:bodyPr>
            <a:normAutofit/>
          </a:bodyPr>
          <a:lstStyle/>
          <a:p>
            <a:pPr algn="just"/>
            <a:r>
              <a:rPr lang="fr-FR" sz="3600" b="1" dirty="0" smtClean="0">
                <a:latin typeface="Calibri" panose="020F0502020204030204" pitchFamily="34" charset="0"/>
                <a:cs typeface="Arial" pitchFamily="34" charset="0"/>
              </a:rPr>
              <a:t>Identification de problèmes sanitaires</a:t>
            </a:r>
          </a:p>
          <a:p>
            <a:pPr lvl="1" algn="just"/>
            <a:r>
              <a:rPr lang="fr-BE" sz="2800" dirty="0">
                <a:latin typeface="Calibri" panose="020F0502020204030204" pitchFamily="34" charset="0"/>
                <a:cs typeface="Arial" pitchFamily="34" charset="0"/>
              </a:rPr>
              <a:t>Si l’objectif de couverture vaccinale BCG du mois est de </a:t>
            </a:r>
            <a:r>
              <a:rPr lang="fr-BE" sz="2800" dirty="0" smtClean="0">
                <a:latin typeface="Calibri" panose="020F0502020204030204" pitchFamily="34" charset="0"/>
                <a:cs typeface="Arial" pitchFamily="34" charset="0"/>
              </a:rPr>
              <a:t>60% et </a:t>
            </a:r>
            <a:r>
              <a:rPr lang="fr-BE" sz="2800" dirty="0">
                <a:latin typeface="Calibri" panose="020F0502020204030204" pitchFamily="34" charset="0"/>
                <a:cs typeface="Arial" pitchFamily="34" charset="0"/>
              </a:rPr>
              <a:t>que le chiffre atteint est de 30% ;</a:t>
            </a:r>
            <a:endParaRPr lang="fr-FR" sz="2800" dirty="0">
              <a:latin typeface="Calibri" panose="020F0502020204030204" pitchFamily="34" charset="0"/>
              <a:cs typeface="Arial" pitchFamily="34" charset="0"/>
            </a:endParaRPr>
          </a:p>
          <a:p>
            <a:pPr marL="457200" lvl="1" indent="0" algn="just">
              <a:buNone/>
            </a:pPr>
            <a:r>
              <a:rPr lang="fr-BE" sz="2800" dirty="0">
                <a:latin typeface="Calibri" panose="020F0502020204030204" pitchFamily="34" charset="0"/>
                <a:cs typeface="Arial" pitchFamily="34" charset="0"/>
              </a:rPr>
              <a:t>Pouvons-nous penser qu’il y a un problème </a:t>
            </a:r>
            <a:r>
              <a:rPr lang="fr-BE" sz="2800" dirty="0" smtClean="0">
                <a:latin typeface="Calibri" panose="020F0502020204030204" pitchFamily="34" charset="0"/>
                <a:cs typeface="Arial" pitchFamily="34" charset="0"/>
              </a:rPr>
              <a:t>?</a:t>
            </a:r>
          </a:p>
          <a:p>
            <a:pPr marL="457200" lvl="1" indent="0" algn="just">
              <a:buNone/>
            </a:pPr>
            <a:endParaRPr lang="fr-FR" sz="1400" dirty="0">
              <a:latin typeface="Calibri" panose="020F0502020204030204" pitchFamily="34" charset="0"/>
              <a:cs typeface="Arial" pitchFamily="34" charset="0"/>
            </a:endParaRPr>
          </a:p>
          <a:p>
            <a:pPr lvl="1" algn="just"/>
            <a:r>
              <a:rPr lang="fr-BE" sz="2800" dirty="0">
                <a:latin typeface="Calibri" panose="020F0502020204030204" pitchFamily="34" charset="0"/>
                <a:cs typeface="Arial" pitchFamily="34" charset="0"/>
              </a:rPr>
              <a:t>Si le taux d’utilisation de la consultation curative est de 0,2 par an et par habitant dans un centre de santé, pour une moyenne générale du district de 0,5 par an et par habitant.  </a:t>
            </a:r>
            <a:endParaRPr lang="fr-BE" sz="2800" dirty="0" smtClean="0">
              <a:latin typeface="Calibri" panose="020F0502020204030204" pitchFamily="34" charset="0"/>
              <a:cs typeface="Arial" pitchFamily="34" charset="0"/>
            </a:endParaRPr>
          </a:p>
          <a:p>
            <a:pPr lvl="1" algn="just"/>
            <a:endParaRPr lang="fr-BE" sz="1400" dirty="0" smtClean="0">
              <a:latin typeface="Calibri" panose="020F0502020204030204" pitchFamily="34" charset="0"/>
              <a:cs typeface="Arial" pitchFamily="34" charset="0"/>
            </a:endParaRPr>
          </a:p>
          <a:p>
            <a:pPr marL="457200" lvl="1" indent="0" algn="just">
              <a:buNone/>
            </a:pPr>
            <a:r>
              <a:rPr lang="fr-BE" sz="2800" dirty="0" smtClean="0">
                <a:latin typeface="Calibri" panose="020F0502020204030204" pitchFamily="34" charset="0"/>
                <a:cs typeface="Arial" pitchFamily="34" charset="0"/>
              </a:rPr>
              <a:t>Pouvons-nous </a:t>
            </a:r>
            <a:r>
              <a:rPr lang="fr-BE" sz="2800" dirty="0">
                <a:latin typeface="Calibri" panose="020F0502020204030204" pitchFamily="34" charset="0"/>
                <a:cs typeface="Arial" pitchFamily="34" charset="0"/>
              </a:rPr>
              <a:t>penser qu’il y a un problème dans ce centre de santé ?</a:t>
            </a:r>
            <a:endParaRPr lang="fr-FR" sz="2800" dirty="0">
              <a:latin typeface="Calibri" panose="020F0502020204030204" pitchFamily="34" charset="0"/>
              <a:cs typeface="Arial" pitchFamily="34" charset="0"/>
            </a:endParaRPr>
          </a:p>
          <a:p>
            <a:pPr lvl="1"/>
            <a:endParaRPr lang="fr-FR" sz="2800" b="1" dirty="0" smtClean="0">
              <a:latin typeface="Calibri" panose="020F0502020204030204" pitchFamily="34" charset="0"/>
            </a:endParaRPr>
          </a:p>
        </p:txBody>
      </p:sp>
    </p:spTree>
    <p:extLst>
      <p:ext uri="{BB962C8B-B14F-4D97-AF65-F5344CB8AC3E}">
        <p14:creationId xmlns:p14="http://schemas.microsoft.com/office/powerpoint/2010/main" val="23040667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32006" y="188640"/>
            <a:ext cx="11709785" cy="5584363"/>
          </a:xfrm>
        </p:spPr>
        <p:txBody>
          <a:bodyPr>
            <a:noAutofit/>
          </a:bodyPr>
          <a:lstStyle/>
          <a:p>
            <a:pPr marL="457200" lvl="1" indent="0" algn="just">
              <a:buNone/>
            </a:pPr>
            <a:r>
              <a:rPr lang="fr-FR" sz="3600" b="1" dirty="0">
                <a:solidFill>
                  <a:srgbClr val="C00000"/>
                </a:solidFill>
                <a:latin typeface="Calibri" panose="020F0502020204030204" pitchFamily="34" charset="0"/>
                <a:cs typeface="Arial" pitchFamily="34" charset="0"/>
              </a:rPr>
              <a:t>Exercice </a:t>
            </a:r>
            <a:r>
              <a:rPr lang="fr-FR" sz="3600" b="1" dirty="0" smtClean="0">
                <a:solidFill>
                  <a:srgbClr val="C00000"/>
                </a:solidFill>
                <a:latin typeface="Calibri" panose="020F0502020204030204" pitchFamily="34" charset="0"/>
                <a:cs typeface="Arial" pitchFamily="34" charset="0"/>
              </a:rPr>
              <a:t>3 (Suite)</a:t>
            </a:r>
            <a:endParaRPr lang="fr-BE" sz="3600" dirty="0" smtClean="0">
              <a:solidFill>
                <a:srgbClr val="C00000"/>
              </a:solidFill>
              <a:latin typeface="Calibri" panose="020F0502020204030204" pitchFamily="34" charset="0"/>
              <a:cs typeface="Arial" pitchFamily="34" charset="0"/>
            </a:endParaRPr>
          </a:p>
          <a:p>
            <a:pPr lvl="1" algn="just"/>
            <a:r>
              <a:rPr lang="fr-BE" sz="2800" dirty="0" smtClean="0">
                <a:latin typeface="Calibri" panose="020F0502020204030204" pitchFamily="34" charset="0"/>
                <a:cs typeface="Arial" pitchFamily="34" charset="0"/>
              </a:rPr>
              <a:t>Si </a:t>
            </a:r>
            <a:r>
              <a:rPr lang="fr-BE" sz="2800" dirty="0">
                <a:latin typeface="Calibri" panose="020F0502020204030204" pitchFamily="34" charset="0"/>
                <a:cs typeface="Arial" pitchFamily="34" charset="0"/>
              </a:rPr>
              <a:t>la couverture vaccinale d’un centre de santé de 10 000 habitants était de 52 % le premier mois, de 54 % le deuxième mois et qu’au troisième mois elle est de 40 </a:t>
            </a:r>
            <a:r>
              <a:rPr lang="fr-BE" sz="2800" dirty="0" smtClean="0">
                <a:latin typeface="Calibri" panose="020F0502020204030204" pitchFamily="34" charset="0"/>
                <a:cs typeface="Arial" pitchFamily="34" charset="0"/>
              </a:rPr>
              <a:t>%.</a:t>
            </a:r>
            <a:endParaRPr lang="fr-FR" sz="2800" dirty="0">
              <a:latin typeface="Calibri" panose="020F0502020204030204" pitchFamily="34" charset="0"/>
              <a:cs typeface="Arial" pitchFamily="34" charset="0"/>
            </a:endParaRPr>
          </a:p>
          <a:p>
            <a:pPr marL="627063" lvl="1" indent="0" algn="just">
              <a:buNone/>
            </a:pPr>
            <a:r>
              <a:rPr lang="fr-FR" sz="2800" dirty="0">
                <a:latin typeface="Calibri" panose="020F0502020204030204" pitchFamily="34" charset="0"/>
                <a:cs typeface="Arial" pitchFamily="34" charset="0"/>
              </a:rPr>
              <a:t> </a:t>
            </a:r>
            <a:r>
              <a:rPr lang="fr-BE" sz="2800" dirty="0" smtClean="0">
                <a:latin typeface="Calibri" panose="020F0502020204030204" pitchFamily="34" charset="0"/>
                <a:cs typeface="Arial" pitchFamily="34" charset="0"/>
              </a:rPr>
              <a:t>Pouvons-nous </a:t>
            </a:r>
            <a:r>
              <a:rPr lang="fr-BE" sz="2800" dirty="0">
                <a:latin typeface="Calibri" panose="020F0502020204030204" pitchFamily="34" charset="0"/>
                <a:cs typeface="Arial" pitchFamily="34" charset="0"/>
              </a:rPr>
              <a:t>penser qu’il y a eu un problème qui s’est manifesté au troisième mois</a:t>
            </a:r>
            <a:r>
              <a:rPr lang="fr-BE" sz="2800" dirty="0" smtClean="0">
                <a:latin typeface="Calibri" panose="020F0502020204030204" pitchFamily="34" charset="0"/>
                <a:cs typeface="Arial" pitchFamily="34" charset="0"/>
              </a:rPr>
              <a:t>?</a:t>
            </a:r>
          </a:p>
          <a:p>
            <a:pPr marL="457200" lvl="1" indent="0" algn="just">
              <a:buNone/>
            </a:pPr>
            <a:endParaRPr lang="fr-FR" sz="2800" dirty="0">
              <a:latin typeface="Calibri" panose="020F0502020204030204" pitchFamily="34" charset="0"/>
              <a:cs typeface="Arial" pitchFamily="34" charset="0"/>
            </a:endParaRPr>
          </a:p>
          <a:p>
            <a:pPr lvl="1" algn="just"/>
            <a:r>
              <a:rPr lang="fr-FR" sz="2800" dirty="0">
                <a:latin typeface="Calibri" panose="020F0502020204030204" pitchFamily="34" charset="0"/>
                <a:cs typeface="Arial" pitchFamily="34" charset="0"/>
              </a:rPr>
              <a:t>Si le centre de santé qui était classé parmi les meilleurs par rapport à sa couverture vaccinale DTCHibHep3 devient le dernier, les responsables doivent se dire y a-t-il un problème ? </a:t>
            </a:r>
            <a:endParaRPr lang="fr-FR" sz="2800" dirty="0" smtClean="0">
              <a:latin typeface="Calibri" panose="020F0502020204030204" pitchFamily="34" charset="0"/>
              <a:cs typeface="Arial" pitchFamily="34" charset="0"/>
            </a:endParaRPr>
          </a:p>
          <a:p>
            <a:pPr marL="457200" lvl="1" indent="0" algn="just">
              <a:buNone/>
            </a:pPr>
            <a:r>
              <a:rPr lang="fr-FR" sz="2800" dirty="0" smtClean="0">
                <a:latin typeface="Calibri" panose="020F0502020204030204" pitchFamily="34" charset="0"/>
                <a:cs typeface="Arial" pitchFamily="34" charset="0"/>
              </a:rPr>
              <a:t>Le </a:t>
            </a:r>
            <a:r>
              <a:rPr lang="fr-FR" sz="2800" dirty="0">
                <a:latin typeface="Calibri" panose="020F0502020204030204" pitchFamily="34" charset="0"/>
                <a:cs typeface="Arial" pitchFamily="34" charset="0"/>
              </a:rPr>
              <a:t>centre a-t-il baissé ou plutôt ce sont les autres qui ont amélioré leurs performances ?</a:t>
            </a:r>
          </a:p>
          <a:p>
            <a:endParaRPr lang="fr-FR" sz="3200" dirty="0">
              <a:latin typeface="Calibri" panose="020F0502020204030204" pitchFamily="34" charset="0"/>
            </a:endParaRPr>
          </a:p>
        </p:txBody>
      </p:sp>
    </p:spTree>
    <p:extLst>
      <p:ext uri="{BB962C8B-B14F-4D97-AF65-F5344CB8AC3E}">
        <p14:creationId xmlns:p14="http://schemas.microsoft.com/office/powerpoint/2010/main" val="21516580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339" y="332656"/>
            <a:ext cx="11809312" cy="3966389"/>
          </a:xfrm>
        </p:spPr>
        <p:txBody>
          <a:bodyPr>
            <a:normAutofit/>
          </a:bodyPr>
          <a:lstStyle/>
          <a:p>
            <a:pPr marL="457200" lvl="1" indent="0">
              <a:buNone/>
            </a:pPr>
            <a:r>
              <a:rPr lang="fr-FR" sz="3600" b="1" dirty="0">
                <a:solidFill>
                  <a:srgbClr val="C00000"/>
                </a:solidFill>
                <a:latin typeface="Calibri" panose="020F0502020204030204" pitchFamily="34" charset="0"/>
                <a:cs typeface="Arial" pitchFamily="34" charset="0"/>
              </a:rPr>
              <a:t>Exercice 3 </a:t>
            </a:r>
            <a:r>
              <a:rPr lang="fr-FR" sz="3600" b="1" dirty="0" smtClean="0">
                <a:solidFill>
                  <a:srgbClr val="C00000"/>
                </a:solidFill>
                <a:latin typeface="Calibri" panose="020F0502020204030204" pitchFamily="34" charset="0"/>
                <a:cs typeface="Arial" pitchFamily="34" charset="0"/>
              </a:rPr>
              <a:t>(Fin)</a:t>
            </a:r>
            <a:endParaRPr lang="fr-FR" sz="3600" dirty="0" smtClean="0">
              <a:solidFill>
                <a:srgbClr val="C00000"/>
              </a:solidFill>
              <a:latin typeface="Calibri" panose="020F0502020204030204" pitchFamily="34" charset="0"/>
            </a:endParaRPr>
          </a:p>
          <a:p>
            <a:pPr lvl="1" algn="just"/>
            <a:r>
              <a:rPr lang="fr-FR" sz="2800" dirty="0" smtClean="0">
                <a:latin typeface="Calibri" panose="020F0502020204030204" pitchFamily="34" charset="0"/>
                <a:cs typeface="Arial" pitchFamily="34" charset="0"/>
              </a:rPr>
              <a:t>Si </a:t>
            </a:r>
            <a:r>
              <a:rPr lang="fr-FR" sz="2800" dirty="0">
                <a:latin typeface="Calibri" panose="020F0502020204030204" pitchFamily="34" charset="0"/>
                <a:cs typeface="Arial" pitchFamily="34" charset="0"/>
              </a:rPr>
              <a:t>tout d’un coup, les structures sanitaires longeant un cours d’eau ont des taux élevés de morbidité dus à la diarrhée ! </a:t>
            </a:r>
          </a:p>
          <a:p>
            <a:pPr marL="457200" lvl="1" indent="0" algn="just">
              <a:buNone/>
            </a:pPr>
            <a:r>
              <a:rPr lang="fr-FR" sz="2800" dirty="0">
                <a:latin typeface="Calibri" panose="020F0502020204030204" pitchFamily="34" charset="0"/>
                <a:cs typeface="Arial" pitchFamily="34" charset="0"/>
              </a:rPr>
              <a:t>Y a-t-il un problème pour ce groupe de structures</a:t>
            </a:r>
            <a:r>
              <a:rPr lang="fr-FR" sz="2800" dirty="0" smtClean="0">
                <a:latin typeface="Calibri" panose="020F0502020204030204" pitchFamily="34" charset="0"/>
                <a:cs typeface="Arial" pitchFamily="34" charset="0"/>
              </a:rPr>
              <a:t>?</a:t>
            </a:r>
          </a:p>
          <a:p>
            <a:pPr marL="457200" lvl="1" indent="0" algn="just">
              <a:buNone/>
            </a:pPr>
            <a:endParaRPr lang="fr-FR" sz="2800" dirty="0">
              <a:latin typeface="Calibri" panose="020F0502020204030204" pitchFamily="34" charset="0"/>
              <a:cs typeface="Arial" pitchFamily="34" charset="0"/>
            </a:endParaRPr>
          </a:p>
          <a:p>
            <a:pPr lvl="1" algn="just"/>
            <a:r>
              <a:rPr lang="fr-FR" sz="2800" dirty="0">
                <a:latin typeface="Calibri" panose="020F0502020204030204" pitchFamily="34" charset="0"/>
                <a:cs typeface="Arial" pitchFamily="34" charset="0"/>
              </a:rPr>
              <a:t>Si en plus de la baisse de la fréquentation des services curatifs du centre de santé on observe que la CPN est en chute libre!</a:t>
            </a:r>
          </a:p>
          <a:p>
            <a:pPr marL="457200" lvl="1" indent="0" algn="just">
              <a:buNone/>
            </a:pPr>
            <a:r>
              <a:rPr lang="fr-FR" sz="2800" dirty="0">
                <a:latin typeface="Calibri" panose="020F0502020204030204" pitchFamily="34" charset="0"/>
                <a:cs typeface="Arial" pitchFamily="34" charset="0"/>
              </a:rPr>
              <a:t>N’y a-t-il pas là un problème grave</a:t>
            </a:r>
            <a:r>
              <a:rPr lang="fr-FR" sz="2800" dirty="0" smtClean="0">
                <a:latin typeface="Calibri" panose="020F0502020204030204" pitchFamily="34" charset="0"/>
                <a:cs typeface="Arial" pitchFamily="34" charset="0"/>
              </a:rPr>
              <a:t>?</a:t>
            </a:r>
            <a:endParaRPr lang="fr-FR" sz="2800" dirty="0">
              <a:latin typeface="Calibri" panose="020F0502020204030204" pitchFamily="34" charset="0"/>
              <a:cs typeface="Arial" pitchFamily="34" charset="0"/>
            </a:endParaRPr>
          </a:p>
        </p:txBody>
      </p:sp>
    </p:spTree>
    <p:extLst>
      <p:ext uri="{BB962C8B-B14F-4D97-AF65-F5344CB8AC3E}">
        <p14:creationId xmlns:p14="http://schemas.microsoft.com/office/powerpoint/2010/main" val="39301970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2137" y="0"/>
            <a:ext cx="11200263" cy="836712"/>
          </a:xfrm>
        </p:spPr>
        <p:txBody>
          <a:bodyPr>
            <a:noAutofit/>
          </a:bodyPr>
          <a:lstStyle/>
          <a:p>
            <a:r>
              <a:rPr lang="fr-FR" sz="4000" b="1" dirty="0">
                <a:solidFill>
                  <a:srgbClr val="C00000"/>
                </a:solidFill>
                <a:latin typeface="Arial" pitchFamily="34" charset="0"/>
                <a:ea typeface="+mn-ea"/>
                <a:cs typeface="Arial" pitchFamily="34" charset="0"/>
              </a:rPr>
              <a:t>Exercice 4 : cas pratique</a:t>
            </a:r>
          </a:p>
        </p:txBody>
      </p:sp>
      <p:sp>
        <p:nvSpPr>
          <p:cNvPr id="3" name="Espace réservé du contenu 2"/>
          <p:cNvSpPr>
            <a:spLocks noGrp="1"/>
          </p:cNvSpPr>
          <p:nvPr>
            <p:ph idx="1"/>
          </p:nvPr>
        </p:nvSpPr>
        <p:spPr>
          <a:xfrm>
            <a:off x="286677" y="1119547"/>
            <a:ext cx="11573227" cy="3466102"/>
          </a:xfrm>
        </p:spPr>
        <p:txBody>
          <a:bodyPr>
            <a:normAutofit/>
          </a:bodyPr>
          <a:lstStyle/>
          <a:p>
            <a:pPr algn="just">
              <a:spcAft>
                <a:spcPts val="600"/>
              </a:spcAft>
            </a:pPr>
            <a:r>
              <a:rPr lang="fr-FR" sz="2800" b="1" dirty="0" smtClean="0">
                <a:latin typeface="Calibri" panose="020F0502020204030204" pitchFamily="34" charset="0"/>
                <a:cs typeface="Arial" pitchFamily="34" charset="0"/>
              </a:rPr>
              <a:t>Choix d’indicateurs pertinents</a:t>
            </a:r>
          </a:p>
          <a:p>
            <a:pPr lvl="1" algn="just">
              <a:spcAft>
                <a:spcPts val="600"/>
              </a:spcAft>
            </a:pPr>
            <a:r>
              <a:rPr lang="fr-FR" sz="2800" dirty="0">
                <a:latin typeface="Calibri" panose="020F0502020204030204" pitchFamily="34" charset="0"/>
                <a:cs typeface="Arial" pitchFamily="34" charset="0"/>
              </a:rPr>
              <a:t>Si on désire étudier la capacité du programme de vaccination à établir un premier contact avec les enfants de moins de 1 an: il faudra choisir le taux de couverture vaccinale BCG ou penta1 chez les enfants de moins de 1 an, qui sont les deux premières vaccinations administrées à </a:t>
            </a:r>
            <a:r>
              <a:rPr lang="fr-FR" sz="2800" dirty="0" smtClean="0">
                <a:latin typeface="Calibri" panose="020F0502020204030204" pitchFamily="34" charset="0"/>
                <a:cs typeface="Arial" pitchFamily="34" charset="0"/>
              </a:rPr>
              <a:t>l’enfant.</a:t>
            </a:r>
          </a:p>
          <a:p>
            <a:pPr lvl="1" algn="just">
              <a:spcAft>
                <a:spcPts val="600"/>
              </a:spcAft>
            </a:pPr>
            <a:r>
              <a:rPr lang="fr-FR" sz="2800" dirty="0" smtClean="0">
                <a:latin typeface="Calibri" panose="020F0502020204030204" pitchFamily="34" charset="0"/>
                <a:cs typeface="Arial" pitchFamily="34" charset="0"/>
              </a:rPr>
              <a:t>Cet </a:t>
            </a:r>
            <a:r>
              <a:rPr lang="fr-FR" sz="2800" dirty="0">
                <a:latin typeface="Calibri" panose="020F0502020204030204" pitchFamily="34" charset="0"/>
                <a:cs typeface="Arial" pitchFamily="34" charset="0"/>
              </a:rPr>
              <a:t>indicateur mesure le degré d’atteinte de la population par la stratégie </a:t>
            </a:r>
            <a:r>
              <a:rPr lang="fr-FR" sz="2800" dirty="0" smtClean="0">
                <a:latin typeface="Calibri" panose="020F0502020204030204" pitchFamily="34" charset="0"/>
                <a:cs typeface="Arial" pitchFamily="34" charset="0"/>
              </a:rPr>
              <a:t>vaccinale.</a:t>
            </a:r>
            <a:endParaRPr lang="fr-FR" sz="2800" dirty="0">
              <a:latin typeface="Calibri" panose="020F0502020204030204" pitchFamily="34" charset="0"/>
              <a:cs typeface="Arial" pitchFamily="34" charset="0"/>
            </a:endParaRPr>
          </a:p>
          <a:p>
            <a:pPr lvl="1">
              <a:spcAft>
                <a:spcPts val="600"/>
              </a:spcAft>
            </a:pPr>
            <a:endParaRPr lang="fr-FR" sz="2800" b="1" dirty="0">
              <a:latin typeface="Calibri" panose="020F0502020204030204" pitchFamily="34" charset="0"/>
            </a:endParaRPr>
          </a:p>
        </p:txBody>
      </p:sp>
    </p:spTree>
    <p:extLst>
      <p:ext uri="{BB962C8B-B14F-4D97-AF65-F5344CB8AC3E}">
        <p14:creationId xmlns:p14="http://schemas.microsoft.com/office/powerpoint/2010/main" val="8432909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27381" y="21096"/>
            <a:ext cx="10972800" cy="706090"/>
          </a:xfrm>
        </p:spPr>
        <p:txBody>
          <a:bodyPr>
            <a:normAutofit/>
          </a:bodyPr>
          <a:lstStyle/>
          <a:p>
            <a:r>
              <a:rPr lang="fr-FR" sz="4000" b="1" dirty="0">
                <a:solidFill>
                  <a:srgbClr val="C00000"/>
                </a:solidFill>
                <a:latin typeface="Arial" pitchFamily="34" charset="0"/>
                <a:ea typeface="+mn-ea"/>
                <a:cs typeface="Arial" pitchFamily="34" charset="0"/>
              </a:rPr>
              <a:t>Objectifs </a:t>
            </a:r>
            <a:r>
              <a:rPr lang="fr-FR" sz="4000" b="1" dirty="0" smtClean="0">
                <a:solidFill>
                  <a:srgbClr val="C00000"/>
                </a:solidFill>
                <a:latin typeface="Arial" pitchFamily="34" charset="0"/>
                <a:ea typeface="+mn-ea"/>
                <a:cs typeface="Arial" pitchFamily="34" charset="0"/>
              </a:rPr>
              <a:t>d'apprentissage </a:t>
            </a:r>
            <a:endParaRPr lang="fr-FR" sz="4000" b="1" dirty="0">
              <a:solidFill>
                <a:srgbClr val="C00000"/>
              </a:solidFill>
              <a:latin typeface="Arial" pitchFamily="34" charset="0"/>
              <a:ea typeface="+mn-ea"/>
              <a:cs typeface="Arial" pitchFamily="34" charset="0"/>
            </a:endParaRPr>
          </a:p>
        </p:txBody>
      </p:sp>
      <p:sp>
        <p:nvSpPr>
          <p:cNvPr id="3" name="Espace réservé du contenu 2"/>
          <p:cNvSpPr>
            <a:spLocks noGrp="1"/>
          </p:cNvSpPr>
          <p:nvPr>
            <p:ph idx="1"/>
          </p:nvPr>
        </p:nvSpPr>
        <p:spPr>
          <a:xfrm>
            <a:off x="239350" y="955775"/>
            <a:ext cx="11856856" cy="4452248"/>
          </a:xfrm>
        </p:spPr>
        <p:txBody>
          <a:bodyPr>
            <a:noAutofit/>
          </a:bodyPr>
          <a:lstStyle/>
          <a:p>
            <a:pPr algn="just">
              <a:spcAft>
                <a:spcPts val="600"/>
              </a:spcAft>
            </a:pPr>
            <a:r>
              <a:rPr lang="fr-FR" sz="3200" dirty="0" smtClean="0">
                <a:latin typeface="Calibri" panose="020F0502020204030204" pitchFamily="34" charset="0"/>
                <a:cs typeface="Arial" pitchFamily="34" charset="0"/>
              </a:rPr>
              <a:t>Identifier les </a:t>
            </a:r>
            <a:r>
              <a:rPr lang="fr-FR" sz="3200" dirty="0">
                <a:latin typeface="Calibri" panose="020F0502020204030204" pitchFamily="34" charset="0"/>
                <a:cs typeface="Arial" pitchFamily="34" charset="0"/>
              </a:rPr>
              <a:t>conditions de disponibilité des données utilisables ;</a:t>
            </a:r>
          </a:p>
          <a:p>
            <a:pPr algn="just">
              <a:spcAft>
                <a:spcPts val="600"/>
              </a:spcAft>
            </a:pPr>
            <a:r>
              <a:rPr lang="fr-FR" sz="3200" dirty="0" smtClean="0">
                <a:latin typeface="Calibri" panose="020F0502020204030204" pitchFamily="34" charset="0"/>
                <a:cs typeface="Arial" pitchFamily="34" charset="0"/>
              </a:rPr>
              <a:t>Décrire l’importance </a:t>
            </a:r>
            <a:r>
              <a:rPr lang="fr-FR" sz="3200" dirty="0">
                <a:latin typeface="Calibri" panose="020F0502020204030204" pitchFamily="34" charset="0"/>
                <a:cs typeface="Arial" pitchFamily="34" charset="0"/>
              </a:rPr>
              <a:t>de l’utilisation des données </a:t>
            </a:r>
            <a:r>
              <a:rPr lang="fr-FR" sz="3200" dirty="0" smtClean="0">
                <a:latin typeface="Calibri" panose="020F0502020204030204" pitchFamily="34" charset="0"/>
                <a:cs typeface="Arial" pitchFamily="34" charset="0"/>
              </a:rPr>
              <a:t>;</a:t>
            </a:r>
          </a:p>
          <a:p>
            <a:pPr algn="just">
              <a:spcAft>
                <a:spcPts val="600"/>
              </a:spcAft>
            </a:pPr>
            <a:r>
              <a:rPr lang="fr-FR" sz="3200" dirty="0">
                <a:latin typeface="Calibri" panose="020F0502020204030204" pitchFamily="34" charset="0"/>
                <a:cs typeface="Arial" pitchFamily="34" charset="0"/>
              </a:rPr>
              <a:t>Identifier les différents niveaux d’utilisation des données ;</a:t>
            </a:r>
          </a:p>
          <a:p>
            <a:pPr algn="just">
              <a:spcAft>
                <a:spcPts val="600"/>
              </a:spcAft>
            </a:pPr>
            <a:r>
              <a:rPr lang="fr-FR" sz="3200" dirty="0">
                <a:latin typeface="Calibri" panose="020F0502020204030204" pitchFamily="34" charset="0"/>
                <a:cs typeface="Arial" pitchFamily="34" charset="0"/>
              </a:rPr>
              <a:t>Citer les différents canaux de diffusion des données ;</a:t>
            </a:r>
          </a:p>
          <a:p>
            <a:pPr algn="just">
              <a:spcAft>
                <a:spcPts val="600"/>
              </a:spcAft>
            </a:pPr>
            <a:r>
              <a:rPr lang="fr-FR" sz="3200" dirty="0">
                <a:latin typeface="Calibri" panose="020F0502020204030204" pitchFamily="34" charset="0"/>
                <a:cs typeface="Arial" pitchFamily="34" charset="0"/>
              </a:rPr>
              <a:t>Décrire les obstacles à l’utilisation des données ;</a:t>
            </a:r>
          </a:p>
          <a:p>
            <a:pPr algn="just">
              <a:spcAft>
                <a:spcPts val="600"/>
              </a:spcAft>
            </a:pPr>
            <a:r>
              <a:rPr lang="fr-FR" sz="3200" dirty="0">
                <a:latin typeface="Calibri" panose="020F0502020204030204" pitchFamily="34" charset="0"/>
                <a:cs typeface="Arial" pitchFamily="34" charset="0"/>
              </a:rPr>
              <a:t>Décrire les procédures et méthodes d’évaluation de l’utilisation des données</a:t>
            </a:r>
            <a:r>
              <a:rPr lang="fr-FR" sz="3200" dirty="0" smtClean="0">
                <a:latin typeface="Calibri" panose="020F0502020204030204" pitchFamily="34" charset="0"/>
                <a:cs typeface="Arial" pitchFamily="34" charset="0"/>
              </a:rPr>
              <a:t>.</a:t>
            </a:r>
            <a:endParaRPr lang="fr-FR" sz="3200" dirty="0">
              <a:latin typeface="Calibri" panose="020F0502020204030204" pitchFamily="34" charset="0"/>
              <a:cs typeface="Arial" pitchFamily="34" charset="0"/>
            </a:endParaRPr>
          </a:p>
        </p:txBody>
      </p:sp>
    </p:spTree>
    <p:extLst>
      <p:ext uri="{BB962C8B-B14F-4D97-AF65-F5344CB8AC3E}">
        <p14:creationId xmlns:p14="http://schemas.microsoft.com/office/powerpoint/2010/main" val="33732003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39349" y="368490"/>
            <a:ext cx="11521280" cy="4544704"/>
          </a:xfrm>
        </p:spPr>
        <p:txBody>
          <a:bodyPr>
            <a:noAutofit/>
          </a:bodyPr>
          <a:lstStyle/>
          <a:p>
            <a:pPr marL="457200" lvl="1" indent="0">
              <a:lnSpc>
                <a:spcPct val="110000"/>
              </a:lnSpc>
              <a:spcAft>
                <a:spcPts val="600"/>
              </a:spcAft>
              <a:buNone/>
            </a:pPr>
            <a:r>
              <a:rPr lang="fr-FR" sz="3200" b="1" dirty="0" smtClean="0">
                <a:solidFill>
                  <a:srgbClr val="C00000"/>
                </a:solidFill>
                <a:latin typeface="Calibri" panose="020F0502020204030204" pitchFamily="34" charset="0"/>
                <a:cs typeface="Arial" pitchFamily="34" charset="0"/>
              </a:rPr>
              <a:t>Exercice 4 (Suite)</a:t>
            </a:r>
            <a:endParaRPr lang="fr-FR" sz="3200" dirty="0" smtClean="0">
              <a:solidFill>
                <a:srgbClr val="C00000"/>
              </a:solidFill>
              <a:latin typeface="Calibri" panose="020F0502020204030204" pitchFamily="34" charset="0"/>
            </a:endParaRPr>
          </a:p>
          <a:p>
            <a:pPr lvl="1" algn="just">
              <a:lnSpc>
                <a:spcPct val="110000"/>
              </a:lnSpc>
              <a:spcAft>
                <a:spcPts val="600"/>
              </a:spcAft>
            </a:pPr>
            <a:r>
              <a:rPr lang="fr-FR" sz="2800" dirty="0" smtClean="0">
                <a:latin typeface="Calibri" panose="020F0502020204030204" pitchFamily="34" charset="0"/>
                <a:cs typeface="Arial" pitchFamily="34" charset="0"/>
              </a:rPr>
              <a:t>En </a:t>
            </a:r>
            <a:r>
              <a:rPr lang="fr-FR" sz="2800" dirty="0">
                <a:latin typeface="Calibri" panose="020F0502020204030204" pitchFamily="34" charset="0"/>
                <a:cs typeface="Arial" pitchFamily="34" charset="0"/>
              </a:rPr>
              <a:t>revanche, si l’objectif est d’étudier la capacité du programme de vaccination à fidéliser les mères ou les parents à la vaccination de leurs enfants: il faudra plutôt choisir le taux d’abandon Penta3/Penta1 chez les enfants de moins 1 an. </a:t>
            </a:r>
            <a:endParaRPr lang="fr-FR" sz="2800" dirty="0" smtClean="0">
              <a:latin typeface="Calibri" panose="020F0502020204030204" pitchFamily="34" charset="0"/>
              <a:cs typeface="Arial" pitchFamily="34" charset="0"/>
            </a:endParaRPr>
          </a:p>
          <a:p>
            <a:pPr lvl="1" algn="just">
              <a:lnSpc>
                <a:spcPct val="110000"/>
              </a:lnSpc>
              <a:spcAft>
                <a:spcPts val="600"/>
              </a:spcAft>
            </a:pPr>
            <a:r>
              <a:rPr lang="fr-FR" sz="2800" b="1" dirty="0" smtClean="0">
                <a:latin typeface="Calibri" panose="020F0502020204030204" pitchFamily="34" charset="0"/>
                <a:cs typeface="Arial" pitchFamily="34" charset="0"/>
              </a:rPr>
              <a:t>Cet </a:t>
            </a:r>
            <a:r>
              <a:rPr lang="fr-FR" sz="2800" b="1" dirty="0">
                <a:latin typeface="Calibri" panose="020F0502020204030204" pitchFamily="34" charset="0"/>
                <a:cs typeface="Arial" pitchFamily="34" charset="0"/>
              </a:rPr>
              <a:t>indicateur reflète l’observance et la compréhension du programme de vaccination par la population</a:t>
            </a:r>
            <a:r>
              <a:rPr lang="fr-FR" sz="2800" b="1" dirty="0" smtClean="0">
                <a:latin typeface="Calibri" panose="020F0502020204030204" pitchFamily="34" charset="0"/>
                <a:cs typeface="Arial" pitchFamily="34" charset="0"/>
              </a:rPr>
              <a:t>.</a:t>
            </a:r>
          </a:p>
          <a:p>
            <a:pPr marL="457200" lvl="1" indent="0">
              <a:lnSpc>
                <a:spcPct val="110000"/>
              </a:lnSpc>
              <a:spcAft>
                <a:spcPts val="600"/>
              </a:spcAft>
              <a:buNone/>
            </a:pPr>
            <a:endParaRPr lang="fr-FR" sz="2800" dirty="0">
              <a:latin typeface="Calibri" panose="020F0502020204030204" pitchFamily="34" charset="0"/>
            </a:endParaRPr>
          </a:p>
          <a:p>
            <a:pPr marL="0" indent="0">
              <a:lnSpc>
                <a:spcPct val="110000"/>
              </a:lnSpc>
              <a:spcAft>
                <a:spcPts val="600"/>
              </a:spcAft>
              <a:buNone/>
            </a:pPr>
            <a:endParaRPr lang="fr-FR" sz="3200" dirty="0">
              <a:latin typeface="Calibri" panose="020F0502020204030204" pitchFamily="34" charset="0"/>
            </a:endParaRPr>
          </a:p>
        </p:txBody>
      </p:sp>
    </p:spTree>
    <p:extLst>
      <p:ext uri="{BB962C8B-B14F-4D97-AF65-F5344CB8AC3E}">
        <p14:creationId xmlns:p14="http://schemas.microsoft.com/office/powerpoint/2010/main" val="36934147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39349" y="476672"/>
            <a:ext cx="11809312" cy="3276462"/>
          </a:xfrm>
        </p:spPr>
        <p:txBody>
          <a:bodyPr/>
          <a:lstStyle/>
          <a:p>
            <a:pPr marL="0" indent="0">
              <a:buNone/>
            </a:pPr>
            <a:r>
              <a:rPr lang="fr-FR" sz="3200" b="1" dirty="0">
                <a:solidFill>
                  <a:srgbClr val="C00000"/>
                </a:solidFill>
                <a:latin typeface="Calibri" panose="020F0502020204030204" pitchFamily="34" charset="0"/>
                <a:cs typeface="Arial" pitchFamily="34" charset="0"/>
              </a:rPr>
              <a:t>Exercice 4 (Suite</a:t>
            </a:r>
            <a:r>
              <a:rPr lang="fr-FR" sz="3200" b="1" dirty="0" smtClean="0">
                <a:solidFill>
                  <a:srgbClr val="C00000"/>
                </a:solidFill>
                <a:latin typeface="Calibri" panose="020F0502020204030204" pitchFamily="34" charset="0"/>
                <a:cs typeface="Arial" pitchFamily="34" charset="0"/>
              </a:rPr>
              <a:t>)</a:t>
            </a:r>
            <a:endParaRPr lang="fr-FR" sz="3200" b="1" i="1" dirty="0" smtClean="0">
              <a:solidFill>
                <a:srgbClr val="C00000"/>
              </a:solidFill>
              <a:latin typeface="Calibri" panose="020F0502020204030204" pitchFamily="34" charset="0"/>
            </a:endParaRPr>
          </a:p>
          <a:p>
            <a:pPr lvl="0" algn="just"/>
            <a:r>
              <a:rPr lang="fr-FR" sz="2800" b="1" i="1" dirty="0" smtClean="0">
                <a:latin typeface="Calibri" panose="020F0502020204030204" pitchFamily="34" charset="0"/>
                <a:cs typeface="Arial" pitchFamily="34" charset="0"/>
              </a:rPr>
              <a:t>Le </a:t>
            </a:r>
            <a:r>
              <a:rPr lang="fr-FR" sz="2800" b="1" i="1" dirty="0">
                <a:latin typeface="Calibri" panose="020F0502020204030204" pitchFamily="34" charset="0"/>
                <a:cs typeface="Arial" pitchFamily="34" charset="0"/>
              </a:rPr>
              <a:t>taux d’occupation des lits d’hospitalisation </a:t>
            </a:r>
            <a:r>
              <a:rPr lang="fr-FR" sz="2800" dirty="0">
                <a:latin typeface="Calibri" panose="020F0502020204030204" pitchFamily="34" charset="0"/>
                <a:cs typeface="Arial" pitchFamily="34" charset="0"/>
              </a:rPr>
              <a:t>sera l’indicateur de choix pour évaluer l’utilisation du service et la charge de travail qui en découle. Alors que </a:t>
            </a:r>
            <a:r>
              <a:rPr lang="fr-FR" sz="2800" b="1" i="1" dirty="0">
                <a:latin typeface="Calibri" panose="020F0502020204030204" pitchFamily="34" charset="0"/>
                <a:cs typeface="Arial" pitchFamily="34" charset="0"/>
              </a:rPr>
              <a:t>la durée moyenne de séjour </a:t>
            </a:r>
            <a:r>
              <a:rPr lang="fr-FR" sz="2800" dirty="0">
                <a:latin typeface="Calibri" panose="020F0502020204030204" pitchFamily="34" charset="0"/>
                <a:cs typeface="Arial" pitchFamily="34" charset="0"/>
              </a:rPr>
              <a:t>permettra d’évaluer la gravité des pathologies hospitalisées, la qualité de prise en charge et éventuellement l’efficience des mesures mises en place pour améliorer les durées moyennes observées.</a:t>
            </a:r>
          </a:p>
          <a:p>
            <a:endParaRPr lang="fr-FR" dirty="0">
              <a:latin typeface="Calibri" panose="020F0502020204030204" pitchFamily="34" charset="0"/>
            </a:endParaRPr>
          </a:p>
        </p:txBody>
      </p:sp>
    </p:spTree>
    <p:extLst>
      <p:ext uri="{BB962C8B-B14F-4D97-AF65-F5344CB8AC3E}">
        <p14:creationId xmlns:p14="http://schemas.microsoft.com/office/powerpoint/2010/main" val="12745470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340" y="313904"/>
            <a:ext cx="11675622" cy="5718405"/>
          </a:xfrm>
        </p:spPr>
        <p:txBody>
          <a:bodyPr>
            <a:normAutofit/>
          </a:bodyPr>
          <a:lstStyle/>
          <a:p>
            <a:pPr marL="0" indent="0">
              <a:buNone/>
            </a:pPr>
            <a:r>
              <a:rPr lang="fr-FR" sz="3200" b="1" dirty="0" smtClean="0">
                <a:solidFill>
                  <a:srgbClr val="C00000"/>
                </a:solidFill>
                <a:latin typeface="Calibri" panose="020F0502020204030204" pitchFamily="34" charset="0"/>
                <a:cs typeface="Arial" pitchFamily="34" charset="0"/>
              </a:rPr>
              <a:t>Exercice </a:t>
            </a:r>
            <a:r>
              <a:rPr lang="fr-FR" sz="3200" b="1" dirty="0">
                <a:solidFill>
                  <a:srgbClr val="C00000"/>
                </a:solidFill>
                <a:latin typeface="Calibri" panose="020F0502020204030204" pitchFamily="34" charset="0"/>
                <a:cs typeface="Arial" pitchFamily="34" charset="0"/>
              </a:rPr>
              <a:t>4 (Suite</a:t>
            </a:r>
            <a:r>
              <a:rPr lang="fr-FR" sz="3200" b="1" dirty="0" smtClean="0">
                <a:solidFill>
                  <a:srgbClr val="C00000"/>
                </a:solidFill>
                <a:latin typeface="Calibri" panose="020F0502020204030204" pitchFamily="34" charset="0"/>
                <a:cs typeface="Arial" pitchFamily="34" charset="0"/>
              </a:rPr>
              <a:t>)</a:t>
            </a:r>
            <a:endParaRPr lang="fr-FR" sz="3200" dirty="0">
              <a:solidFill>
                <a:srgbClr val="C00000"/>
              </a:solidFill>
              <a:latin typeface="Calibri" panose="020F0502020204030204" pitchFamily="34" charset="0"/>
            </a:endParaRPr>
          </a:p>
          <a:p>
            <a:pPr lvl="0" algn="just"/>
            <a:r>
              <a:rPr lang="fr-FR" sz="2600" dirty="0" smtClean="0">
                <a:latin typeface="Calibri" panose="020F0502020204030204" pitchFamily="34" charset="0"/>
                <a:cs typeface="Arial" pitchFamily="34" charset="0"/>
              </a:rPr>
              <a:t>Si </a:t>
            </a:r>
            <a:r>
              <a:rPr lang="fr-FR" sz="2600" dirty="0">
                <a:latin typeface="Calibri" panose="020F0502020204030204" pitchFamily="34" charset="0"/>
                <a:cs typeface="Arial" pitchFamily="34" charset="0"/>
              </a:rPr>
              <a:t>on veut estimer pour une structure les besoins en </a:t>
            </a:r>
            <a:r>
              <a:rPr lang="fr-FR" sz="2600" dirty="0" smtClean="0">
                <a:latin typeface="Calibri" panose="020F0502020204030204" pitchFamily="34" charset="0"/>
                <a:cs typeface="Arial" pitchFamily="34" charset="0"/>
              </a:rPr>
              <a:t>médicaments,</a:t>
            </a:r>
          </a:p>
          <a:p>
            <a:pPr marL="0" lvl="0" indent="0" algn="just">
              <a:buNone/>
            </a:pPr>
            <a:r>
              <a:rPr lang="fr-FR" sz="2600" dirty="0" smtClean="0">
                <a:latin typeface="Calibri" panose="020F0502020204030204" pitchFamily="34" charset="0"/>
                <a:cs typeface="Arial" pitchFamily="34" charset="0"/>
              </a:rPr>
              <a:t> </a:t>
            </a:r>
            <a:r>
              <a:rPr lang="fr-FR" sz="2600" b="1" i="1" dirty="0">
                <a:latin typeface="Calibri" panose="020F0502020204030204" pitchFamily="34" charset="0"/>
                <a:cs typeface="Arial" pitchFamily="34" charset="0"/>
              </a:rPr>
              <a:t>Il faudra se baser sur la consommation moyenne mensuelle en médicaments.</a:t>
            </a:r>
            <a:r>
              <a:rPr lang="fr-FR" sz="2600" dirty="0">
                <a:latin typeface="Calibri" panose="020F0502020204030204" pitchFamily="34" charset="0"/>
                <a:cs typeface="Arial" pitchFamily="34" charset="0"/>
              </a:rPr>
              <a:t> </a:t>
            </a:r>
            <a:endParaRPr lang="fr-FR" sz="2600" dirty="0" smtClean="0">
              <a:latin typeface="Calibri" panose="020F0502020204030204" pitchFamily="34" charset="0"/>
              <a:cs typeface="Arial" pitchFamily="34" charset="0"/>
            </a:endParaRPr>
          </a:p>
          <a:p>
            <a:pPr marL="0" lvl="0" indent="0" algn="just">
              <a:buNone/>
            </a:pPr>
            <a:endParaRPr lang="fr-FR" sz="2600" dirty="0">
              <a:latin typeface="Calibri" panose="020F0502020204030204" pitchFamily="34" charset="0"/>
              <a:cs typeface="Arial" pitchFamily="34" charset="0"/>
            </a:endParaRPr>
          </a:p>
          <a:p>
            <a:pPr lvl="0" algn="just"/>
            <a:r>
              <a:rPr lang="fr-FR" sz="2600" dirty="0">
                <a:latin typeface="Calibri" panose="020F0502020204030204" pitchFamily="34" charset="0"/>
                <a:cs typeface="Arial" pitchFamily="34" charset="0"/>
              </a:rPr>
              <a:t>Par contre, si le but est de comparer ces consommations par rapport à des standards, ou à des consommations antérieures ou aux consommations d’autres centres de santé.</a:t>
            </a:r>
          </a:p>
          <a:p>
            <a:pPr marL="0" indent="0" algn="just">
              <a:buNone/>
            </a:pPr>
            <a:r>
              <a:rPr lang="fr-FR" sz="2600" b="1" i="1" dirty="0" smtClean="0">
                <a:latin typeface="Calibri" panose="020F0502020204030204" pitchFamily="34" charset="0"/>
                <a:cs typeface="Arial" pitchFamily="34" charset="0"/>
              </a:rPr>
              <a:t>Il </a:t>
            </a:r>
            <a:r>
              <a:rPr lang="fr-FR" sz="2600" b="1" i="1" dirty="0">
                <a:latin typeface="Calibri" panose="020F0502020204030204" pitchFamily="34" charset="0"/>
                <a:cs typeface="Arial" pitchFamily="34" charset="0"/>
              </a:rPr>
              <a:t>faudra alors calculer la consommation moyenne en médicaments pour 100 nouveaux cas</a:t>
            </a:r>
            <a:r>
              <a:rPr lang="fr-FR" sz="2600" b="1" i="1" dirty="0" smtClean="0">
                <a:latin typeface="Calibri" panose="020F0502020204030204" pitchFamily="34" charset="0"/>
                <a:cs typeface="Arial" pitchFamily="34" charset="0"/>
              </a:rPr>
              <a:t>.</a:t>
            </a:r>
          </a:p>
          <a:p>
            <a:pPr marL="0" indent="0" algn="just">
              <a:buNone/>
            </a:pPr>
            <a:endParaRPr lang="fr-FR" sz="2600" dirty="0">
              <a:latin typeface="Calibri" panose="020F0502020204030204" pitchFamily="34" charset="0"/>
              <a:cs typeface="Arial" pitchFamily="34" charset="0"/>
            </a:endParaRPr>
          </a:p>
          <a:p>
            <a:pPr lvl="0" algn="just"/>
            <a:r>
              <a:rPr lang="fr-FR" sz="2600" dirty="0">
                <a:latin typeface="Calibri" panose="020F0502020204030204" pitchFamily="34" charset="0"/>
                <a:cs typeface="Arial" pitchFamily="34" charset="0"/>
              </a:rPr>
              <a:t>Si nous voulons évaluer la capacité gestionnaire de la pharmacie! </a:t>
            </a:r>
            <a:endParaRPr lang="fr-FR" sz="2600" dirty="0" smtClean="0">
              <a:latin typeface="Calibri" panose="020F0502020204030204" pitchFamily="34" charset="0"/>
              <a:cs typeface="Arial" pitchFamily="34" charset="0"/>
            </a:endParaRPr>
          </a:p>
          <a:p>
            <a:pPr marL="0" lvl="0" indent="0" algn="just">
              <a:buNone/>
            </a:pPr>
            <a:r>
              <a:rPr lang="fr-FR" sz="2600" b="1" i="1" dirty="0" smtClean="0">
                <a:latin typeface="Calibri" panose="020F0502020204030204" pitchFamily="34" charset="0"/>
                <a:cs typeface="Arial" pitchFamily="34" charset="0"/>
              </a:rPr>
              <a:t>Il </a:t>
            </a:r>
            <a:r>
              <a:rPr lang="fr-FR" sz="2600" b="1" i="1" dirty="0">
                <a:latin typeface="Calibri" panose="020F0502020204030204" pitchFamily="34" charset="0"/>
                <a:cs typeface="Arial" pitchFamily="34" charset="0"/>
              </a:rPr>
              <a:t>faudra utiliser le nombre de jours de rupture de stock en médicaments vitaux.</a:t>
            </a:r>
            <a:endParaRPr lang="fr-FR" sz="2600" dirty="0">
              <a:latin typeface="Calibri" panose="020F0502020204030204" pitchFamily="34" charset="0"/>
              <a:cs typeface="Arial" pitchFamily="34" charset="0"/>
            </a:endParaRPr>
          </a:p>
          <a:p>
            <a:endParaRPr lang="fr-FR" dirty="0">
              <a:latin typeface="Calibri" panose="020F0502020204030204" pitchFamily="34" charset="0"/>
            </a:endParaRPr>
          </a:p>
        </p:txBody>
      </p:sp>
    </p:spTree>
    <p:extLst>
      <p:ext uri="{BB962C8B-B14F-4D97-AF65-F5344CB8AC3E}">
        <p14:creationId xmlns:p14="http://schemas.microsoft.com/office/powerpoint/2010/main" val="1517395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23392" y="404664"/>
            <a:ext cx="11372990" cy="6264696"/>
          </a:xfrm>
        </p:spPr>
        <p:txBody>
          <a:bodyPr>
            <a:normAutofit/>
          </a:bodyPr>
          <a:lstStyle/>
          <a:p>
            <a:pPr marL="0" lvl="1" indent="0">
              <a:spcAft>
                <a:spcPts val="600"/>
              </a:spcAft>
              <a:buNone/>
            </a:pPr>
            <a:r>
              <a:rPr lang="fr-FR" sz="3000" b="1" dirty="0">
                <a:solidFill>
                  <a:srgbClr val="C00000"/>
                </a:solidFill>
                <a:latin typeface="Calibri" panose="020F0502020204030204" pitchFamily="34" charset="0"/>
                <a:cs typeface="Arial" pitchFamily="34" charset="0"/>
              </a:rPr>
              <a:t>Exercice 4 </a:t>
            </a:r>
            <a:r>
              <a:rPr lang="fr-FR" sz="3000" b="1" dirty="0" smtClean="0">
                <a:solidFill>
                  <a:srgbClr val="C00000"/>
                </a:solidFill>
                <a:latin typeface="Calibri" panose="020F0502020204030204" pitchFamily="34" charset="0"/>
                <a:cs typeface="Arial" pitchFamily="34" charset="0"/>
              </a:rPr>
              <a:t>(Fin)</a:t>
            </a:r>
            <a:endParaRPr lang="fr-FR" sz="3000" dirty="0">
              <a:solidFill>
                <a:srgbClr val="C00000"/>
              </a:solidFill>
              <a:latin typeface="Calibri" panose="020F0502020204030204" pitchFamily="34" charset="0"/>
            </a:endParaRPr>
          </a:p>
          <a:p>
            <a:pPr marL="342900" lvl="1" indent="-342900" algn="just">
              <a:spcAft>
                <a:spcPts val="600"/>
              </a:spcAft>
              <a:buFont typeface="Arial" pitchFamily="34" charset="0"/>
              <a:buChar char="•"/>
            </a:pPr>
            <a:r>
              <a:rPr lang="fr-FR" sz="3000" dirty="0" smtClean="0">
                <a:latin typeface="Calibri" panose="020F0502020204030204" pitchFamily="34" charset="0"/>
                <a:cs typeface="Arial" pitchFamily="34" charset="0"/>
              </a:rPr>
              <a:t>Si on veut connaître l’efficacité du programme de vaccination chez les enfants de moins de 1 an concernant la rougeole: </a:t>
            </a:r>
            <a:r>
              <a:rPr lang="fr-FR" sz="3000" b="1" i="1" dirty="0" smtClean="0">
                <a:latin typeface="Calibri" panose="020F0502020204030204" pitchFamily="34" charset="0"/>
                <a:cs typeface="Arial" pitchFamily="34" charset="0"/>
              </a:rPr>
              <a:t>il faudra choisir le nombre de nouveaux cas de rougeole détectés, que l’on mettra en relation avec le taux de couverture anti rougeoleuse</a:t>
            </a:r>
            <a:r>
              <a:rPr lang="fr-FR" sz="3000" dirty="0" smtClean="0">
                <a:latin typeface="Calibri" panose="020F0502020204030204" pitchFamily="34" charset="0"/>
                <a:cs typeface="Arial" pitchFamily="34" charset="0"/>
              </a:rPr>
              <a:t>. </a:t>
            </a:r>
          </a:p>
          <a:p>
            <a:pPr marL="0" lvl="1" indent="0" algn="just">
              <a:spcAft>
                <a:spcPts val="600"/>
              </a:spcAft>
              <a:buNone/>
            </a:pPr>
            <a:endParaRPr lang="fr-FR" sz="3000" dirty="0" smtClean="0">
              <a:latin typeface="Calibri" panose="020F0502020204030204" pitchFamily="34" charset="0"/>
              <a:cs typeface="Arial" pitchFamily="34" charset="0"/>
            </a:endParaRPr>
          </a:p>
          <a:p>
            <a:pPr marL="342900" lvl="1" indent="-342900" algn="just">
              <a:spcAft>
                <a:spcPts val="600"/>
              </a:spcAft>
              <a:buFont typeface="Arial" pitchFamily="34" charset="0"/>
              <a:buChar char="•"/>
            </a:pPr>
            <a:r>
              <a:rPr lang="fr-FR" sz="3000" dirty="0" smtClean="0">
                <a:latin typeface="Calibri" panose="020F0502020204030204" pitchFamily="34" charset="0"/>
                <a:cs typeface="Arial" pitchFamily="34" charset="0"/>
              </a:rPr>
              <a:t>Cet indicateur reflète indirectement la valeur des vaccins utilisés (qualité du vaccin, chaîne de froid).</a:t>
            </a:r>
          </a:p>
          <a:p>
            <a:pPr>
              <a:spcAft>
                <a:spcPts val="600"/>
              </a:spcAft>
            </a:pPr>
            <a:endParaRPr lang="fr-FR" sz="3000" dirty="0">
              <a:latin typeface="Calibri" panose="020F0502020204030204" pitchFamily="34" charset="0"/>
            </a:endParaRPr>
          </a:p>
        </p:txBody>
      </p:sp>
    </p:spTree>
    <p:extLst>
      <p:ext uri="{BB962C8B-B14F-4D97-AF65-F5344CB8AC3E}">
        <p14:creationId xmlns:p14="http://schemas.microsoft.com/office/powerpoint/2010/main" val="17891233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4150" y="2715903"/>
            <a:ext cx="11041039" cy="886131"/>
          </a:xfrm>
        </p:spPr>
        <p:txBody>
          <a:bodyPr>
            <a:noAutofit/>
          </a:bodyPr>
          <a:lstStyle/>
          <a:p>
            <a:pPr algn="ctr">
              <a:lnSpc>
                <a:spcPct val="130000"/>
              </a:lnSpc>
            </a:pPr>
            <a:r>
              <a:rPr lang="fr-FR" sz="4400" dirty="0">
                <a:solidFill>
                  <a:srgbClr val="C00000"/>
                </a:solidFill>
                <a:latin typeface="Arial" pitchFamily="34" charset="0"/>
                <a:cs typeface="Arial" pitchFamily="34" charset="0"/>
              </a:rPr>
              <a:t>MERCI POUR VOTRE ATTENTION</a:t>
            </a:r>
            <a:endParaRPr lang="fr-FR" sz="4400" dirty="0">
              <a:latin typeface="Arial" pitchFamily="34" charset="0"/>
              <a:cs typeface="Arial" pitchFamily="34" charset="0"/>
            </a:endParaRPr>
          </a:p>
        </p:txBody>
      </p:sp>
    </p:spTree>
    <p:extLst>
      <p:ext uri="{BB962C8B-B14F-4D97-AF65-F5344CB8AC3E}">
        <p14:creationId xmlns:p14="http://schemas.microsoft.com/office/powerpoint/2010/main" val="2691583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9349" y="116632"/>
            <a:ext cx="11952651" cy="634082"/>
          </a:xfrm>
        </p:spPr>
        <p:txBody>
          <a:bodyPr>
            <a:noAutofit/>
          </a:bodyPr>
          <a:lstStyle/>
          <a:p>
            <a:r>
              <a:rPr lang="fr-FR" sz="3600" b="1" dirty="0">
                <a:solidFill>
                  <a:srgbClr val="C00000"/>
                </a:solidFill>
                <a:latin typeface="Arial" pitchFamily="34" charset="0"/>
                <a:ea typeface="+mn-ea"/>
                <a:cs typeface="Arial" pitchFamily="34" charset="0"/>
              </a:rPr>
              <a:t>Disponibilité des données </a:t>
            </a:r>
            <a:r>
              <a:rPr lang="fr-FR" sz="3600" b="1" dirty="0" smtClean="0">
                <a:solidFill>
                  <a:srgbClr val="C00000"/>
                </a:solidFill>
                <a:latin typeface="Arial" pitchFamily="34" charset="0"/>
                <a:ea typeface="+mn-ea"/>
                <a:cs typeface="Arial" pitchFamily="34" charset="0"/>
              </a:rPr>
              <a:t>utilisables</a:t>
            </a:r>
            <a:endParaRPr lang="fr-FR" sz="3600" b="1" dirty="0">
              <a:solidFill>
                <a:srgbClr val="C00000"/>
              </a:solidFill>
              <a:latin typeface="Arial" pitchFamily="34" charset="0"/>
              <a:ea typeface="+mn-ea"/>
              <a:cs typeface="Arial" pitchFamily="34" charset="0"/>
            </a:endParaRPr>
          </a:p>
        </p:txBody>
      </p:sp>
      <p:sp>
        <p:nvSpPr>
          <p:cNvPr id="3" name="Espace réservé du contenu 2"/>
          <p:cNvSpPr>
            <a:spLocks noGrp="1"/>
          </p:cNvSpPr>
          <p:nvPr>
            <p:ph idx="1"/>
          </p:nvPr>
        </p:nvSpPr>
        <p:spPr>
          <a:xfrm>
            <a:off x="232012" y="895071"/>
            <a:ext cx="11723427" cy="5218345"/>
          </a:xfrm>
        </p:spPr>
        <p:txBody>
          <a:bodyPr>
            <a:noAutofit/>
          </a:bodyPr>
          <a:lstStyle/>
          <a:p>
            <a:pPr marL="0" indent="0" algn="just">
              <a:buNone/>
            </a:pPr>
            <a:r>
              <a:rPr lang="fr-FR" sz="2800" b="1" dirty="0">
                <a:latin typeface="Calibri" panose="020F0502020204030204" pitchFamily="34" charset="0"/>
                <a:cs typeface="Arial" pitchFamily="34" charset="0"/>
              </a:rPr>
              <a:t>L’information sanitaire </a:t>
            </a:r>
            <a:r>
              <a:rPr lang="fr-FR" sz="2800" dirty="0">
                <a:latin typeface="Calibri" panose="020F0502020204030204" pitchFamily="34" charset="0"/>
                <a:cs typeface="Arial" pitchFamily="34" charset="0"/>
              </a:rPr>
              <a:t>est utilisée pour : </a:t>
            </a:r>
          </a:p>
          <a:p>
            <a:pPr marL="457200" indent="-457200" algn="just">
              <a:buFont typeface="Wingdings" panose="05000000000000000000" pitchFamily="2" charset="2"/>
              <a:buChar char="Ø"/>
            </a:pPr>
            <a:r>
              <a:rPr lang="fr-FR" sz="2800" dirty="0" smtClean="0">
                <a:latin typeface="Calibri" panose="020F0502020204030204" pitchFamily="34" charset="0"/>
                <a:cs typeface="Arial" pitchFamily="34" charset="0"/>
              </a:rPr>
              <a:t>La planification</a:t>
            </a:r>
          </a:p>
          <a:p>
            <a:pPr marL="457200" indent="-457200" algn="just">
              <a:buFont typeface="Wingdings" panose="05000000000000000000" pitchFamily="2" charset="2"/>
              <a:buChar char="Ø"/>
            </a:pPr>
            <a:r>
              <a:rPr lang="fr-FR" sz="2800" dirty="0" smtClean="0">
                <a:latin typeface="Calibri" panose="020F0502020204030204" pitchFamily="34" charset="0"/>
                <a:cs typeface="Arial" pitchFamily="34" charset="0"/>
              </a:rPr>
              <a:t>Le  </a:t>
            </a:r>
            <a:r>
              <a:rPr lang="fr-FR" sz="2800" dirty="0">
                <a:latin typeface="Calibri" panose="020F0502020204030204" pitchFamily="34" charset="0"/>
                <a:cs typeface="Arial" pitchFamily="34" charset="0"/>
              </a:rPr>
              <a:t>renseignement des différents indicateurs des politiques et programmes</a:t>
            </a:r>
            <a:r>
              <a:rPr lang="fr-FR" sz="2800" dirty="0" smtClean="0">
                <a:latin typeface="Calibri" panose="020F0502020204030204" pitchFamily="34" charset="0"/>
                <a:cs typeface="Arial" pitchFamily="34" charset="0"/>
              </a:rPr>
              <a:t>;</a:t>
            </a:r>
          </a:p>
          <a:p>
            <a:pPr marL="457200" indent="-457200" algn="just">
              <a:buFont typeface="Wingdings" panose="05000000000000000000" pitchFamily="2" charset="2"/>
              <a:buChar char="Ø"/>
            </a:pPr>
            <a:r>
              <a:rPr lang="fr-FR" sz="2800" dirty="0" smtClean="0">
                <a:latin typeface="Calibri" panose="020F0502020204030204" pitchFamily="34" charset="0"/>
                <a:cs typeface="Arial" pitchFamily="34" charset="0"/>
              </a:rPr>
              <a:t>L’allocation des ressources basées sur les performances des structures sanitaires</a:t>
            </a:r>
          </a:p>
          <a:p>
            <a:pPr marL="457200" indent="-457200" algn="just">
              <a:buFont typeface="Wingdings" panose="05000000000000000000" pitchFamily="2" charset="2"/>
              <a:buChar char="Ø"/>
            </a:pPr>
            <a:r>
              <a:rPr lang="fr-FR" sz="2800" dirty="0" smtClean="0">
                <a:latin typeface="Calibri" panose="020F0502020204030204" pitchFamily="34" charset="0"/>
                <a:cs typeface="Arial" pitchFamily="34" charset="0"/>
              </a:rPr>
              <a:t>La </a:t>
            </a:r>
            <a:r>
              <a:rPr lang="fr-FR" sz="2800" dirty="0">
                <a:latin typeface="Calibri" panose="020F0502020204030204" pitchFamily="34" charset="0"/>
                <a:cs typeface="Arial" pitchFamily="34" charset="0"/>
              </a:rPr>
              <a:t>formulation des requêtes de financement auprès des partenaires </a:t>
            </a:r>
            <a:endParaRPr lang="fr-FR" sz="2800" dirty="0" smtClean="0">
              <a:latin typeface="Calibri" panose="020F0502020204030204" pitchFamily="34" charset="0"/>
              <a:cs typeface="Arial" pitchFamily="34" charset="0"/>
            </a:endParaRPr>
          </a:p>
          <a:p>
            <a:pPr marL="457200" lvl="0" indent="-457200" algn="just">
              <a:buFont typeface="Wingdings" panose="05000000000000000000" pitchFamily="2" charset="2"/>
              <a:buChar char="Ø"/>
            </a:pPr>
            <a:r>
              <a:rPr lang="fr-FR" sz="2800" dirty="0" smtClean="0">
                <a:latin typeface="Calibri" panose="020F0502020204030204" pitchFamily="34" charset="0"/>
                <a:cs typeface="Arial" pitchFamily="34" charset="0"/>
              </a:rPr>
              <a:t>L’élaboration </a:t>
            </a:r>
            <a:r>
              <a:rPr lang="fr-FR" sz="2800" dirty="0">
                <a:latin typeface="Calibri" panose="020F0502020204030204" pitchFamily="34" charset="0"/>
                <a:cs typeface="Arial" pitchFamily="34" charset="0"/>
              </a:rPr>
              <a:t>des plans de développement </a:t>
            </a:r>
            <a:r>
              <a:rPr lang="fr-FR" sz="2800" dirty="0" smtClean="0">
                <a:latin typeface="Calibri" panose="020F0502020204030204" pitchFamily="34" charset="0"/>
                <a:cs typeface="Arial" pitchFamily="34" charset="0"/>
              </a:rPr>
              <a:t>sanitaire, des </a:t>
            </a:r>
            <a:r>
              <a:rPr lang="fr-FR" sz="2800" dirty="0">
                <a:latin typeface="Calibri" panose="020F0502020204030204" pitchFamily="34" charset="0"/>
                <a:cs typeface="Arial" pitchFamily="34" charset="0"/>
              </a:rPr>
              <a:t>plans d’action des districts sanitaires, </a:t>
            </a:r>
            <a:r>
              <a:rPr lang="fr-FR" sz="2800" dirty="0" smtClean="0">
                <a:latin typeface="Calibri" panose="020F0502020204030204" pitchFamily="34" charset="0"/>
                <a:cs typeface="Arial" pitchFamily="34" charset="0"/>
              </a:rPr>
              <a:t>des plans </a:t>
            </a:r>
            <a:r>
              <a:rPr lang="fr-FR" sz="2800" dirty="0">
                <a:latin typeface="Calibri" panose="020F0502020204030204" pitchFamily="34" charset="0"/>
                <a:cs typeface="Arial" pitchFamily="34" charset="0"/>
              </a:rPr>
              <a:t>de riposte contre </a:t>
            </a:r>
            <a:r>
              <a:rPr lang="fr-FR" sz="2800" dirty="0" smtClean="0">
                <a:latin typeface="Calibri" panose="020F0502020204030204" pitchFamily="34" charset="0"/>
                <a:cs typeface="Arial" pitchFamily="34" charset="0"/>
              </a:rPr>
              <a:t>les </a:t>
            </a:r>
            <a:r>
              <a:rPr lang="fr-FR" sz="2800" dirty="0">
                <a:latin typeface="Calibri" panose="020F0502020204030204" pitchFamily="34" charset="0"/>
                <a:cs typeface="Arial" pitchFamily="34" charset="0"/>
              </a:rPr>
              <a:t>épidémies  </a:t>
            </a:r>
            <a:r>
              <a:rPr lang="fr-FR" sz="2800" dirty="0" smtClean="0">
                <a:latin typeface="Calibri" panose="020F0502020204030204" pitchFamily="34" charset="0"/>
                <a:cs typeface="Arial" pitchFamily="34" charset="0"/>
              </a:rPr>
              <a:t>;</a:t>
            </a:r>
          </a:p>
          <a:p>
            <a:pPr marL="457200" indent="-457200" algn="just">
              <a:buFont typeface="Wingdings" panose="05000000000000000000" pitchFamily="2" charset="2"/>
              <a:buChar char="Ø"/>
            </a:pPr>
            <a:r>
              <a:rPr lang="fr-FR" sz="2800" dirty="0">
                <a:latin typeface="Calibri" panose="020F0502020204030204" pitchFamily="34" charset="0"/>
                <a:cs typeface="Arial" pitchFamily="34" charset="0"/>
              </a:rPr>
              <a:t>La réalisation du </a:t>
            </a:r>
            <a:r>
              <a:rPr lang="fr-FR" sz="2800" dirty="0" smtClean="0">
                <a:latin typeface="Calibri" panose="020F0502020204030204" pitchFamily="34" charset="0"/>
                <a:cs typeface="Arial" pitchFamily="34" charset="0"/>
              </a:rPr>
              <a:t>monitoring</a:t>
            </a:r>
            <a:endParaRPr lang="fr-FR" sz="2800" dirty="0">
              <a:latin typeface="Calibri" panose="020F0502020204030204" pitchFamily="34" charset="0"/>
              <a:cs typeface="Arial" pitchFamily="34" charset="0"/>
            </a:endParaRPr>
          </a:p>
        </p:txBody>
      </p:sp>
    </p:spTree>
    <p:extLst>
      <p:ext uri="{BB962C8B-B14F-4D97-AF65-F5344CB8AC3E}">
        <p14:creationId xmlns:p14="http://schemas.microsoft.com/office/powerpoint/2010/main" val="3308121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11952651" cy="791570"/>
          </a:xfrm>
        </p:spPr>
        <p:txBody>
          <a:bodyPr>
            <a:noAutofit/>
          </a:bodyPr>
          <a:lstStyle/>
          <a:p>
            <a:pPr algn="ctr"/>
            <a:r>
              <a:rPr lang="fr-FR" sz="4000" b="1" dirty="0">
                <a:solidFill>
                  <a:srgbClr val="C00000"/>
                </a:solidFill>
                <a:latin typeface="Arial" pitchFamily="34" charset="0"/>
                <a:ea typeface="+mn-ea"/>
                <a:cs typeface="Arial" pitchFamily="34" charset="0"/>
              </a:rPr>
              <a:t>Importance de l’utilisation des </a:t>
            </a:r>
            <a:r>
              <a:rPr lang="fr-FR" sz="4000" b="1" dirty="0" smtClean="0">
                <a:solidFill>
                  <a:srgbClr val="C00000"/>
                </a:solidFill>
                <a:latin typeface="Arial" pitchFamily="34" charset="0"/>
                <a:ea typeface="+mn-ea"/>
                <a:cs typeface="Arial" pitchFamily="34" charset="0"/>
              </a:rPr>
              <a:t>données</a:t>
            </a:r>
            <a:endParaRPr lang="fr-FR" sz="3600" b="1" dirty="0">
              <a:solidFill>
                <a:srgbClr val="C00000"/>
              </a:solidFill>
            </a:endParaRPr>
          </a:p>
        </p:txBody>
      </p:sp>
      <p:sp>
        <p:nvSpPr>
          <p:cNvPr id="3" name="Espace réservé du contenu 2"/>
          <p:cNvSpPr>
            <a:spLocks noGrp="1"/>
          </p:cNvSpPr>
          <p:nvPr>
            <p:ph idx="1"/>
          </p:nvPr>
        </p:nvSpPr>
        <p:spPr>
          <a:xfrm>
            <a:off x="143339" y="1023101"/>
            <a:ext cx="11809312" cy="3985627"/>
          </a:xfrm>
        </p:spPr>
        <p:txBody>
          <a:bodyPr>
            <a:normAutofit fontScale="92500" lnSpcReduction="10000"/>
          </a:bodyPr>
          <a:lstStyle/>
          <a:p>
            <a:pPr lvl="0">
              <a:spcBef>
                <a:spcPts val="0"/>
              </a:spcBef>
              <a:spcAft>
                <a:spcPts val="600"/>
              </a:spcAft>
            </a:pPr>
            <a:r>
              <a:rPr lang="fr-FR" sz="3500" b="1" u="sng" dirty="0">
                <a:latin typeface="Calibri" panose="020F0502020204030204" pitchFamily="34" charset="0"/>
              </a:rPr>
              <a:t>Aide à la </a:t>
            </a:r>
            <a:r>
              <a:rPr lang="fr-FR" sz="3500" b="1" u="sng" dirty="0" smtClean="0">
                <a:latin typeface="Calibri" panose="020F0502020204030204" pitchFamily="34" charset="0"/>
              </a:rPr>
              <a:t>planification</a:t>
            </a:r>
            <a:endParaRPr lang="fr-FR" sz="3500" dirty="0">
              <a:latin typeface="Calibri" panose="020F0502020204030204" pitchFamily="34" charset="0"/>
            </a:endParaRPr>
          </a:p>
          <a:p>
            <a:pPr lvl="1" algn="just">
              <a:spcBef>
                <a:spcPts val="0"/>
              </a:spcBef>
              <a:spcAft>
                <a:spcPts val="600"/>
              </a:spcAft>
              <a:buFont typeface="Wingdings" panose="05000000000000000000" pitchFamily="2" charset="2"/>
              <a:buChar char="Ø"/>
            </a:pPr>
            <a:r>
              <a:rPr lang="fr-FR" sz="3200" dirty="0">
                <a:latin typeface="Calibri" panose="020F0502020204030204" pitchFamily="34" charset="0"/>
                <a:cs typeface="Arial" pitchFamily="34" charset="0"/>
              </a:rPr>
              <a:t>Faire un diagnostic (de la situation)</a:t>
            </a:r>
          </a:p>
          <a:p>
            <a:pPr lvl="1" algn="just">
              <a:spcBef>
                <a:spcPts val="0"/>
              </a:spcBef>
              <a:spcAft>
                <a:spcPts val="600"/>
              </a:spcAft>
              <a:buFont typeface="Wingdings" panose="05000000000000000000" pitchFamily="2" charset="2"/>
              <a:buChar char="Ø"/>
            </a:pPr>
            <a:r>
              <a:rPr lang="fr-FR" sz="3200" dirty="0">
                <a:latin typeface="Calibri" panose="020F0502020204030204" pitchFamily="34" charset="0"/>
                <a:cs typeface="Arial" pitchFamily="34" charset="0"/>
              </a:rPr>
              <a:t>Établir des prévisions (repérage des tendances)</a:t>
            </a:r>
          </a:p>
          <a:p>
            <a:pPr lvl="1" algn="just">
              <a:spcBef>
                <a:spcPts val="0"/>
              </a:spcBef>
              <a:spcAft>
                <a:spcPts val="600"/>
              </a:spcAft>
              <a:buFont typeface="Wingdings" panose="05000000000000000000" pitchFamily="2" charset="2"/>
              <a:buChar char="Ø"/>
            </a:pPr>
            <a:r>
              <a:rPr lang="fr-FR" sz="3200" dirty="0">
                <a:latin typeface="Calibri" panose="020F0502020204030204" pitchFamily="34" charset="0"/>
                <a:cs typeface="Arial" pitchFamily="34" charset="0"/>
              </a:rPr>
              <a:t>Élaborer des scénarii (en général alternatifs)</a:t>
            </a:r>
          </a:p>
          <a:p>
            <a:pPr lvl="1" algn="just">
              <a:spcBef>
                <a:spcPts val="0"/>
              </a:spcBef>
              <a:spcAft>
                <a:spcPts val="600"/>
              </a:spcAft>
              <a:buFont typeface="Wingdings" panose="05000000000000000000" pitchFamily="2" charset="2"/>
              <a:buChar char="Ø"/>
            </a:pPr>
            <a:r>
              <a:rPr lang="fr-FR" sz="3200" dirty="0">
                <a:latin typeface="Calibri" panose="020F0502020204030204" pitchFamily="34" charset="0"/>
                <a:cs typeface="Arial" pitchFamily="34" charset="0"/>
              </a:rPr>
              <a:t>Définir des objectifs réalistes (objectif général, objectifs </a:t>
            </a:r>
            <a:r>
              <a:rPr lang="fr-FR" sz="3200" dirty="0" smtClean="0">
                <a:latin typeface="Calibri" panose="020F0502020204030204" pitchFamily="34" charset="0"/>
                <a:cs typeface="Arial" pitchFamily="34" charset="0"/>
              </a:rPr>
              <a:t>spécifiques) </a:t>
            </a:r>
          </a:p>
          <a:p>
            <a:pPr lvl="1" algn="just">
              <a:spcBef>
                <a:spcPts val="0"/>
              </a:spcBef>
              <a:spcAft>
                <a:spcPts val="600"/>
              </a:spcAft>
              <a:buFont typeface="Wingdings" panose="05000000000000000000" pitchFamily="2" charset="2"/>
              <a:buChar char="Ø"/>
            </a:pPr>
            <a:r>
              <a:rPr lang="fr-FR" sz="3200" dirty="0">
                <a:latin typeface="Calibri" panose="020F0502020204030204" pitchFamily="34" charset="0"/>
                <a:cs typeface="Arial" pitchFamily="34" charset="0"/>
              </a:rPr>
              <a:t>Définir des résultats </a:t>
            </a:r>
            <a:r>
              <a:rPr lang="fr-FR" sz="3200" dirty="0" smtClean="0">
                <a:latin typeface="Calibri" panose="020F0502020204030204" pitchFamily="34" charset="0"/>
                <a:cs typeface="Arial" pitchFamily="34" charset="0"/>
              </a:rPr>
              <a:t>escomptés</a:t>
            </a:r>
            <a:endParaRPr lang="fr-FR" sz="3200" dirty="0">
              <a:latin typeface="Calibri" panose="020F0502020204030204" pitchFamily="34" charset="0"/>
              <a:cs typeface="Arial" pitchFamily="34" charset="0"/>
            </a:endParaRPr>
          </a:p>
          <a:p>
            <a:pPr lvl="1" algn="just">
              <a:spcBef>
                <a:spcPts val="0"/>
              </a:spcBef>
              <a:spcAft>
                <a:spcPts val="600"/>
              </a:spcAft>
              <a:buFont typeface="Wingdings" panose="05000000000000000000" pitchFamily="2" charset="2"/>
              <a:buChar char="Ø"/>
            </a:pPr>
            <a:r>
              <a:rPr lang="fr-FR" sz="3200" dirty="0">
                <a:latin typeface="Calibri" panose="020F0502020204030204" pitchFamily="34" charset="0"/>
                <a:cs typeface="Arial" pitchFamily="34" charset="0"/>
              </a:rPr>
              <a:t>Préparer des stratégies politiques (plus ou moins fondées sur des éléments de preuve selon les domaines traités)</a:t>
            </a:r>
          </a:p>
          <a:p>
            <a:pPr marL="109728" indent="0">
              <a:spcBef>
                <a:spcPts val="0"/>
              </a:spcBef>
              <a:spcAft>
                <a:spcPts val="600"/>
              </a:spcAft>
              <a:buNone/>
            </a:pPr>
            <a:endParaRPr lang="fr-FR" sz="2800" dirty="0">
              <a:latin typeface="Calibri" panose="020F0502020204030204" pitchFamily="34" charset="0"/>
            </a:endParaRPr>
          </a:p>
        </p:txBody>
      </p:sp>
    </p:spTree>
    <p:extLst>
      <p:ext uri="{BB962C8B-B14F-4D97-AF65-F5344CB8AC3E}">
        <p14:creationId xmlns:p14="http://schemas.microsoft.com/office/powerpoint/2010/main" val="12183406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0292" y="1270583"/>
            <a:ext cx="11238418" cy="4243113"/>
          </a:xfrm>
        </p:spPr>
        <p:txBody>
          <a:bodyPr>
            <a:noAutofit/>
          </a:bodyPr>
          <a:lstStyle/>
          <a:p>
            <a:pPr lvl="0" algn="just">
              <a:spcBef>
                <a:spcPts val="0"/>
              </a:spcBef>
              <a:spcAft>
                <a:spcPts val="3000"/>
              </a:spcAft>
            </a:pPr>
            <a:r>
              <a:rPr lang="fr-FR" sz="3200" b="1" u="sng" dirty="0">
                <a:latin typeface="Calibri" panose="020F0502020204030204" pitchFamily="34" charset="0"/>
                <a:cs typeface="Arial" pitchFamily="34" charset="0"/>
              </a:rPr>
              <a:t>Aide à la mise en œuvre </a:t>
            </a:r>
          </a:p>
          <a:p>
            <a:pPr marL="814387" lvl="1" indent="-457200" algn="just">
              <a:spcAft>
                <a:spcPts val="600"/>
              </a:spcAft>
              <a:buFont typeface="Wingdings" panose="05000000000000000000" pitchFamily="2" charset="2"/>
              <a:buChar char="Ø"/>
            </a:pPr>
            <a:r>
              <a:rPr lang="fr-FR" sz="3000" dirty="0">
                <a:latin typeface="Calibri" panose="020F0502020204030204" pitchFamily="34" charset="0"/>
                <a:cs typeface="Arial" pitchFamily="34" charset="0"/>
              </a:rPr>
              <a:t>Planifier des besoins en </a:t>
            </a:r>
            <a:r>
              <a:rPr lang="fr-FR" sz="3000" dirty="0" smtClean="0">
                <a:latin typeface="Calibri" panose="020F0502020204030204" pitchFamily="34" charset="0"/>
                <a:cs typeface="Arial" pitchFamily="34" charset="0"/>
              </a:rPr>
              <a:t>ressources : humaines</a:t>
            </a:r>
            <a:r>
              <a:rPr lang="fr-FR" sz="3000" dirty="0">
                <a:latin typeface="Calibri" panose="020F0502020204030204" pitchFamily="34" charset="0"/>
                <a:cs typeface="Arial" pitchFamily="34" charset="0"/>
              </a:rPr>
              <a:t>,</a:t>
            </a:r>
            <a:r>
              <a:rPr lang="fr-FR" sz="3000" dirty="0" smtClean="0">
                <a:latin typeface="Calibri" panose="020F0502020204030204" pitchFamily="34" charset="0"/>
                <a:cs typeface="Arial" pitchFamily="34" charset="0"/>
              </a:rPr>
              <a:t> matérielles</a:t>
            </a:r>
            <a:r>
              <a:rPr lang="fr-FR" sz="3000" dirty="0">
                <a:latin typeface="Calibri" panose="020F0502020204030204" pitchFamily="34" charset="0"/>
                <a:cs typeface="Arial" pitchFamily="34" charset="0"/>
              </a:rPr>
              <a:t>, techniques et </a:t>
            </a:r>
            <a:r>
              <a:rPr lang="fr-FR" sz="3000" dirty="0" smtClean="0">
                <a:latin typeface="Calibri" panose="020F0502020204030204" pitchFamily="34" charset="0"/>
                <a:cs typeface="Arial" pitchFamily="34" charset="0"/>
              </a:rPr>
              <a:t>logistiques</a:t>
            </a:r>
            <a:r>
              <a:rPr lang="fr-FR" sz="3000" dirty="0">
                <a:latin typeface="Calibri" panose="020F0502020204030204" pitchFamily="34" charset="0"/>
                <a:cs typeface="Arial" pitchFamily="34" charset="0"/>
              </a:rPr>
              <a:t>,</a:t>
            </a:r>
            <a:r>
              <a:rPr lang="fr-FR" sz="3000" dirty="0" smtClean="0">
                <a:latin typeface="Calibri" panose="020F0502020204030204" pitchFamily="34" charset="0"/>
                <a:cs typeface="Arial" pitchFamily="34" charset="0"/>
              </a:rPr>
              <a:t> financières</a:t>
            </a:r>
            <a:r>
              <a:rPr lang="fr-FR" sz="3000" dirty="0">
                <a:latin typeface="Calibri" panose="020F0502020204030204" pitchFamily="34" charset="0"/>
                <a:cs typeface="Arial" pitchFamily="34" charset="0"/>
              </a:rPr>
              <a:t> </a:t>
            </a:r>
            <a:r>
              <a:rPr lang="fr-FR" sz="3000" dirty="0" smtClean="0">
                <a:latin typeface="Calibri" panose="020F0502020204030204" pitchFamily="34" charset="0"/>
                <a:cs typeface="Arial" pitchFamily="34" charset="0"/>
              </a:rPr>
              <a:t>;</a:t>
            </a:r>
            <a:endParaRPr lang="fr-FR" sz="3000" dirty="0">
              <a:latin typeface="Calibri" panose="020F0502020204030204" pitchFamily="34" charset="0"/>
              <a:cs typeface="Arial" pitchFamily="34" charset="0"/>
            </a:endParaRPr>
          </a:p>
          <a:p>
            <a:pPr marL="814387" lvl="1" indent="-457200" algn="just">
              <a:spcAft>
                <a:spcPts val="600"/>
              </a:spcAft>
              <a:buFont typeface="Wingdings" panose="05000000000000000000" pitchFamily="2" charset="2"/>
              <a:buChar char="Ø"/>
            </a:pPr>
            <a:r>
              <a:rPr lang="fr-FR" sz="3000" dirty="0" smtClean="0">
                <a:latin typeface="Calibri" panose="020F0502020204030204" pitchFamily="34" charset="0"/>
                <a:cs typeface="Arial" pitchFamily="34" charset="0"/>
              </a:rPr>
              <a:t>Elaborer les budgets</a:t>
            </a:r>
            <a:r>
              <a:rPr lang="fr-FR" sz="3000" dirty="0">
                <a:latin typeface="Calibri" panose="020F0502020204030204" pitchFamily="34" charset="0"/>
                <a:cs typeface="Arial" pitchFamily="34" charset="0"/>
              </a:rPr>
              <a:t> : </a:t>
            </a:r>
            <a:r>
              <a:rPr lang="fr-FR" sz="3000" dirty="0" smtClean="0">
                <a:latin typeface="Calibri" panose="020F0502020204030204" pitchFamily="34" charset="0"/>
                <a:cs typeface="Arial" pitchFamily="34" charset="0"/>
              </a:rPr>
              <a:t>budget </a:t>
            </a:r>
            <a:r>
              <a:rPr lang="fr-FR" sz="3000" dirty="0">
                <a:latin typeface="Calibri" panose="020F0502020204030204" pitchFamily="34" charset="0"/>
                <a:cs typeface="Arial" pitchFamily="34" charset="0"/>
              </a:rPr>
              <a:t>annuel, </a:t>
            </a:r>
            <a:r>
              <a:rPr lang="fr-FR" sz="3000" dirty="0" smtClean="0">
                <a:latin typeface="Calibri" panose="020F0502020204030204" pitchFamily="34" charset="0"/>
                <a:cs typeface="Arial" pitchFamily="34" charset="0"/>
              </a:rPr>
              <a:t>budget </a:t>
            </a:r>
            <a:r>
              <a:rPr lang="fr-FR" sz="3000" dirty="0">
                <a:latin typeface="Calibri" panose="020F0502020204030204" pitchFamily="34" charset="0"/>
                <a:cs typeface="Arial" pitchFamily="34" charset="0"/>
              </a:rPr>
              <a:t>de programme de santé </a:t>
            </a:r>
            <a:r>
              <a:rPr lang="fr-FR" sz="3000" dirty="0" smtClean="0">
                <a:latin typeface="Calibri" panose="020F0502020204030204" pitchFamily="34" charset="0"/>
                <a:cs typeface="Arial" pitchFamily="34" charset="0"/>
              </a:rPr>
              <a:t>;</a:t>
            </a:r>
            <a:endParaRPr lang="fr-FR" sz="3000" dirty="0">
              <a:latin typeface="Calibri" panose="020F0502020204030204" pitchFamily="34" charset="0"/>
              <a:cs typeface="Arial" pitchFamily="34" charset="0"/>
            </a:endParaRPr>
          </a:p>
          <a:p>
            <a:pPr marL="814387" lvl="1" indent="-457200" algn="just">
              <a:spcAft>
                <a:spcPts val="600"/>
              </a:spcAft>
              <a:buFont typeface="Wingdings" panose="05000000000000000000" pitchFamily="2" charset="2"/>
              <a:buChar char="Ø"/>
            </a:pPr>
            <a:r>
              <a:rPr lang="fr-FR" sz="3000" dirty="0">
                <a:latin typeface="Calibri" panose="020F0502020204030204" pitchFamily="34" charset="0"/>
                <a:cs typeface="Arial" pitchFamily="34" charset="0"/>
              </a:rPr>
              <a:t>Allouer les ressources : </a:t>
            </a:r>
            <a:r>
              <a:rPr lang="fr-FR" sz="3000" dirty="0" smtClean="0">
                <a:latin typeface="Calibri" panose="020F0502020204030204" pitchFamily="34" charset="0"/>
                <a:cs typeface="Arial" pitchFamily="34" charset="0"/>
              </a:rPr>
              <a:t>humaines</a:t>
            </a:r>
            <a:r>
              <a:rPr lang="fr-FR" sz="3000" dirty="0">
                <a:latin typeface="Calibri" panose="020F0502020204030204" pitchFamily="34" charset="0"/>
                <a:cs typeface="Arial" pitchFamily="34" charset="0"/>
              </a:rPr>
              <a:t>,</a:t>
            </a:r>
            <a:r>
              <a:rPr lang="fr-FR" sz="3000" dirty="0" smtClean="0">
                <a:latin typeface="Calibri" panose="020F0502020204030204" pitchFamily="34" charset="0"/>
                <a:cs typeface="Arial" pitchFamily="34" charset="0"/>
              </a:rPr>
              <a:t> matérielles</a:t>
            </a:r>
            <a:r>
              <a:rPr lang="fr-FR" sz="3000" dirty="0">
                <a:latin typeface="Calibri" panose="020F0502020204030204" pitchFamily="34" charset="0"/>
                <a:cs typeface="Arial" pitchFamily="34" charset="0"/>
              </a:rPr>
              <a:t>, techniques et </a:t>
            </a:r>
            <a:r>
              <a:rPr lang="fr-FR" sz="3000" dirty="0" smtClean="0">
                <a:latin typeface="Calibri" panose="020F0502020204030204" pitchFamily="34" charset="0"/>
                <a:cs typeface="Arial" pitchFamily="34" charset="0"/>
              </a:rPr>
              <a:t>logistiques</a:t>
            </a:r>
            <a:r>
              <a:rPr lang="fr-FR" sz="3000" dirty="0">
                <a:latin typeface="Calibri" panose="020F0502020204030204" pitchFamily="34" charset="0"/>
                <a:cs typeface="Arial" pitchFamily="34" charset="0"/>
              </a:rPr>
              <a:t>,</a:t>
            </a:r>
            <a:r>
              <a:rPr lang="fr-FR" sz="3000" dirty="0" smtClean="0">
                <a:latin typeface="Calibri" panose="020F0502020204030204" pitchFamily="34" charset="0"/>
                <a:cs typeface="Arial" pitchFamily="34" charset="0"/>
              </a:rPr>
              <a:t> </a:t>
            </a:r>
            <a:r>
              <a:rPr lang="fr-FR" sz="3000" dirty="0">
                <a:latin typeface="Calibri" panose="020F0502020204030204" pitchFamily="34" charset="0"/>
                <a:cs typeface="Arial" pitchFamily="34" charset="0"/>
              </a:rPr>
              <a:t>f</a:t>
            </a:r>
            <a:r>
              <a:rPr lang="fr-FR" sz="3000" dirty="0" smtClean="0">
                <a:latin typeface="Calibri" panose="020F0502020204030204" pitchFamily="34" charset="0"/>
                <a:cs typeface="Arial" pitchFamily="34" charset="0"/>
              </a:rPr>
              <a:t>inancières</a:t>
            </a:r>
            <a:r>
              <a:rPr lang="fr-FR" sz="3200" dirty="0" smtClean="0">
                <a:latin typeface="Calibri" panose="020F0502020204030204" pitchFamily="34" charset="0"/>
                <a:cs typeface="Arial" pitchFamily="34" charset="0"/>
              </a:rPr>
              <a:t>.</a:t>
            </a:r>
            <a:endParaRPr lang="fr-FR" sz="3200" dirty="0">
              <a:latin typeface="Calibri" panose="020F0502020204030204" pitchFamily="34" charset="0"/>
              <a:cs typeface="Arial" pitchFamily="34" charset="0"/>
            </a:endParaRPr>
          </a:p>
        </p:txBody>
      </p:sp>
      <p:sp>
        <p:nvSpPr>
          <p:cNvPr id="4" name="Titre 1"/>
          <p:cNvSpPr>
            <a:spLocks noGrp="1"/>
          </p:cNvSpPr>
          <p:nvPr>
            <p:ph type="title"/>
          </p:nvPr>
        </p:nvSpPr>
        <p:spPr>
          <a:xfrm>
            <a:off x="0" y="0"/>
            <a:ext cx="11952651" cy="791570"/>
          </a:xfrm>
        </p:spPr>
        <p:txBody>
          <a:bodyPr>
            <a:noAutofit/>
          </a:bodyPr>
          <a:lstStyle/>
          <a:p>
            <a:pPr algn="ctr"/>
            <a:r>
              <a:rPr lang="fr-FR" sz="4000" b="1" dirty="0">
                <a:solidFill>
                  <a:srgbClr val="C00000"/>
                </a:solidFill>
                <a:latin typeface="Arial" pitchFamily="34" charset="0"/>
                <a:ea typeface="+mn-ea"/>
                <a:cs typeface="Arial" pitchFamily="34" charset="0"/>
              </a:rPr>
              <a:t>Importance de l’utilisation des </a:t>
            </a:r>
            <a:r>
              <a:rPr lang="fr-FR" sz="4000" b="1" dirty="0" smtClean="0">
                <a:solidFill>
                  <a:srgbClr val="C00000"/>
                </a:solidFill>
                <a:latin typeface="Arial" pitchFamily="34" charset="0"/>
                <a:ea typeface="+mn-ea"/>
                <a:cs typeface="Arial" pitchFamily="34" charset="0"/>
              </a:rPr>
              <a:t>données</a:t>
            </a:r>
            <a:endParaRPr lang="fr-FR" sz="3600" b="1" dirty="0">
              <a:solidFill>
                <a:srgbClr val="C00000"/>
              </a:solidFill>
            </a:endParaRPr>
          </a:p>
        </p:txBody>
      </p:sp>
    </p:spTree>
    <p:extLst>
      <p:ext uri="{BB962C8B-B14F-4D97-AF65-F5344CB8AC3E}">
        <p14:creationId xmlns:p14="http://schemas.microsoft.com/office/powerpoint/2010/main" val="12208293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2998" y="1176477"/>
            <a:ext cx="11713301" cy="4105207"/>
          </a:xfrm>
        </p:spPr>
        <p:txBody>
          <a:bodyPr>
            <a:noAutofit/>
          </a:bodyPr>
          <a:lstStyle/>
          <a:p>
            <a:pPr lvl="0"/>
            <a:r>
              <a:rPr lang="fr-FR" sz="3200" b="1" u="sng" dirty="0">
                <a:latin typeface="Calibri" panose="020F0502020204030204" pitchFamily="34" charset="0"/>
                <a:cs typeface="Arial" pitchFamily="34" charset="0"/>
              </a:rPr>
              <a:t>Aide au suivi et à </a:t>
            </a:r>
            <a:r>
              <a:rPr lang="fr-FR" sz="3200" b="1" u="sng" dirty="0" smtClean="0">
                <a:latin typeface="Calibri" panose="020F0502020204030204" pitchFamily="34" charset="0"/>
                <a:cs typeface="Arial" pitchFamily="34" charset="0"/>
              </a:rPr>
              <a:t>l’évaluation</a:t>
            </a:r>
            <a:endParaRPr lang="fr-FR" sz="3200" dirty="0">
              <a:latin typeface="Calibri" panose="020F0502020204030204" pitchFamily="34" charset="0"/>
            </a:endParaRPr>
          </a:p>
          <a:p>
            <a:pPr lvl="1" algn="just">
              <a:spcAft>
                <a:spcPts val="1200"/>
              </a:spcAft>
              <a:buFont typeface="Wingdings" panose="05000000000000000000" pitchFamily="2" charset="2"/>
              <a:buChar char="Ø"/>
            </a:pPr>
            <a:r>
              <a:rPr lang="fr-FR" sz="3000" dirty="0">
                <a:latin typeface="Calibri" panose="020F0502020204030204" pitchFamily="34" charset="0"/>
                <a:cs typeface="Arial" pitchFamily="34" charset="0"/>
              </a:rPr>
              <a:t>Apprécier la stratégie employée ;</a:t>
            </a:r>
          </a:p>
          <a:p>
            <a:pPr lvl="1" algn="just">
              <a:spcAft>
                <a:spcPts val="1200"/>
              </a:spcAft>
              <a:buFont typeface="Wingdings" panose="05000000000000000000" pitchFamily="2" charset="2"/>
              <a:buChar char="Ø"/>
            </a:pPr>
            <a:r>
              <a:rPr lang="fr-FR" sz="3000" dirty="0">
                <a:latin typeface="Calibri" panose="020F0502020204030204" pitchFamily="34" charset="0"/>
                <a:cs typeface="Arial" pitchFamily="34" charset="0"/>
              </a:rPr>
              <a:t>Mesurer le degré de réalisation des objectifs (global, </a:t>
            </a:r>
            <a:r>
              <a:rPr lang="fr-FR" sz="3000" dirty="0" smtClean="0">
                <a:latin typeface="Calibri" panose="020F0502020204030204" pitchFamily="34" charset="0"/>
                <a:cs typeface="Arial" pitchFamily="34" charset="0"/>
              </a:rPr>
              <a:t>spécifiques</a:t>
            </a:r>
            <a:r>
              <a:rPr lang="fr-FR" sz="3000" dirty="0">
                <a:latin typeface="Calibri" panose="020F0502020204030204" pitchFamily="34" charset="0"/>
                <a:cs typeface="Arial" pitchFamily="34" charset="0"/>
              </a:rPr>
              <a:t>)</a:t>
            </a:r>
            <a:endParaRPr lang="fr-FR" sz="3000" dirty="0" smtClean="0">
              <a:latin typeface="Calibri" panose="020F0502020204030204" pitchFamily="34" charset="0"/>
              <a:cs typeface="Arial" pitchFamily="34" charset="0"/>
            </a:endParaRPr>
          </a:p>
          <a:p>
            <a:pPr lvl="1" algn="just">
              <a:spcAft>
                <a:spcPts val="1200"/>
              </a:spcAft>
              <a:buFont typeface="Wingdings" panose="05000000000000000000" pitchFamily="2" charset="2"/>
              <a:buChar char="Ø"/>
            </a:pPr>
            <a:r>
              <a:rPr lang="fr-FR" sz="3000" dirty="0" smtClean="0">
                <a:latin typeface="Calibri" panose="020F0502020204030204" pitchFamily="34" charset="0"/>
                <a:cs typeface="Arial" pitchFamily="34" charset="0"/>
              </a:rPr>
              <a:t>Mesurer le degré d’atteinte des résultats escomptés </a:t>
            </a:r>
            <a:r>
              <a:rPr lang="fr-FR" sz="3000" dirty="0">
                <a:latin typeface="Calibri" panose="020F0502020204030204" pitchFamily="34" charset="0"/>
                <a:cs typeface="Arial" pitchFamily="34" charset="0"/>
              </a:rPr>
              <a:t> ;</a:t>
            </a:r>
          </a:p>
          <a:p>
            <a:pPr lvl="1" algn="just">
              <a:spcAft>
                <a:spcPts val="1200"/>
              </a:spcAft>
              <a:buFont typeface="Wingdings" panose="05000000000000000000" pitchFamily="2" charset="2"/>
              <a:buChar char="Ø"/>
            </a:pPr>
            <a:r>
              <a:rPr lang="fr-FR" sz="3000" dirty="0">
                <a:latin typeface="Calibri" panose="020F0502020204030204" pitchFamily="34" charset="0"/>
                <a:cs typeface="Arial" pitchFamily="34" charset="0"/>
              </a:rPr>
              <a:t>Evaluer les performances de gestion en vue d’une révision éventuelle de la stratégie, du mode de gestion et donc d’une nouvelle prise décision ou/et </a:t>
            </a:r>
            <a:r>
              <a:rPr lang="fr-FR" sz="3000" dirty="0" smtClean="0">
                <a:latin typeface="Calibri" panose="020F0502020204030204" pitchFamily="34" charset="0"/>
                <a:cs typeface="Arial" pitchFamily="34" charset="0"/>
              </a:rPr>
              <a:t>planification</a:t>
            </a:r>
            <a:r>
              <a:rPr lang="fr-FR" sz="3200" dirty="0">
                <a:latin typeface="Calibri" panose="020F0502020204030204" pitchFamily="34" charset="0"/>
                <a:cs typeface="Arial" pitchFamily="34" charset="0"/>
              </a:rPr>
              <a:t>.</a:t>
            </a:r>
          </a:p>
          <a:p>
            <a:pPr marL="0" indent="0">
              <a:buNone/>
            </a:pPr>
            <a:endParaRPr lang="fr-FR" sz="3200" dirty="0">
              <a:latin typeface="Calibri" panose="020F0502020204030204" pitchFamily="34" charset="0"/>
            </a:endParaRPr>
          </a:p>
        </p:txBody>
      </p:sp>
      <p:sp>
        <p:nvSpPr>
          <p:cNvPr id="4" name="Titre 1"/>
          <p:cNvSpPr>
            <a:spLocks noGrp="1"/>
          </p:cNvSpPr>
          <p:nvPr>
            <p:ph type="title"/>
          </p:nvPr>
        </p:nvSpPr>
        <p:spPr>
          <a:xfrm>
            <a:off x="0" y="0"/>
            <a:ext cx="11952651" cy="791570"/>
          </a:xfrm>
        </p:spPr>
        <p:txBody>
          <a:bodyPr>
            <a:noAutofit/>
          </a:bodyPr>
          <a:lstStyle/>
          <a:p>
            <a:pPr algn="ctr"/>
            <a:r>
              <a:rPr lang="fr-FR" sz="4000" b="1" dirty="0">
                <a:solidFill>
                  <a:srgbClr val="C00000"/>
                </a:solidFill>
                <a:latin typeface="Arial" pitchFamily="34" charset="0"/>
                <a:ea typeface="+mn-ea"/>
                <a:cs typeface="Arial" pitchFamily="34" charset="0"/>
              </a:rPr>
              <a:t>Importance de l’utilisation des </a:t>
            </a:r>
            <a:r>
              <a:rPr lang="fr-FR" sz="4000" b="1" dirty="0" smtClean="0">
                <a:solidFill>
                  <a:srgbClr val="C00000"/>
                </a:solidFill>
                <a:latin typeface="Arial" pitchFamily="34" charset="0"/>
                <a:ea typeface="+mn-ea"/>
                <a:cs typeface="Arial" pitchFamily="34" charset="0"/>
              </a:rPr>
              <a:t>données</a:t>
            </a:r>
            <a:endParaRPr lang="fr-FR" sz="3600" b="1" dirty="0">
              <a:solidFill>
                <a:srgbClr val="C00000"/>
              </a:solidFill>
            </a:endParaRPr>
          </a:p>
        </p:txBody>
      </p:sp>
    </p:spTree>
    <p:extLst>
      <p:ext uri="{BB962C8B-B14F-4D97-AF65-F5344CB8AC3E}">
        <p14:creationId xmlns:p14="http://schemas.microsoft.com/office/powerpoint/2010/main" val="3251045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30419" y="1023581"/>
            <a:ext cx="11425269" cy="5281685"/>
          </a:xfrm>
        </p:spPr>
        <p:txBody>
          <a:bodyPr>
            <a:normAutofit/>
          </a:bodyPr>
          <a:lstStyle/>
          <a:p>
            <a:pPr lvl="0">
              <a:spcBef>
                <a:spcPts val="600"/>
              </a:spcBef>
              <a:spcAft>
                <a:spcPts val="600"/>
              </a:spcAft>
            </a:pPr>
            <a:r>
              <a:rPr lang="fr-FR" sz="3200" b="1" u="sng" dirty="0">
                <a:latin typeface="Calibri" panose="020F0502020204030204" pitchFamily="34" charset="0"/>
                <a:cs typeface="Arial" pitchFamily="34" charset="0"/>
              </a:rPr>
              <a:t>Aide l’optimisation de l’affectation de ressources</a:t>
            </a:r>
            <a:r>
              <a:rPr lang="fr-FR" sz="3200" b="1" u="sng" dirty="0">
                <a:latin typeface="Calibri" panose="020F0502020204030204" pitchFamily="34" charset="0"/>
              </a:rPr>
              <a:t> </a:t>
            </a:r>
            <a:endParaRPr lang="fr-FR" sz="3200" b="1" u="sng" dirty="0" smtClean="0">
              <a:latin typeface="Calibri" panose="020F0502020204030204" pitchFamily="34" charset="0"/>
            </a:endParaRPr>
          </a:p>
          <a:p>
            <a:pPr lvl="1">
              <a:spcBef>
                <a:spcPts val="600"/>
              </a:spcBef>
              <a:spcAft>
                <a:spcPts val="600"/>
              </a:spcAft>
              <a:buFont typeface="Wingdings" panose="05000000000000000000" pitchFamily="2" charset="2"/>
              <a:buChar char="Ø"/>
            </a:pPr>
            <a:r>
              <a:rPr lang="fr-FR" sz="3000" dirty="0" smtClean="0">
                <a:latin typeface="Calibri" panose="020F0502020204030204" pitchFamily="34" charset="0"/>
                <a:cs typeface="Arial" pitchFamily="34" charset="0"/>
              </a:rPr>
              <a:t>Fournir </a:t>
            </a:r>
            <a:r>
              <a:rPr lang="fr-FR" sz="3000" dirty="0">
                <a:latin typeface="Calibri" panose="020F0502020204030204" pitchFamily="34" charset="0"/>
                <a:cs typeface="Arial" pitchFamily="34" charset="0"/>
              </a:rPr>
              <a:t>les données complémentaires sur les besoins de la population </a:t>
            </a:r>
            <a:r>
              <a:rPr lang="fr-FR" sz="3000" dirty="0" smtClean="0">
                <a:latin typeface="Calibri" panose="020F0502020204030204" pitchFamily="34" charset="0"/>
                <a:cs typeface="Arial" pitchFamily="34" charset="0"/>
              </a:rPr>
              <a:t>;</a:t>
            </a:r>
            <a:endParaRPr lang="fr-FR" sz="3000" dirty="0">
              <a:latin typeface="Calibri" panose="020F0502020204030204" pitchFamily="34" charset="0"/>
              <a:cs typeface="Arial" pitchFamily="34" charset="0"/>
            </a:endParaRPr>
          </a:p>
          <a:p>
            <a:pPr lvl="1" algn="just">
              <a:spcBef>
                <a:spcPts val="600"/>
              </a:spcBef>
              <a:spcAft>
                <a:spcPts val="600"/>
              </a:spcAft>
              <a:buFont typeface="Wingdings" panose="05000000000000000000" pitchFamily="2" charset="2"/>
              <a:buChar char="Ø"/>
            </a:pPr>
            <a:r>
              <a:rPr lang="fr-FR" sz="3200" dirty="0" smtClean="0">
                <a:latin typeface="Calibri" panose="020F0502020204030204" pitchFamily="34" charset="0"/>
                <a:cs typeface="Arial" pitchFamily="34" charset="0"/>
              </a:rPr>
              <a:t>Réaliser </a:t>
            </a:r>
            <a:r>
              <a:rPr lang="fr-FR" sz="3200" dirty="0">
                <a:latin typeface="Calibri" panose="020F0502020204030204" pitchFamily="34" charset="0"/>
                <a:cs typeface="Arial" pitchFamily="34" charset="0"/>
              </a:rPr>
              <a:t>le profil de pauvreté des populations concernées (pauvreté en général et spécifiquement en santé</a:t>
            </a:r>
            <a:r>
              <a:rPr lang="fr-FR" sz="3200" dirty="0" smtClean="0">
                <a:latin typeface="Calibri" panose="020F0502020204030204" pitchFamily="34" charset="0"/>
                <a:cs typeface="Arial" pitchFamily="34" charset="0"/>
              </a:rPr>
              <a:t>).</a:t>
            </a:r>
          </a:p>
          <a:p>
            <a:pPr lvl="1" algn="just">
              <a:spcBef>
                <a:spcPts val="600"/>
              </a:spcBef>
              <a:spcAft>
                <a:spcPts val="600"/>
              </a:spcAft>
              <a:buFont typeface="Wingdings" panose="05000000000000000000" pitchFamily="2" charset="2"/>
              <a:buChar char="Ø"/>
            </a:pPr>
            <a:r>
              <a:rPr lang="fr-FR" sz="3200" dirty="0">
                <a:latin typeface="Calibri" panose="020F0502020204030204" pitchFamily="34" charset="0"/>
                <a:cs typeface="Arial" pitchFamily="34" charset="0"/>
              </a:rPr>
              <a:t>Utiliser les informations de la carte sanitaire </a:t>
            </a:r>
            <a:r>
              <a:rPr lang="fr-FR" sz="3200" dirty="0" smtClean="0">
                <a:latin typeface="Calibri" panose="020F0502020204030204" pitchFamily="34" charset="0"/>
                <a:cs typeface="Arial" pitchFamily="34" charset="0"/>
              </a:rPr>
              <a:t>;</a:t>
            </a:r>
            <a:endParaRPr lang="fr-FR" sz="3200" dirty="0">
              <a:latin typeface="Calibri" panose="020F0502020204030204" pitchFamily="34" charset="0"/>
              <a:cs typeface="Arial" pitchFamily="34" charset="0"/>
            </a:endParaRPr>
          </a:p>
          <a:p>
            <a:pPr lvl="1" algn="just">
              <a:spcBef>
                <a:spcPts val="600"/>
              </a:spcBef>
              <a:spcAft>
                <a:spcPts val="600"/>
              </a:spcAft>
              <a:buFont typeface="Wingdings" panose="05000000000000000000" pitchFamily="2" charset="2"/>
              <a:buChar char="Ø"/>
            </a:pPr>
            <a:r>
              <a:rPr lang="fr-FR" sz="3200" dirty="0">
                <a:latin typeface="Calibri" panose="020F0502020204030204" pitchFamily="34" charset="0"/>
                <a:cs typeface="Arial" pitchFamily="34" charset="0"/>
              </a:rPr>
              <a:t> Faire des analyses plus spécifiques par rapport à des choix d’indicateurs sanitaires ciblés au niveau national, régional ou/et de certains districts sanitaires moins favorisés ;</a:t>
            </a:r>
          </a:p>
          <a:p>
            <a:pPr lvl="1" algn="just">
              <a:spcBef>
                <a:spcPts val="600"/>
              </a:spcBef>
              <a:spcAft>
                <a:spcPts val="600"/>
              </a:spcAft>
            </a:pPr>
            <a:endParaRPr lang="fr-FR" sz="3200" dirty="0">
              <a:latin typeface="Calibri" panose="020F0502020204030204" pitchFamily="34" charset="0"/>
              <a:cs typeface="Arial" pitchFamily="34" charset="0"/>
            </a:endParaRPr>
          </a:p>
        </p:txBody>
      </p:sp>
      <p:sp>
        <p:nvSpPr>
          <p:cNvPr id="4" name="Titre 1"/>
          <p:cNvSpPr>
            <a:spLocks noGrp="1"/>
          </p:cNvSpPr>
          <p:nvPr>
            <p:ph type="title"/>
          </p:nvPr>
        </p:nvSpPr>
        <p:spPr>
          <a:xfrm>
            <a:off x="0" y="0"/>
            <a:ext cx="11952651" cy="791570"/>
          </a:xfrm>
        </p:spPr>
        <p:txBody>
          <a:bodyPr>
            <a:noAutofit/>
          </a:bodyPr>
          <a:lstStyle/>
          <a:p>
            <a:pPr algn="ctr"/>
            <a:r>
              <a:rPr lang="fr-FR" sz="4000" b="1" dirty="0">
                <a:solidFill>
                  <a:srgbClr val="C00000"/>
                </a:solidFill>
                <a:latin typeface="Arial" pitchFamily="34" charset="0"/>
                <a:ea typeface="+mn-ea"/>
                <a:cs typeface="Arial" pitchFamily="34" charset="0"/>
              </a:rPr>
              <a:t>Importance de l’utilisation des </a:t>
            </a:r>
            <a:r>
              <a:rPr lang="fr-FR" sz="4000" b="1" dirty="0" smtClean="0">
                <a:solidFill>
                  <a:srgbClr val="C00000"/>
                </a:solidFill>
                <a:latin typeface="Arial" pitchFamily="34" charset="0"/>
                <a:ea typeface="+mn-ea"/>
                <a:cs typeface="Arial" pitchFamily="34" charset="0"/>
              </a:rPr>
              <a:t>données</a:t>
            </a:r>
            <a:endParaRPr lang="fr-FR" sz="3600" b="1" dirty="0">
              <a:solidFill>
                <a:srgbClr val="C00000"/>
              </a:solidFill>
            </a:endParaRPr>
          </a:p>
        </p:txBody>
      </p:sp>
    </p:spTree>
    <p:extLst>
      <p:ext uri="{BB962C8B-B14F-4D97-AF65-F5344CB8AC3E}">
        <p14:creationId xmlns:p14="http://schemas.microsoft.com/office/powerpoint/2010/main" val="29911992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30789" y="791570"/>
            <a:ext cx="11716090" cy="5413287"/>
          </a:xfrm>
        </p:spPr>
        <p:txBody>
          <a:bodyPr>
            <a:noAutofit/>
          </a:bodyPr>
          <a:lstStyle/>
          <a:p>
            <a:pPr lvl="0">
              <a:spcBef>
                <a:spcPts val="0"/>
              </a:spcBef>
              <a:spcAft>
                <a:spcPts val="600"/>
              </a:spcAft>
            </a:pPr>
            <a:r>
              <a:rPr lang="fr-FR" sz="3000" b="1" u="sng" dirty="0">
                <a:latin typeface="Calibri" panose="020F0502020204030204" pitchFamily="34" charset="0"/>
                <a:cs typeface="Arial" pitchFamily="34" charset="0"/>
              </a:rPr>
              <a:t>Surveillance </a:t>
            </a:r>
            <a:r>
              <a:rPr lang="fr-FR" sz="3000" b="1" u="sng" dirty="0" smtClean="0">
                <a:latin typeface="Calibri" panose="020F0502020204030204" pitchFamily="34" charset="0"/>
                <a:cs typeface="Arial" pitchFamily="34" charset="0"/>
              </a:rPr>
              <a:t>épidémiologique</a:t>
            </a:r>
            <a:endParaRPr lang="fr-FR" sz="3000" b="1" u="sng" dirty="0">
              <a:latin typeface="Calibri" panose="020F0502020204030204" pitchFamily="34" charset="0"/>
              <a:cs typeface="Arial" pitchFamily="34" charset="0"/>
            </a:endParaRPr>
          </a:p>
          <a:p>
            <a:pPr lvl="1" algn="just">
              <a:spcAft>
                <a:spcPts val="1200"/>
              </a:spcAft>
            </a:pPr>
            <a:r>
              <a:rPr lang="fr-FR" sz="2800" dirty="0">
                <a:latin typeface="Calibri" panose="020F0502020204030204" pitchFamily="34" charset="0"/>
                <a:cs typeface="Arial" pitchFamily="34" charset="0"/>
              </a:rPr>
              <a:t>Détecter tout événement ou situation pathologique dans une zone géographique précise </a:t>
            </a:r>
            <a:r>
              <a:rPr lang="fr-FR" sz="2800" dirty="0" smtClean="0">
                <a:latin typeface="Calibri" panose="020F0502020204030204" pitchFamily="34" charset="0"/>
                <a:cs typeface="Arial" pitchFamily="34" charset="0"/>
              </a:rPr>
              <a:t>;</a:t>
            </a:r>
            <a:endParaRPr lang="fr-FR" sz="2800" dirty="0">
              <a:latin typeface="Calibri" panose="020F0502020204030204" pitchFamily="34" charset="0"/>
              <a:cs typeface="Arial" pitchFamily="34" charset="0"/>
            </a:endParaRPr>
          </a:p>
          <a:p>
            <a:pPr lvl="1" algn="just">
              <a:spcAft>
                <a:spcPts val="1200"/>
              </a:spcAft>
            </a:pPr>
            <a:r>
              <a:rPr lang="fr-FR" sz="2800" dirty="0">
                <a:latin typeface="Calibri" panose="020F0502020204030204" pitchFamily="34" charset="0"/>
                <a:cs typeface="Arial" pitchFamily="34" charset="0"/>
              </a:rPr>
              <a:t>Assurer la  circulation de l’information sanitaire entre les cellules de crise  et les différents niveaux de la pyramide sanitaire  </a:t>
            </a:r>
            <a:r>
              <a:rPr lang="fr-FR" sz="2800" dirty="0" smtClean="0">
                <a:latin typeface="Calibri" panose="020F0502020204030204" pitchFamily="34" charset="0"/>
                <a:cs typeface="Arial" pitchFamily="34" charset="0"/>
              </a:rPr>
              <a:t>;</a:t>
            </a:r>
          </a:p>
          <a:p>
            <a:pPr lvl="1" algn="just">
              <a:spcAft>
                <a:spcPts val="1200"/>
              </a:spcAft>
            </a:pPr>
            <a:r>
              <a:rPr lang="fr-FR" sz="2800" dirty="0">
                <a:latin typeface="Calibri" panose="020F0502020204030204" pitchFamily="34" charset="0"/>
                <a:cs typeface="Arial" pitchFamily="34" charset="0"/>
              </a:rPr>
              <a:t>Assurer une réponse immédiate du processus décisionnel en fonction des informations permanentes qui remontent du niveau local (nouveaux cas détectés, mesures prophylactiques prises, …) </a:t>
            </a:r>
            <a:r>
              <a:rPr lang="fr-FR" sz="2800" dirty="0" smtClean="0">
                <a:latin typeface="Calibri" panose="020F0502020204030204" pitchFamily="34" charset="0"/>
                <a:cs typeface="Arial" pitchFamily="34" charset="0"/>
              </a:rPr>
              <a:t>;</a:t>
            </a:r>
            <a:endParaRPr lang="fr-FR" sz="2800" dirty="0">
              <a:latin typeface="Calibri" panose="020F0502020204030204" pitchFamily="34" charset="0"/>
              <a:cs typeface="Arial" pitchFamily="34" charset="0"/>
            </a:endParaRPr>
          </a:p>
          <a:p>
            <a:pPr lvl="1" algn="just">
              <a:spcAft>
                <a:spcPts val="1200"/>
              </a:spcAft>
            </a:pPr>
            <a:r>
              <a:rPr lang="fr-FR" sz="2800" dirty="0">
                <a:latin typeface="Calibri" panose="020F0502020204030204" pitchFamily="34" charset="0"/>
                <a:cs typeface="Arial" pitchFamily="34" charset="0"/>
              </a:rPr>
              <a:t> Diffuser l'Information par voie de presse et autres media (radios, télé,…) à tous les niveaux du système</a:t>
            </a:r>
            <a:r>
              <a:rPr lang="fr-FR" sz="2800" dirty="0" smtClean="0">
                <a:latin typeface="Calibri" panose="020F0502020204030204" pitchFamily="34" charset="0"/>
                <a:cs typeface="Arial" pitchFamily="34" charset="0"/>
              </a:rPr>
              <a:t>.</a:t>
            </a:r>
            <a:endParaRPr lang="fr-FR" sz="2800" dirty="0">
              <a:latin typeface="Calibri" panose="020F0502020204030204" pitchFamily="34" charset="0"/>
              <a:cs typeface="Arial" pitchFamily="34" charset="0"/>
            </a:endParaRPr>
          </a:p>
          <a:p>
            <a:pPr marL="393192" lvl="1" indent="0" algn="just">
              <a:buNone/>
            </a:pPr>
            <a:endParaRPr lang="fr-FR" sz="3000" dirty="0">
              <a:latin typeface="Calibri" panose="020F0502020204030204" pitchFamily="34" charset="0"/>
              <a:cs typeface="Arial" pitchFamily="34" charset="0"/>
            </a:endParaRPr>
          </a:p>
        </p:txBody>
      </p:sp>
      <p:sp>
        <p:nvSpPr>
          <p:cNvPr id="4" name="Titre 1"/>
          <p:cNvSpPr>
            <a:spLocks noGrp="1"/>
          </p:cNvSpPr>
          <p:nvPr>
            <p:ph type="title"/>
          </p:nvPr>
        </p:nvSpPr>
        <p:spPr>
          <a:xfrm>
            <a:off x="0" y="0"/>
            <a:ext cx="11952651" cy="791570"/>
          </a:xfrm>
        </p:spPr>
        <p:txBody>
          <a:bodyPr>
            <a:noAutofit/>
          </a:bodyPr>
          <a:lstStyle/>
          <a:p>
            <a:pPr algn="ctr"/>
            <a:r>
              <a:rPr lang="fr-FR" sz="4000" b="1" dirty="0">
                <a:solidFill>
                  <a:srgbClr val="C00000"/>
                </a:solidFill>
                <a:latin typeface="Arial" pitchFamily="34" charset="0"/>
                <a:ea typeface="+mn-ea"/>
                <a:cs typeface="Arial" pitchFamily="34" charset="0"/>
              </a:rPr>
              <a:t>Importance de l’utilisation des </a:t>
            </a:r>
            <a:r>
              <a:rPr lang="fr-FR" sz="4000" b="1" dirty="0" smtClean="0">
                <a:solidFill>
                  <a:srgbClr val="C00000"/>
                </a:solidFill>
                <a:latin typeface="Arial" pitchFamily="34" charset="0"/>
                <a:ea typeface="+mn-ea"/>
                <a:cs typeface="Arial" pitchFamily="34" charset="0"/>
              </a:rPr>
              <a:t>données</a:t>
            </a:r>
            <a:endParaRPr lang="fr-FR" sz="3600" b="1" dirty="0">
              <a:solidFill>
                <a:srgbClr val="C00000"/>
              </a:solidFill>
            </a:endParaRPr>
          </a:p>
        </p:txBody>
      </p:sp>
    </p:spTree>
    <p:extLst>
      <p:ext uri="{BB962C8B-B14F-4D97-AF65-F5344CB8AC3E}">
        <p14:creationId xmlns:p14="http://schemas.microsoft.com/office/powerpoint/2010/main" val="42230343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3392" y="0"/>
            <a:ext cx="10972800" cy="750714"/>
          </a:xfrm>
        </p:spPr>
        <p:txBody>
          <a:bodyPr>
            <a:normAutofit/>
          </a:bodyPr>
          <a:lstStyle/>
          <a:p>
            <a:r>
              <a:rPr lang="fr-FR" sz="3600" b="1" dirty="0">
                <a:solidFill>
                  <a:srgbClr val="C00000"/>
                </a:solidFill>
                <a:latin typeface="Arial" pitchFamily="34" charset="0"/>
                <a:ea typeface="+mn-ea"/>
                <a:cs typeface="Arial" pitchFamily="34" charset="0"/>
              </a:rPr>
              <a:t>Niveaux d’utilisation des données</a:t>
            </a:r>
          </a:p>
        </p:txBody>
      </p:sp>
      <p:pic>
        <p:nvPicPr>
          <p:cNvPr id="4" name="Espace réservé du contenu 3"/>
          <p:cNvPicPr>
            <a:picLocks noGrp="1"/>
          </p:cNvPicPr>
          <p:nvPr>
            <p:ph idx="1"/>
          </p:nvPr>
        </p:nvPicPr>
        <p:blipFill>
          <a:blip r:embed="rId2"/>
          <a:stretch>
            <a:fillRect/>
          </a:stretch>
        </p:blipFill>
        <p:spPr>
          <a:xfrm>
            <a:off x="143339" y="836712"/>
            <a:ext cx="11809312" cy="5904656"/>
          </a:xfrm>
          <a:prstGeom prst="rect">
            <a:avLst/>
          </a:prstGeom>
          <a:ln w="19050">
            <a:solidFill>
              <a:srgbClr val="92D050"/>
            </a:solidFill>
          </a:ln>
        </p:spPr>
      </p:pic>
    </p:spTree>
    <p:extLst>
      <p:ext uri="{BB962C8B-B14F-4D97-AF65-F5344CB8AC3E}">
        <p14:creationId xmlns:p14="http://schemas.microsoft.com/office/powerpoint/2010/main" val="34043117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42529</TotalTime>
  <Words>1153</Words>
  <Application>Microsoft Office PowerPoint</Application>
  <PresentationFormat>Grand écran</PresentationFormat>
  <Paragraphs>179</Paragraphs>
  <Slides>24</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24</vt:i4>
      </vt:variant>
    </vt:vector>
  </HeadingPairs>
  <TitlesOfParts>
    <vt:vector size="33" baseType="lpstr">
      <vt:lpstr>Arial</vt:lpstr>
      <vt:lpstr>Calibri</vt:lpstr>
      <vt:lpstr>Lucida Sans Unicode</vt:lpstr>
      <vt:lpstr>Times New Roman</vt:lpstr>
      <vt:lpstr>Verdana</vt:lpstr>
      <vt:lpstr>Wingdings</vt:lpstr>
      <vt:lpstr>Wingdings 2</vt:lpstr>
      <vt:lpstr>Wingdings 3</vt:lpstr>
      <vt:lpstr>Concourse</vt:lpstr>
      <vt:lpstr>MODULE 5 : UTILISATION DE L’INFORMATION SANITAIRE</vt:lpstr>
      <vt:lpstr>Objectifs d'apprentissage </vt:lpstr>
      <vt:lpstr>Disponibilité des données utilisables</vt:lpstr>
      <vt:lpstr>Importance de l’utilisation des données</vt:lpstr>
      <vt:lpstr>Importance de l’utilisation des données</vt:lpstr>
      <vt:lpstr>Importance de l’utilisation des données</vt:lpstr>
      <vt:lpstr>Importance de l’utilisation des données</vt:lpstr>
      <vt:lpstr>Importance de l’utilisation des données</vt:lpstr>
      <vt:lpstr>Niveaux d’utilisation des données</vt:lpstr>
      <vt:lpstr>Canaux de diffusion des données</vt:lpstr>
      <vt:lpstr>Obstacles à l’utilisation des données</vt:lpstr>
      <vt:lpstr>Obstacles à l’utilisation des données</vt:lpstr>
      <vt:lpstr>Exercice1</vt:lpstr>
      <vt:lpstr>Présentation PowerPoint</vt:lpstr>
      <vt:lpstr>Exercice 2 </vt:lpstr>
      <vt:lpstr>Exercice 3: cas pratique de diagnostic de situation </vt:lpstr>
      <vt:lpstr>Présentation PowerPoint</vt:lpstr>
      <vt:lpstr>Présentation PowerPoint</vt:lpstr>
      <vt:lpstr>Exercice 4 : cas pratique</vt:lpstr>
      <vt:lpstr>Présentation PowerPoint</vt:lpstr>
      <vt:lpstr>Présentation PowerPoint</vt:lpstr>
      <vt:lpstr>Présentation PowerPoint</vt:lpstr>
      <vt:lpstr>Présentation PowerPoint</vt:lpstr>
      <vt:lpstr>MERCI POUR VOTRE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FORMATION DES ACTEURS SUR LE SYSTÈME NATIONAL D’INFORMATION SANITAIRE DU BURKINA FASO</dc:title>
  <dc:creator>ZONGO</dc:creator>
  <cp:lastModifiedBy>Soumaïla TRAORE</cp:lastModifiedBy>
  <cp:revision>245</cp:revision>
  <dcterms:created xsi:type="dcterms:W3CDTF">2015-11-05T11:57:20Z</dcterms:created>
  <dcterms:modified xsi:type="dcterms:W3CDTF">2022-07-14T20:26:12Z</dcterms:modified>
</cp:coreProperties>
</file>